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58" r:id="rId4"/>
  </p:sldMasterIdLst>
  <p:notesMasterIdLst>
    <p:notesMasterId r:id="rId217"/>
  </p:notesMasterIdLst>
  <p:handoutMasterIdLst>
    <p:handoutMasterId r:id="rId218"/>
  </p:handoutMasterIdLst>
  <p:sldIdLst>
    <p:sldId id="453" r:id="rId5"/>
    <p:sldId id="465" r:id="rId6"/>
    <p:sldId id="466" r:id="rId7"/>
    <p:sldId id="467" r:id="rId8"/>
    <p:sldId id="468" r:id="rId9"/>
    <p:sldId id="469" r:id="rId10"/>
    <p:sldId id="470" r:id="rId11"/>
    <p:sldId id="464" r:id="rId12"/>
    <p:sldId id="454" r:id="rId13"/>
    <p:sldId id="455" r:id="rId14"/>
    <p:sldId id="456" r:id="rId15"/>
    <p:sldId id="457" r:id="rId16"/>
    <p:sldId id="458" r:id="rId17"/>
    <p:sldId id="459" r:id="rId18"/>
    <p:sldId id="460" r:id="rId19"/>
    <p:sldId id="461" r:id="rId20"/>
    <p:sldId id="462" r:id="rId21"/>
    <p:sldId id="463" r:id="rId22"/>
    <p:sldId id="410" r:id="rId23"/>
    <p:sldId id="383" r:id="rId24"/>
    <p:sldId id="391" r:id="rId25"/>
    <p:sldId id="411" r:id="rId26"/>
    <p:sldId id="412" r:id="rId27"/>
    <p:sldId id="413" r:id="rId28"/>
    <p:sldId id="414" r:id="rId29"/>
    <p:sldId id="415" r:id="rId30"/>
    <p:sldId id="416" r:id="rId31"/>
    <p:sldId id="417" r:id="rId32"/>
    <p:sldId id="418" r:id="rId33"/>
    <p:sldId id="389" r:id="rId34"/>
    <p:sldId id="419" r:id="rId35"/>
    <p:sldId id="420" r:id="rId36"/>
    <p:sldId id="421" r:id="rId37"/>
    <p:sldId id="422" r:id="rId38"/>
    <p:sldId id="423" r:id="rId39"/>
    <p:sldId id="424" r:id="rId40"/>
    <p:sldId id="425" r:id="rId41"/>
    <p:sldId id="397" r:id="rId42"/>
    <p:sldId id="426" r:id="rId43"/>
    <p:sldId id="427" r:id="rId44"/>
    <p:sldId id="428" r:id="rId45"/>
    <p:sldId id="429" r:id="rId46"/>
    <p:sldId id="430" r:id="rId47"/>
    <p:sldId id="431" r:id="rId48"/>
    <p:sldId id="432" r:id="rId49"/>
    <p:sldId id="433" r:id="rId50"/>
    <p:sldId id="434" r:id="rId51"/>
    <p:sldId id="435" r:id="rId52"/>
    <p:sldId id="436" r:id="rId53"/>
    <p:sldId id="437" r:id="rId54"/>
    <p:sldId id="438" r:id="rId55"/>
    <p:sldId id="439" r:id="rId56"/>
    <p:sldId id="440" r:id="rId57"/>
    <p:sldId id="441" r:id="rId58"/>
    <p:sldId id="442" r:id="rId59"/>
    <p:sldId id="443" r:id="rId60"/>
    <p:sldId id="446" r:id="rId61"/>
    <p:sldId id="445" r:id="rId62"/>
    <p:sldId id="447" r:id="rId63"/>
    <p:sldId id="448" r:id="rId64"/>
    <p:sldId id="408" r:id="rId65"/>
    <p:sldId id="449" r:id="rId66"/>
    <p:sldId id="450" r:id="rId67"/>
    <p:sldId id="451" r:id="rId68"/>
    <p:sldId id="452" r:id="rId69"/>
    <p:sldId id="471" r:id="rId70"/>
    <p:sldId id="472" r:id="rId71"/>
    <p:sldId id="473" r:id="rId72"/>
    <p:sldId id="474" r:id="rId73"/>
    <p:sldId id="475" r:id="rId74"/>
    <p:sldId id="476" r:id="rId75"/>
    <p:sldId id="490" r:id="rId76"/>
    <p:sldId id="477" r:id="rId77"/>
    <p:sldId id="478" r:id="rId78"/>
    <p:sldId id="479" r:id="rId79"/>
    <p:sldId id="480" r:id="rId80"/>
    <p:sldId id="481" r:id="rId81"/>
    <p:sldId id="491" r:id="rId82"/>
    <p:sldId id="482" r:id="rId83"/>
    <p:sldId id="483" r:id="rId84"/>
    <p:sldId id="484" r:id="rId85"/>
    <p:sldId id="485" r:id="rId86"/>
    <p:sldId id="486" r:id="rId87"/>
    <p:sldId id="492" r:id="rId88"/>
    <p:sldId id="487" r:id="rId89"/>
    <p:sldId id="488" r:id="rId90"/>
    <p:sldId id="489" r:id="rId91"/>
    <p:sldId id="493" r:id="rId92"/>
    <p:sldId id="494" r:id="rId93"/>
    <p:sldId id="495" r:id="rId94"/>
    <p:sldId id="496" r:id="rId95"/>
    <p:sldId id="497" r:id="rId96"/>
    <p:sldId id="498" r:id="rId97"/>
    <p:sldId id="499" r:id="rId98"/>
    <p:sldId id="500" r:id="rId99"/>
    <p:sldId id="501" r:id="rId100"/>
    <p:sldId id="502" r:id="rId101"/>
    <p:sldId id="503" r:id="rId102"/>
    <p:sldId id="504" r:id="rId103"/>
    <p:sldId id="505" r:id="rId104"/>
    <p:sldId id="506" r:id="rId105"/>
    <p:sldId id="507" r:id="rId106"/>
    <p:sldId id="508" r:id="rId107"/>
    <p:sldId id="509" r:id="rId108"/>
    <p:sldId id="510" r:id="rId109"/>
    <p:sldId id="511" r:id="rId110"/>
    <p:sldId id="512" r:id="rId111"/>
    <p:sldId id="513" r:id="rId112"/>
    <p:sldId id="514" r:id="rId113"/>
    <p:sldId id="515" r:id="rId114"/>
    <p:sldId id="517" r:id="rId115"/>
    <p:sldId id="525" r:id="rId116"/>
    <p:sldId id="518" r:id="rId117"/>
    <p:sldId id="526" r:id="rId118"/>
    <p:sldId id="527" r:id="rId119"/>
    <p:sldId id="528" r:id="rId120"/>
    <p:sldId id="529" r:id="rId121"/>
    <p:sldId id="530" r:id="rId122"/>
    <p:sldId id="531" r:id="rId123"/>
    <p:sldId id="532" r:id="rId124"/>
    <p:sldId id="533" r:id="rId125"/>
    <p:sldId id="519" r:id="rId126"/>
    <p:sldId id="592" r:id="rId127"/>
    <p:sldId id="593" r:id="rId128"/>
    <p:sldId id="594" r:id="rId129"/>
    <p:sldId id="595" r:id="rId130"/>
    <p:sldId id="596" r:id="rId131"/>
    <p:sldId id="597" r:id="rId132"/>
    <p:sldId id="520" r:id="rId133"/>
    <p:sldId id="534" r:id="rId134"/>
    <p:sldId id="535" r:id="rId135"/>
    <p:sldId id="536" r:id="rId136"/>
    <p:sldId id="537" r:id="rId137"/>
    <p:sldId id="538" r:id="rId138"/>
    <p:sldId id="539" r:id="rId139"/>
    <p:sldId id="540" r:id="rId140"/>
    <p:sldId id="521" r:id="rId141"/>
    <p:sldId id="541" r:id="rId142"/>
    <p:sldId id="542" r:id="rId143"/>
    <p:sldId id="543" r:id="rId144"/>
    <p:sldId id="544" r:id="rId145"/>
    <p:sldId id="545" r:id="rId146"/>
    <p:sldId id="546" r:id="rId147"/>
    <p:sldId id="547" r:id="rId148"/>
    <p:sldId id="548" r:id="rId149"/>
    <p:sldId id="549" r:id="rId150"/>
    <p:sldId id="522" r:id="rId151"/>
    <p:sldId id="550" r:id="rId152"/>
    <p:sldId id="551" r:id="rId153"/>
    <p:sldId id="552" r:id="rId154"/>
    <p:sldId id="553" r:id="rId155"/>
    <p:sldId id="554" r:id="rId156"/>
    <p:sldId id="555" r:id="rId157"/>
    <p:sldId id="523" r:id="rId158"/>
    <p:sldId id="556" r:id="rId159"/>
    <p:sldId id="563" r:id="rId160"/>
    <p:sldId id="557" r:id="rId161"/>
    <p:sldId id="558" r:id="rId162"/>
    <p:sldId id="559" r:id="rId163"/>
    <p:sldId id="561" r:id="rId164"/>
    <p:sldId id="560" r:id="rId165"/>
    <p:sldId id="562" r:id="rId166"/>
    <p:sldId id="524" r:id="rId167"/>
    <p:sldId id="564" r:id="rId168"/>
    <p:sldId id="565" r:id="rId169"/>
    <p:sldId id="566" r:id="rId170"/>
    <p:sldId id="567" r:id="rId171"/>
    <p:sldId id="568" r:id="rId172"/>
    <p:sldId id="569" r:id="rId173"/>
    <p:sldId id="570" r:id="rId174"/>
    <p:sldId id="571" r:id="rId175"/>
    <p:sldId id="572" r:id="rId176"/>
    <p:sldId id="574" r:id="rId177"/>
    <p:sldId id="575" r:id="rId178"/>
    <p:sldId id="579" r:id="rId179"/>
    <p:sldId id="576" r:id="rId180"/>
    <p:sldId id="577" r:id="rId181"/>
    <p:sldId id="578" r:id="rId182"/>
    <p:sldId id="580" r:id="rId183"/>
    <p:sldId id="581" r:id="rId184"/>
    <p:sldId id="582" r:id="rId185"/>
    <p:sldId id="583" r:id="rId186"/>
    <p:sldId id="584" r:id="rId187"/>
    <p:sldId id="585" r:id="rId188"/>
    <p:sldId id="586" r:id="rId189"/>
    <p:sldId id="587" r:id="rId190"/>
    <p:sldId id="588" r:id="rId191"/>
    <p:sldId id="589" r:id="rId192"/>
    <p:sldId id="590" r:id="rId193"/>
    <p:sldId id="591" r:id="rId194"/>
    <p:sldId id="598" r:id="rId195"/>
    <p:sldId id="599" r:id="rId196"/>
    <p:sldId id="600" r:id="rId197"/>
    <p:sldId id="601" r:id="rId198"/>
    <p:sldId id="602" r:id="rId199"/>
    <p:sldId id="603" r:id="rId200"/>
    <p:sldId id="604" r:id="rId201"/>
    <p:sldId id="605" r:id="rId202"/>
    <p:sldId id="606" r:id="rId203"/>
    <p:sldId id="607" r:id="rId204"/>
    <p:sldId id="608" r:id="rId205"/>
    <p:sldId id="609" r:id="rId206"/>
    <p:sldId id="610" r:id="rId207"/>
    <p:sldId id="611" r:id="rId208"/>
    <p:sldId id="612" r:id="rId209"/>
    <p:sldId id="613" r:id="rId210"/>
    <p:sldId id="614" r:id="rId211"/>
    <p:sldId id="615" r:id="rId212"/>
    <p:sldId id="616" r:id="rId213"/>
    <p:sldId id="617" r:id="rId214"/>
    <p:sldId id="618" r:id="rId215"/>
    <p:sldId id="398" r:id="rId2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A107856-5554-42FB-B03E-39F5DBC370B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348" autoAdjust="0"/>
    <p:restoredTop sz="96327" autoAdjust="0"/>
  </p:normalViewPr>
  <p:slideViewPr>
    <p:cSldViewPr snapToGrid="0">
      <p:cViewPr varScale="1">
        <p:scale>
          <a:sx n="68" d="100"/>
          <a:sy n="68" d="100"/>
        </p:scale>
        <p:origin x="1720" y="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notesMaster" Target="notesMasters/notesMaster1.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handoutMaster" Target="handoutMasters/handoutMaster1.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219" Type="http://schemas.openxmlformats.org/officeDocument/2006/relationships/commentAuthors" Target="commentAuthors.xml"/><Relationship Id="rId3" Type="http://schemas.openxmlformats.org/officeDocument/2006/relationships/customXml" Target="../customXml/item3.xml"/><Relationship Id="rId214" Type="http://schemas.openxmlformats.org/officeDocument/2006/relationships/slide" Target="slides/slide210.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presProps" Target="pres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viewProps" Target="viewProps.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theme" Target="theme/theme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tableStyles" Target="tableStyles.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microsoft.com/office/2018/10/relationships/authors" Target="authors.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8F6756E-81DA-9FAC-70D8-556F658BDD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BEDD12-BCD5-485B-BCBC-34BB01D7923C}" type="datetimeFigureOut">
              <a:rPr lang="en-US" smtClean="0"/>
              <a:t>3/3/25</a:t>
            </a:fld>
            <a:endParaRPr lang="en-US" dirty="0"/>
          </a:p>
        </p:txBody>
      </p:sp>
      <p:sp>
        <p:nvSpPr>
          <p:cNvPr id="6" name="Slide Number Placeholder 5">
            <a:extLst>
              <a:ext uri="{FF2B5EF4-FFF2-40B4-BE49-F238E27FC236}">
                <a16:creationId xmlns:a16="http://schemas.microsoft.com/office/drawing/2014/main" id="{A771D415-D05A-7067-CCD3-457153D96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C230DF-5933-439D-898F-38E9AC9BA688}" type="slidenum">
              <a:rPr lang="en-US" smtClean="0"/>
              <a:t>‹#›</a:t>
            </a:fld>
            <a:endParaRPr lang="en-US" dirty="0"/>
          </a:p>
        </p:txBody>
      </p:sp>
      <p:sp>
        <p:nvSpPr>
          <p:cNvPr id="7" name="Footer Placeholder 6">
            <a:extLst>
              <a:ext uri="{FF2B5EF4-FFF2-40B4-BE49-F238E27FC236}">
                <a16:creationId xmlns:a16="http://schemas.microsoft.com/office/drawing/2014/main" id="{B97095E3-54D2-CFD2-4F49-7536FC8641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8" name="Header Placeholder 7">
            <a:extLst>
              <a:ext uri="{FF2B5EF4-FFF2-40B4-BE49-F238E27FC236}">
                <a16:creationId xmlns:a16="http://schemas.microsoft.com/office/drawing/2014/main" id="{521EE01A-C0B5-5ECF-96DD-768F86AA15C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3/3/25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19</a:t>
            </a:fld>
            <a:endParaRPr lang="en-US" dirty="0"/>
          </a:p>
        </p:txBody>
      </p:sp>
    </p:spTree>
    <p:extLst>
      <p:ext uri="{BB962C8B-B14F-4D97-AF65-F5344CB8AC3E}">
        <p14:creationId xmlns:p14="http://schemas.microsoft.com/office/powerpoint/2010/main" val="1092453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28</a:t>
            </a:fld>
            <a:endParaRPr lang="en-US" dirty="0"/>
          </a:p>
        </p:txBody>
      </p:sp>
    </p:spTree>
    <p:extLst>
      <p:ext uri="{BB962C8B-B14F-4D97-AF65-F5344CB8AC3E}">
        <p14:creationId xmlns:p14="http://schemas.microsoft.com/office/powerpoint/2010/main" val="49214606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118</a:t>
            </a:fld>
            <a:endParaRPr lang="en-US" dirty="0"/>
          </a:p>
        </p:txBody>
      </p:sp>
    </p:spTree>
    <p:extLst>
      <p:ext uri="{BB962C8B-B14F-4D97-AF65-F5344CB8AC3E}">
        <p14:creationId xmlns:p14="http://schemas.microsoft.com/office/powerpoint/2010/main" val="118964088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119</a:t>
            </a:fld>
            <a:endParaRPr lang="en-US" dirty="0"/>
          </a:p>
        </p:txBody>
      </p:sp>
    </p:spTree>
    <p:extLst>
      <p:ext uri="{BB962C8B-B14F-4D97-AF65-F5344CB8AC3E}">
        <p14:creationId xmlns:p14="http://schemas.microsoft.com/office/powerpoint/2010/main" val="8432757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120</a:t>
            </a:fld>
            <a:endParaRPr lang="en-US" dirty="0"/>
          </a:p>
        </p:txBody>
      </p:sp>
    </p:spTree>
    <p:extLst>
      <p:ext uri="{BB962C8B-B14F-4D97-AF65-F5344CB8AC3E}">
        <p14:creationId xmlns:p14="http://schemas.microsoft.com/office/powerpoint/2010/main" val="120328190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121</a:t>
            </a:fld>
            <a:endParaRPr lang="en-US" dirty="0"/>
          </a:p>
        </p:txBody>
      </p:sp>
    </p:spTree>
    <p:extLst>
      <p:ext uri="{BB962C8B-B14F-4D97-AF65-F5344CB8AC3E}">
        <p14:creationId xmlns:p14="http://schemas.microsoft.com/office/powerpoint/2010/main" val="166162524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122</a:t>
            </a:fld>
            <a:endParaRPr lang="en-US" dirty="0"/>
          </a:p>
        </p:txBody>
      </p:sp>
    </p:spTree>
    <p:extLst>
      <p:ext uri="{BB962C8B-B14F-4D97-AF65-F5344CB8AC3E}">
        <p14:creationId xmlns:p14="http://schemas.microsoft.com/office/powerpoint/2010/main" val="108022178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5F163-06F4-B52B-597B-613DE9DA6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9F1ACD-29A7-4313-BB23-8CDE3FDA01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CD9FDB-287D-FF48-53A0-B645F80F90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660BE60-8F83-2D3B-3C75-98309DFE2CBF}"/>
              </a:ext>
            </a:extLst>
          </p:cNvPr>
          <p:cNvSpPr>
            <a:spLocks noGrp="1"/>
          </p:cNvSpPr>
          <p:nvPr>
            <p:ph type="sldNum" sz="quarter" idx="5"/>
          </p:nvPr>
        </p:nvSpPr>
        <p:spPr/>
        <p:txBody>
          <a:bodyPr/>
          <a:lstStyle/>
          <a:p>
            <a:fld id="{A89C7E07-3C67-C64C-8DA0-0404F6303970}" type="slidenum">
              <a:rPr lang="en-US" smtClean="0"/>
              <a:t>123</a:t>
            </a:fld>
            <a:endParaRPr lang="en-US" dirty="0"/>
          </a:p>
        </p:txBody>
      </p:sp>
    </p:spTree>
    <p:extLst>
      <p:ext uri="{BB962C8B-B14F-4D97-AF65-F5344CB8AC3E}">
        <p14:creationId xmlns:p14="http://schemas.microsoft.com/office/powerpoint/2010/main" val="200490125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DCE08-9A29-1A1F-1E1D-4913D6FC14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65AC67-CE55-8690-B134-A28CF5725C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5FF27C-5616-0266-C00E-18803987091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91B425C-B531-CA9A-A1FD-D8C155BC7ED5}"/>
              </a:ext>
            </a:extLst>
          </p:cNvPr>
          <p:cNvSpPr>
            <a:spLocks noGrp="1"/>
          </p:cNvSpPr>
          <p:nvPr>
            <p:ph type="sldNum" sz="quarter" idx="5"/>
          </p:nvPr>
        </p:nvSpPr>
        <p:spPr/>
        <p:txBody>
          <a:bodyPr/>
          <a:lstStyle/>
          <a:p>
            <a:fld id="{A89C7E07-3C67-C64C-8DA0-0404F6303970}" type="slidenum">
              <a:rPr lang="en-US" smtClean="0"/>
              <a:t>124</a:t>
            </a:fld>
            <a:endParaRPr lang="en-US" dirty="0"/>
          </a:p>
        </p:txBody>
      </p:sp>
    </p:spTree>
    <p:extLst>
      <p:ext uri="{BB962C8B-B14F-4D97-AF65-F5344CB8AC3E}">
        <p14:creationId xmlns:p14="http://schemas.microsoft.com/office/powerpoint/2010/main" val="287463160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AF2A6-5750-8118-E74B-9732776A89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A9C2FD-6220-691C-2278-D3A6584FB2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BFE61D-4876-DF20-FE3A-50A1362A989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72EB594-0C83-A232-22A5-A3BBC4D95A5B}"/>
              </a:ext>
            </a:extLst>
          </p:cNvPr>
          <p:cNvSpPr>
            <a:spLocks noGrp="1"/>
          </p:cNvSpPr>
          <p:nvPr>
            <p:ph type="sldNum" sz="quarter" idx="5"/>
          </p:nvPr>
        </p:nvSpPr>
        <p:spPr/>
        <p:txBody>
          <a:bodyPr/>
          <a:lstStyle/>
          <a:p>
            <a:fld id="{A89C7E07-3C67-C64C-8DA0-0404F6303970}" type="slidenum">
              <a:rPr lang="en-US" smtClean="0"/>
              <a:t>125</a:t>
            </a:fld>
            <a:endParaRPr lang="en-US" dirty="0"/>
          </a:p>
        </p:txBody>
      </p:sp>
    </p:spTree>
    <p:extLst>
      <p:ext uri="{BB962C8B-B14F-4D97-AF65-F5344CB8AC3E}">
        <p14:creationId xmlns:p14="http://schemas.microsoft.com/office/powerpoint/2010/main" val="346063484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23EE7-6D2E-63EB-D4F7-378002EFBB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4E1903-1426-7F90-1656-C3FCEF593D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F4A2AD-55FF-C91F-6C4C-101C4360CBA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08B411E-2D69-51C9-A0F4-106AB4B63D88}"/>
              </a:ext>
            </a:extLst>
          </p:cNvPr>
          <p:cNvSpPr>
            <a:spLocks noGrp="1"/>
          </p:cNvSpPr>
          <p:nvPr>
            <p:ph type="sldNum" sz="quarter" idx="5"/>
          </p:nvPr>
        </p:nvSpPr>
        <p:spPr/>
        <p:txBody>
          <a:bodyPr/>
          <a:lstStyle/>
          <a:p>
            <a:fld id="{A89C7E07-3C67-C64C-8DA0-0404F6303970}" type="slidenum">
              <a:rPr lang="en-US" smtClean="0"/>
              <a:t>126</a:t>
            </a:fld>
            <a:endParaRPr lang="en-US" dirty="0"/>
          </a:p>
        </p:txBody>
      </p:sp>
    </p:spTree>
    <p:extLst>
      <p:ext uri="{BB962C8B-B14F-4D97-AF65-F5344CB8AC3E}">
        <p14:creationId xmlns:p14="http://schemas.microsoft.com/office/powerpoint/2010/main" val="83215715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36348-82A0-A990-6F2C-F8F3A928AF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57ECED-BC1A-847F-F1CE-DFB7F417B0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D57C89-3802-2FAB-E8C2-A45D2B1CEC5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968C0D-562C-53A8-8CD0-6A200C3A073D}"/>
              </a:ext>
            </a:extLst>
          </p:cNvPr>
          <p:cNvSpPr>
            <a:spLocks noGrp="1"/>
          </p:cNvSpPr>
          <p:nvPr>
            <p:ph type="sldNum" sz="quarter" idx="5"/>
          </p:nvPr>
        </p:nvSpPr>
        <p:spPr/>
        <p:txBody>
          <a:bodyPr/>
          <a:lstStyle/>
          <a:p>
            <a:fld id="{A89C7E07-3C67-C64C-8DA0-0404F6303970}" type="slidenum">
              <a:rPr lang="en-US" smtClean="0"/>
              <a:t>127</a:t>
            </a:fld>
            <a:endParaRPr lang="en-US" dirty="0"/>
          </a:p>
        </p:txBody>
      </p:sp>
    </p:spTree>
    <p:extLst>
      <p:ext uri="{BB962C8B-B14F-4D97-AF65-F5344CB8AC3E}">
        <p14:creationId xmlns:p14="http://schemas.microsoft.com/office/powerpoint/2010/main" val="1088867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29</a:t>
            </a:fld>
            <a:endParaRPr lang="en-US" dirty="0"/>
          </a:p>
        </p:txBody>
      </p:sp>
    </p:spTree>
    <p:extLst>
      <p:ext uri="{BB962C8B-B14F-4D97-AF65-F5344CB8AC3E}">
        <p14:creationId xmlns:p14="http://schemas.microsoft.com/office/powerpoint/2010/main" val="149307940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6B613-D704-C05E-9E72-AC3E90218F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F0F7FF-C96B-4C9A-C81B-1BDD6DB648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27C04D-BFCF-1565-AED4-7602F2DEF19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9339F53-CE0C-C74E-9014-B3637CDE81D1}"/>
              </a:ext>
            </a:extLst>
          </p:cNvPr>
          <p:cNvSpPr>
            <a:spLocks noGrp="1"/>
          </p:cNvSpPr>
          <p:nvPr>
            <p:ph type="sldNum" sz="quarter" idx="5"/>
          </p:nvPr>
        </p:nvSpPr>
        <p:spPr/>
        <p:txBody>
          <a:bodyPr/>
          <a:lstStyle/>
          <a:p>
            <a:fld id="{A89C7E07-3C67-C64C-8DA0-0404F6303970}" type="slidenum">
              <a:rPr lang="en-US" smtClean="0"/>
              <a:t>128</a:t>
            </a:fld>
            <a:endParaRPr lang="en-US" dirty="0"/>
          </a:p>
        </p:txBody>
      </p:sp>
    </p:spTree>
    <p:extLst>
      <p:ext uri="{BB962C8B-B14F-4D97-AF65-F5344CB8AC3E}">
        <p14:creationId xmlns:p14="http://schemas.microsoft.com/office/powerpoint/2010/main" val="423610681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129</a:t>
            </a:fld>
            <a:endParaRPr lang="en-US" dirty="0"/>
          </a:p>
        </p:txBody>
      </p:sp>
    </p:spTree>
    <p:extLst>
      <p:ext uri="{BB962C8B-B14F-4D97-AF65-F5344CB8AC3E}">
        <p14:creationId xmlns:p14="http://schemas.microsoft.com/office/powerpoint/2010/main" val="93387985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130</a:t>
            </a:fld>
            <a:endParaRPr lang="en-US" dirty="0"/>
          </a:p>
        </p:txBody>
      </p:sp>
    </p:spTree>
    <p:extLst>
      <p:ext uri="{BB962C8B-B14F-4D97-AF65-F5344CB8AC3E}">
        <p14:creationId xmlns:p14="http://schemas.microsoft.com/office/powerpoint/2010/main" val="169074152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131</a:t>
            </a:fld>
            <a:endParaRPr lang="en-US" dirty="0"/>
          </a:p>
        </p:txBody>
      </p:sp>
    </p:spTree>
    <p:extLst>
      <p:ext uri="{BB962C8B-B14F-4D97-AF65-F5344CB8AC3E}">
        <p14:creationId xmlns:p14="http://schemas.microsoft.com/office/powerpoint/2010/main" val="108136480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132</a:t>
            </a:fld>
            <a:endParaRPr lang="en-US" dirty="0"/>
          </a:p>
        </p:txBody>
      </p:sp>
    </p:spTree>
    <p:extLst>
      <p:ext uri="{BB962C8B-B14F-4D97-AF65-F5344CB8AC3E}">
        <p14:creationId xmlns:p14="http://schemas.microsoft.com/office/powerpoint/2010/main" val="11741156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133</a:t>
            </a:fld>
            <a:endParaRPr lang="en-US" dirty="0"/>
          </a:p>
        </p:txBody>
      </p:sp>
    </p:spTree>
    <p:extLst>
      <p:ext uri="{BB962C8B-B14F-4D97-AF65-F5344CB8AC3E}">
        <p14:creationId xmlns:p14="http://schemas.microsoft.com/office/powerpoint/2010/main" val="28827948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134</a:t>
            </a:fld>
            <a:endParaRPr lang="en-US" dirty="0"/>
          </a:p>
        </p:txBody>
      </p:sp>
    </p:spTree>
    <p:extLst>
      <p:ext uri="{BB962C8B-B14F-4D97-AF65-F5344CB8AC3E}">
        <p14:creationId xmlns:p14="http://schemas.microsoft.com/office/powerpoint/2010/main" val="21622603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135</a:t>
            </a:fld>
            <a:endParaRPr lang="en-US" dirty="0"/>
          </a:p>
        </p:txBody>
      </p:sp>
    </p:spTree>
    <p:extLst>
      <p:ext uri="{BB962C8B-B14F-4D97-AF65-F5344CB8AC3E}">
        <p14:creationId xmlns:p14="http://schemas.microsoft.com/office/powerpoint/2010/main" val="212244030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136</a:t>
            </a:fld>
            <a:endParaRPr lang="en-US" dirty="0"/>
          </a:p>
        </p:txBody>
      </p:sp>
    </p:spTree>
    <p:extLst>
      <p:ext uri="{BB962C8B-B14F-4D97-AF65-F5344CB8AC3E}">
        <p14:creationId xmlns:p14="http://schemas.microsoft.com/office/powerpoint/2010/main" val="102989766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137</a:t>
            </a:fld>
            <a:endParaRPr lang="en-US" dirty="0"/>
          </a:p>
        </p:txBody>
      </p:sp>
    </p:spTree>
    <p:extLst>
      <p:ext uri="{BB962C8B-B14F-4D97-AF65-F5344CB8AC3E}">
        <p14:creationId xmlns:p14="http://schemas.microsoft.com/office/powerpoint/2010/main" val="1317651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30</a:t>
            </a:fld>
            <a:endParaRPr lang="en-US" dirty="0"/>
          </a:p>
        </p:txBody>
      </p:sp>
    </p:spTree>
    <p:extLst>
      <p:ext uri="{BB962C8B-B14F-4D97-AF65-F5344CB8AC3E}">
        <p14:creationId xmlns:p14="http://schemas.microsoft.com/office/powerpoint/2010/main" val="357624801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138</a:t>
            </a:fld>
            <a:endParaRPr lang="en-US" dirty="0"/>
          </a:p>
        </p:txBody>
      </p:sp>
    </p:spTree>
    <p:extLst>
      <p:ext uri="{BB962C8B-B14F-4D97-AF65-F5344CB8AC3E}">
        <p14:creationId xmlns:p14="http://schemas.microsoft.com/office/powerpoint/2010/main" val="161074781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139</a:t>
            </a:fld>
            <a:endParaRPr lang="en-US" dirty="0"/>
          </a:p>
        </p:txBody>
      </p:sp>
    </p:spTree>
    <p:extLst>
      <p:ext uri="{BB962C8B-B14F-4D97-AF65-F5344CB8AC3E}">
        <p14:creationId xmlns:p14="http://schemas.microsoft.com/office/powerpoint/2010/main" val="62091861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140</a:t>
            </a:fld>
            <a:endParaRPr lang="en-US" dirty="0"/>
          </a:p>
        </p:txBody>
      </p:sp>
    </p:spTree>
    <p:extLst>
      <p:ext uri="{BB962C8B-B14F-4D97-AF65-F5344CB8AC3E}">
        <p14:creationId xmlns:p14="http://schemas.microsoft.com/office/powerpoint/2010/main" val="104498566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141</a:t>
            </a:fld>
            <a:endParaRPr lang="en-US" dirty="0"/>
          </a:p>
        </p:txBody>
      </p:sp>
    </p:spTree>
    <p:extLst>
      <p:ext uri="{BB962C8B-B14F-4D97-AF65-F5344CB8AC3E}">
        <p14:creationId xmlns:p14="http://schemas.microsoft.com/office/powerpoint/2010/main" val="73973233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142</a:t>
            </a:fld>
            <a:endParaRPr lang="en-US" dirty="0"/>
          </a:p>
        </p:txBody>
      </p:sp>
    </p:spTree>
    <p:extLst>
      <p:ext uri="{BB962C8B-B14F-4D97-AF65-F5344CB8AC3E}">
        <p14:creationId xmlns:p14="http://schemas.microsoft.com/office/powerpoint/2010/main" val="105756688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143</a:t>
            </a:fld>
            <a:endParaRPr lang="en-US" dirty="0"/>
          </a:p>
        </p:txBody>
      </p:sp>
    </p:spTree>
    <p:extLst>
      <p:ext uri="{BB962C8B-B14F-4D97-AF65-F5344CB8AC3E}">
        <p14:creationId xmlns:p14="http://schemas.microsoft.com/office/powerpoint/2010/main" val="201070807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144</a:t>
            </a:fld>
            <a:endParaRPr lang="en-US" dirty="0"/>
          </a:p>
        </p:txBody>
      </p:sp>
    </p:spTree>
    <p:extLst>
      <p:ext uri="{BB962C8B-B14F-4D97-AF65-F5344CB8AC3E}">
        <p14:creationId xmlns:p14="http://schemas.microsoft.com/office/powerpoint/2010/main" val="93992409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145</a:t>
            </a:fld>
            <a:endParaRPr lang="en-US" dirty="0"/>
          </a:p>
        </p:txBody>
      </p:sp>
    </p:spTree>
    <p:extLst>
      <p:ext uri="{BB962C8B-B14F-4D97-AF65-F5344CB8AC3E}">
        <p14:creationId xmlns:p14="http://schemas.microsoft.com/office/powerpoint/2010/main" val="50586627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146</a:t>
            </a:fld>
            <a:endParaRPr lang="en-US" dirty="0"/>
          </a:p>
        </p:txBody>
      </p:sp>
    </p:spTree>
    <p:extLst>
      <p:ext uri="{BB962C8B-B14F-4D97-AF65-F5344CB8AC3E}">
        <p14:creationId xmlns:p14="http://schemas.microsoft.com/office/powerpoint/2010/main" val="98060538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147</a:t>
            </a:fld>
            <a:endParaRPr lang="en-US" dirty="0"/>
          </a:p>
        </p:txBody>
      </p:sp>
    </p:spTree>
    <p:extLst>
      <p:ext uri="{BB962C8B-B14F-4D97-AF65-F5344CB8AC3E}">
        <p14:creationId xmlns:p14="http://schemas.microsoft.com/office/powerpoint/2010/main" val="6229547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31</a:t>
            </a:fld>
            <a:endParaRPr lang="en-US" dirty="0"/>
          </a:p>
        </p:txBody>
      </p:sp>
    </p:spTree>
    <p:extLst>
      <p:ext uri="{BB962C8B-B14F-4D97-AF65-F5344CB8AC3E}">
        <p14:creationId xmlns:p14="http://schemas.microsoft.com/office/powerpoint/2010/main" val="213945830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148</a:t>
            </a:fld>
            <a:endParaRPr lang="en-US" dirty="0"/>
          </a:p>
        </p:txBody>
      </p:sp>
    </p:spTree>
    <p:extLst>
      <p:ext uri="{BB962C8B-B14F-4D97-AF65-F5344CB8AC3E}">
        <p14:creationId xmlns:p14="http://schemas.microsoft.com/office/powerpoint/2010/main" val="124101986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149</a:t>
            </a:fld>
            <a:endParaRPr lang="en-US" dirty="0"/>
          </a:p>
        </p:txBody>
      </p:sp>
    </p:spTree>
    <p:extLst>
      <p:ext uri="{BB962C8B-B14F-4D97-AF65-F5344CB8AC3E}">
        <p14:creationId xmlns:p14="http://schemas.microsoft.com/office/powerpoint/2010/main" val="109505252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150</a:t>
            </a:fld>
            <a:endParaRPr lang="en-US" dirty="0"/>
          </a:p>
        </p:txBody>
      </p:sp>
    </p:spTree>
    <p:extLst>
      <p:ext uri="{BB962C8B-B14F-4D97-AF65-F5344CB8AC3E}">
        <p14:creationId xmlns:p14="http://schemas.microsoft.com/office/powerpoint/2010/main" val="53980545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151</a:t>
            </a:fld>
            <a:endParaRPr lang="en-US" dirty="0"/>
          </a:p>
        </p:txBody>
      </p:sp>
    </p:spTree>
    <p:extLst>
      <p:ext uri="{BB962C8B-B14F-4D97-AF65-F5344CB8AC3E}">
        <p14:creationId xmlns:p14="http://schemas.microsoft.com/office/powerpoint/2010/main" val="17406568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152</a:t>
            </a:fld>
            <a:endParaRPr lang="en-US" dirty="0"/>
          </a:p>
        </p:txBody>
      </p:sp>
    </p:spTree>
    <p:extLst>
      <p:ext uri="{BB962C8B-B14F-4D97-AF65-F5344CB8AC3E}">
        <p14:creationId xmlns:p14="http://schemas.microsoft.com/office/powerpoint/2010/main" val="210241696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153</a:t>
            </a:fld>
            <a:endParaRPr lang="en-US" dirty="0"/>
          </a:p>
        </p:txBody>
      </p:sp>
    </p:spTree>
    <p:extLst>
      <p:ext uri="{BB962C8B-B14F-4D97-AF65-F5344CB8AC3E}">
        <p14:creationId xmlns:p14="http://schemas.microsoft.com/office/powerpoint/2010/main" val="143958034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154</a:t>
            </a:fld>
            <a:endParaRPr lang="en-US" dirty="0"/>
          </a:p>
        </p:txBody>
      </p:sp>
    </p:spTree>
    <p:extLst>
      <p:ext uri="{BB962C8B-B14F-4D97-AF65-F5344CB8AC3E}">
        <p14:creationId xmlns:p14="http://schemas.microsoft.com/office/powerpoint/2010/main" val="110739921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155</a:t>
            </a:fld>
            <a:endParaRPr lang="en-US" dirty="0"/>
          </a:p>
        </p:txBody>
      </p:sp>
    </p:spTree>
    <p:extLst>
      <p:ext uri="{BB962C8B-B14F-4D97-AF65-F5344CB8AC3E}">
        <p14:creationId xmlns:p14="http://schemas.microsoft.com/office/powerpoint/2010/main" val="172360262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156</a:t>
            </a:fld>
            <a:endParaRPr lang="en-US" dirty="0"/>
          </a:p>
        </p:txBody>
      </p:sp>
    </p:spTree>
    <p:extLst>
      <p:ext uri="{BB962C8B-B14F-4D97-AF65-F5344CB8AC3E}">
        <p14:creationId xmlns:p14="http://schemas.microsoft.com/office/powerpoint/2010/main" val="202117940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157</a:t>
            </a:fld>
            <a:endParaRPr lang="en-US" dirty="0"/>
          </a:p>
        </p:txBody>
      </p:sp>
    </p:spTree>
    <p:extLst>
      <p:ext uri="{BB962C8B-B14F-4D97-AF65-F5344CB8AC3E}">
        <p14:creationId xmlns:p14="http://schemas.microsoft.com/office/powerpoint/2010/main" val="1140339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32</a:t>
            </a:fld>
            <a:endParaRPr lang="en-US" dirty="0"/>
          </a:p>
        </p:txBody>
      </p:sp>
    </p:spTree>
    <p:extLst>
      <p:ext uri="{BB962C8B-B14F-4D97-AF65-F5344CB8AC3E}">
        <p14:creationId xmlns:p14="http://schemas.microsoft.com/office/powerpoint/2010/main" val="210788600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158</a:t>
            </a:fld>
            <a:endParaRPr lang="en-US" dirty="0"/>
          </a:p>
        </p:txBody>
      </p:sp>
    </p:spTree>
    <p:extLst>
      <p:ext uri="{BB962C8B-B14F-4D97-AF65-F5344CB8AC3E}">
        <p14:creationId xmlns:p14="http://schemas.microsoft.com/office/powerpoint/2010/main" val="147102177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159</a:t>
            </a:fld>
            <a:endParaRPr lang="en-US" dirty="0"/>
          </a:p>
        </p:txBody>
      </p:sp>
    </p:spTree>
    <p:extLst>
      <p:ext uri="{BB962C8B-B14F-4D97-AF65-F5344CB8AC3E}">
        <p14:creationId xmlns:p14="http://schemas.microsoft.com/office/powerpoint/2010/main" val="33410891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160</a:t>
            </a:fld>
            <a:endParaRPr lang="en-US" dirty="0"/>
          </a:p>
        </p:txBody>
      </p:sp>
    </p:spTree>
    <p:extLst>
      <p:ext uri="{BB962C8B-B14F-4D97-AF65-F5344CB8AC3E}">
        <p14:creationId xmlns:p14="http://schemas.microsoft.com/office/powerpoint/2010/main" val="152029653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161</a:t>
            </a:fld>
            <a:endParaRPr lang="en-US" dirty="0"/>
          </a:p>
        </p:txBody>
      </p:sp>
    </p:spTree>
    <p:extLst>
      <p:ext uri="{BB962C8B-B14F-4D97-AF65-F5344CB8AC3E}">
        <p14:creationId xmlns:p14="http://schemas.microsoft.com/office/powerpoint/2010/main" val="29486544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162</a:t>
            </a:fld>
            <a:endParaRPr lang="en-US" dirty="0"/>
          </a:p>
        </p:txBody>
      </p:sp>
    </p:spTree>
    <p:extLst>
      <p:ext uri="{BB962C8B-B14F-4D97-AF65-F5344CB8AC3E}">
        <p14:creationId xmlns:p14="http://schemas.microsoft.com/office/powerpoint/2010/main" val="55153705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163</a:t>
            </a:fld>
            <a:endParaRPr lang="en-US" dirty="0"/>
          </a:p>
        </p:txBody>
      </p:sp>
    </p:spTree>
    <p:extLst>
      <p:ext uri="{BB962C8B-B14F-4D97-AF65-F5344CB8AC3E}">
        <p14:creationId xmlns:p14="http://schemas.microsoft.com/office/powerpoint/2010/main" val="110474679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164</a:t>
            </a:fld>
            <a:endParaRPr lang="en-US" dirty="0"/>
          </a:p>
        </p:txBody>
      </p:sp>
    </p:spTree>
    <p:extLst>
      <p:ext uri="{BB962C8B-B14F-4D97-AF65-F5344CB8AC3E}">
        <p14:creationId xmlns:p14="http://schemas.microsoft.com/office/powerpoint/2010/main" val="97561007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165</a:t>
            </a:fld>
            <a:endParaRPr lang="en-US" dirty="0"/>
          </a:p>
        </p:txBody>
      </p:sp>
    </p:spTree>
    <p:extLst>
      <p:ext uri="{BB962C8B-B14F-4D97-AF65-F5344CB8AC3E}">
        <p14:creationId xmlns:p14="http://schemas.microsoft.com/office/powerpoint/2010/main" val="108272067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166</a:t>
            </a:fld>
            <a:endParaRPr lang="en-US" dirty="0"/>
          </a:p>
        </p:txBody>
      </p:sp>
    </p:spTree>
    <p:extLst>
      <p:ext uri="{BB962C8B-B14F-4D97-AF65-F5344CB8AC3E}">
        <p14:creationId xmlns:p14="http://schemas.microsoft.com/office/powerpoint/2010/main" val="170531373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167</a:t>
            </a:fld>
            <a:endParaRPr lang="en-US" dirty="0"/>
          </a:p>
        </p:txBody>
      </p:sp>
    </p:spTree>
    <p:extLst>
      <p:ext uri="{BB962C8B-B14F-4D97-AF65-F5344CB8AC3E}">
        <p14:creationId xmlns:p14="http://schemas.microsoft.com/office/powerpoint/2010/main" val="12629232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33</a:t>
            </a:fld>
            <a:endParaRPr lang="en-US" dirty="0"/>
          </a:p>
        </p:txBody>
      </p:sp>
    </p:spTree>
    <p:extLst>
      <p:ext uri="{BB962C8B-B14F-4D97-AF65-F5344CB8AC3E}">
        <p14:creationId xmlns:p14="http://schemas.microsoft.com/office/powerpoint/2010/main" val="178610554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168</a:t>
            </a:fld>
            <a:endParaRPr lang="en-US" dirty="0"/>
          </a:p>
        </p:txBody>
      </p:sp>
    </p:spTree>
    <p:extLst>
      <p:ext uri="{BB962C8B-B14F-4D97-AF65-F5344CB8AC3E}">
        <p14:creationId xmlns:p14="http://schemas.microsoft.com/office/powerpoint/2010/main" val="85794580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169</a:t>
            </a:fld>
            <a:endParaRPr lang="en-US" dirty="0"/>
          </a:p>
        </p:txBody>
      </p:sp>
    </p:spTree>
    <p:extLst>
      <p:ext uri="{BB962C8B-B14F-4D97-AF65-F5344CB8AC3E}">
        <p14:creationId xmlns:p14="http://schemas.microsoft.com/office/powerpoint/2010/main" val="76111579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170</a:t>
            </a:fld>
            <a:endParaRPr lang="en-US" dirty="0"/>
          </a:p>
        </p:txBody>
      </p:sp>
    </p:spTree>
    <p:extLst>
      <p:ext uri="{BB962C8B-B14F-4D97-AF65-F5344CB8AC3E}">
        <p14:creationId xmlns:p14="http://schemas.microsoft.com/office/powerpoint/2010/main" val="24300322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171</a:t>
            </a:fld>
            <a:endParaRPr lang="en-US" dirty="0"/>
          </a:p>
        </p:txBody>
      </p:sp>
    </p:spTree>
    <p:extLst>
      <p:ext uri="{BB962C8B-B14F-4D97-AF65-F5344CB8AC3E}">
        <p14:creationId xmlns:p14="http://schemas.microsoft.com/office/powerpoint/2010/main" val="16667501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172</a:t>
            </a:fld>
            <a:endParaRPr lang="en-US" dirty="0"/>
          </a:p>
        </p:txBody>
      </p:sp>
    </p:spTree>
    <p:extLst>
      <p:ext uri="{BB962C8B-B14F-4D97-AF65-F5344CB8AC3E}">
        <p14:creationId xmlns:p14="http://schemas.microsoft.com/office/powerpoint/2010/main" val="154422910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173</a:t>
            </a:fld>
            <a:endParaRPr lang="en-US" dirty="0"/>
          </a:p>
        </p:txBody>
      </p:sp>
    </p:spTree>
    <p:extLst>
      <p:ext uri="{BB962C8B-B14F-4D97-AF65-F5344CB8AC3E}">
        <p14:creationId xmlns:p14="http://schemas.microsoft.com/office/powerpoint/2010/main" val="65724735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174</a:t>
            </a:fld>
            <a:endParaRPr lang="en-US" dirty="0"/>
          </a:p>
        </p:txBody>
      </p:sp>
    </p:spTree>
    <p:extLst>
      <p:ext uri="{BB962C8B-B14F-4D97-AF65-F5344CB8AC3E}">
        <p14:creationId xmlns:p14="http://schemas.microsoft.com/office/powerpoint/2010/main" val="56254695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175</a:t>
            </a:fld>
            <a:endParaRPr lang="en-US" dirty="0"/>
          </a:p>
        </p:txBody>
      </p:sp>
    </p:spTree>
    <p:extLst>
      <p:ext uri="{BB962C8B-B14F-4D97-AF65-F5344CB8AC3E}">
        <p14:creationId xmlns:p14="http://schemas.microsoft.com/office/powerpoint/2010/main" val="9697819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176</a:t>
            </a:fld>
            <a:endParaRPr lang="en-US" dirty="0"/>
          </a:p>
        </p:txBody>
      </p:sp>
    </p:spTree>
    <p:extLst>
      <p:ext uri="{BB962C8B-B14F-4D97-AF65-F5344CB8AC3E}">
        <p14:creationId xmlns:p14="http://schemas.microsoft.com/office/powerpoint/2010/main" val="171354806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177</a:t>
            </a:fld>
            <a:endParaRPr lang="en-US" dirty="0"/>
          </a:p>
        </p:txBody>
      </p:sp>
    </p:spTree>
    <p:extLst>
      <p:ext uri="{BB962C8B-B14F-4D97-AF65-F5344CB8AC3E}">
        <p14:creationId xmlns:p14="http://schemas.microsoft.com/office/powerpoint/2010/main" val="481324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34</a:t>
            </a:fld>
            <a:endParaRPr lang="en-US" dirty="0"/>
          </a:p>
        </p:txBody>
      </p:sp>
    </p:spTree>
    <p:extLst>
      <p:ext uri="{BB962C8B-B14F-4D97-AF65-F5344CB8AC3E}">
        <p14:creationId xmlns:p14="http://schemas.microsoft.com/office/powerpoint/2010/main" val="142831058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178</a:t>
            </a:fld>
            <a:endParaRPr lang="en-US" dirty="0"/>
          </a:p>
        </p:txBody>
      </p:sp>
    </p:spTree>
    <p:extLst>
      <p:ext uri="{BB962C8B-B14F-4D97-AF65-F5344CB8AC3E}">
        <p14:creationId xmlns:p14="http://schemas.microsoft.com/office/powerpoint/2010/main" val="1643948446"/>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179</a:t>
            </a:fld>
            <a:endParaRPr lang="en-US" dirty="0"/>
          </a:p>
        </p:txBody>
      </p:sp>
    </p:spTree>
    <p:extLst>
      <p:ext uri="{BB962C8B-B14F-4D97-AF65-F5344CB8AC3E}">
        <p14:creationId xmlns:p14="http://schemas.microsoft.com/office/powerpoint/2010/main" val="131965862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180</a:t>
            </a:fld>
            <a:endParaRPr lang="en-US" dirty="0"/>
          </a:p>
        </p:txBody>
      </p:sp>
    </p:spTree>
    <p:extLst>
      <p:ext uri="{BB962C8B-B14F-4D97-AF65-F5344CB8AC3E}">
        <p14:creationId xmlns:p14="http://schemas.microsoft.com/office/powerpoint/2010/main" val="81296357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181</a:t>
            </a:fld>
            <a:endParaRPr lang="en-US" dirty="0"/>
          </a:p>
        </p:txBody>
      </p:sp>
    </p:spTree>
    <p:extLst>
      <p:ext uri="{BB962C8B-B14F-4D97-AF65-F5344CB8AC3E}">
        <p14:creationId xmlns:p14="http://schemas.microsoft.com/office/powerpoint/2010/main" val="125742661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182</a:t>
            </a:fld>
            <a:endParaRPr lang="en-US" dirty="0"/>
          </a:p>
        </p:txBody>
      </p:sp>
    </p:spTree>
    <p:extLst>
      <p:ext uri="{BB962C8B-B14F-4D97-AF65-F5344CB8AC3E}">
        <p14:creationId xmlns:p14="http://schemas.microsoft.com/office/powerpoint/2010/main" val="127777047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183</a:t>
            </a:fld>
            <a:endParaRPr lang="en-US" dirty="0"/>
          </a:p>
        </p:txBody>
      </p:sp>
    </p:spTree>
    <p:extLst>
      <p:ext uri="{BB962C8B-B14F-4D97-AF65-F5344CB8AC3E}">
        <p14:creationId xmlns:p14="http://schemas.microsoft.com/office/powerpoint/2010/main" val="194425681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184</a:t>
            </a:fld>
            <a:endParaRPr lang="en-US" dirty="0"/>
          </a:p>
        </p:txBody>
      </p:sp>
    </p:spTree>
    <p:extLst>
      <p:ext uri="{BB962C8B-B14F-4D97-AF65-F5344CB8AC3E}">
        <p14:creationId xmlns:p14="http://schemas.microsoft.com/office/powerpoint/2010/main" val="27958919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185</a:t>
            </a:fld>
            <a:endParaRPr lang="en-US" dirty="0"/>
          </a:p>
        </p:txBody>
      </p:sp>
    </p:spTree>
    <p:extLst>
      <p:ext uri="{BB962C8B-B14F-4D97-AF65-F5344CB8AC3E}">
        <p14:creationId xmlns:p14="http://schemas.microsoft.com/office/powerpoint/2010/main" val="153530265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186</a:t>
            </a:fld>
            <a:endParaRPr lang="en-US" dirty="0"/>
          </a:p>
        </p:txBody>
      </p:sp>
    </p:spTree>
    <p:extLst>
      <p:ext uri="{BB962C8B-B14F-4D97-AF65-F5344CB8AC3E}">
        <p14:creationId xmlns:p14="http://schemas.microsoft.com/office/powerpoint/2010/main" val="45802848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187</a:t>
            </a:fld>
            <a:endParaRPr lang="en-US" dirty="0"/>
          </a:p>
        </p:txBody>
      </p:sp>
    </p:spTree>
    <p:extLst>
      <p:ext uri="{BB962C8B-B14F-4D97-AF65-F5344CB8AC3E}">
        <p14:creationId xmlns:p14="http://schemas.microsoft.com/office/powerpoint/2010/main" val="10953916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35</a:t>
            </a:fld>
            <a:endParaRPr lang="en-US" dirty="0"/>
          </a:p>
        </p:txBody>
      </p:sp>
    </p:spTree>
    <p:extLst>
      <p:ext uri="{BB962C8B-B14F-4D97-AF65-F5344CB8AC3E}">
        <p14:creationId xmlns:p14="http://schemas.microsoft.com/office/powerpoint/2010/main" val="2015580861"/>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188</a:t>
            </a:fld>
            <a:endParaRPr lang="en-US" dirty="0"/>
          </a:p>
        </p:txBody>
      </p:sp>
    </p:spTree>
    <p:extLst>
      <p:ext uri="{BB962C8B-B14F-4D97-AF65-F5344CB8AC3E}">
        <p14:creationId xmlns:p14="http://schemas.microsoft.com/office/powerpoint/2010/main" val="1980769256"/>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189</a:t>
            </a:fld>
            <a:endParaRPr lang="en-US" dirty="0"/>
          </a:p>
        </p:txBody>
      </p:sp>
    </p:spTree>
    <p:extLst>
      <p:ext uri="{BB962C8B-B14F-4D97-AF65-F5344CB8AC3E}">
        <p14:creationId xmlns:p14="http://schemas.microsoft.com/office/powerpoint/2010/main" val="216197416"/>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190</a:t>
            </a:fld>
            <a:endParaRPr lang="en-US" dirty="0"/>
          </a:p>
        </p:txBody>
      </p:sp>
    </p:spTree>
    <p:extLst>
      <p:ext uri="{BB962C8B-B14F-4D97-AF65-F5344CB8AC3E}">
        <p14:creationId xmlns:p14="http://schemas.microsoft.com/office/powerpoint/2010/main" val="185590921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E88B0-1271-D1D3-24DD-51AD332301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33B122-B9F6-8B34-A3DC-1D1DD39AC1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E08E9E-5432-2E3C-79D4-0C003E38515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13439D8-DCB6-C472-0D2B-A398DE7CC76B}"/>
              </a:ext>
            </a:extLst>
          </p:cNvPr>
          <p:cNvSpPr>
            <a:spLocks noGrp="1"/>
          </p:cNvSpPr>
          <p:nvPr>
            <p:ph type="sldNum" sz="quarter" idx="5"/>
          </p:nvPr>
        </p:nvSpPr>
        <p:spPr/>
        <p:txBody>
          <a:bodyPr/>
          <a:lstStyle/>
          <a:p>
            <a:fld id="{A89C7E07-3C67-C64C-8DA0-0404F6303970}" type="slidenum">
              <a:rPr lang="en-US" smtClean="0"/>
              <a:t>191</a:t>
            </a:fld>
            <a:endParaRPr lang="en-US" dirty="0"/>
          </a:p>
        </p:txBody>
      </p:sp>
    </p:spTree>
    <p:extLst>
      <p:ext uri="{BB962C8B-B14F-4D97-AF65-F5344CB8AC3E}">
        <p14:creationId xmlns:p14="http://schemas.microsoft.com/office/powerpoint/2010/main" val="158072188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54B66-88F2-98E0-0AF4-37CE0CF37A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78EA57-95A6-E3D0-466F-E4A1D58FCD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63A721-1273-11F3-55E0-64FB22337F0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B986C13-CAAC-C916-C2FC-65C1F2F9CEAB}"/>
              </a:ext>
            </a:extLst>
          </p:cNvPr>
          <p:cNvSpPr>
            <a:spLocks noGrp="1"/>
          </p:cNvSpPr>
          <p:nvPr>
            <p:ph type="sldNum" sz="quarter" idx="5"/>
          </p:nvPr>
        </p:nvSpPr>
        <p:spPr/>
        <p:txBody>
          <a:bodyPr/>
          <a:lstStyle/>
          <a:p>
            <a:fld id="{A89C7E07-3C67-C64C-8DA0-0404F6303970}" type="slidenum">
              <a:rPr lang="en-US" smtClean="0"/>
              <a:t>192</a:t>
            </a:fld>
            <a:endParaRPr lang="en-US" dirty="0"/>
          </a:p>
        </p:txBody>
      </p:sp>
    </p:spTree>
    <p:extLst>
      <p:ext uri="{BB962C8B-B14F-4D97-AF65-F5344CB8AC3E}">
        <p14:creationId xmlns:p14="http://schemas.microsoft.com/office/powerpoint/2010/main" val="55083181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C3B2A-7CC4-30C6-B1ED-199ABF035C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4824ED-49BE-78A5-BC0F-0170C75A09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B85B89-4D6C-EE8F-921E-0096FF5AD2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B624431-504E-491B-89B5-7FA00B5146D2}"/>
              </a:ext>
            </a:extLst>
          </p:cNvPr>
          <p:cNvSpPr>
            <a:spLocks noGrp="1"/>
          </p:cNvSpPr>
          <p:nvPr>
            <p:ph type="sldNum" sz="quarter" idx="5"/>
          </p:nvPr>
        </p:nvSpPr>
        <p:spPr/>
        <p:txBody>
          <a:bodyPr/>
          <a:lstStyle/>
          <a:p>
            <a:fld id="{A89C7E07-3C67-C64C-8DA0-0404F6303970}" type="slidenum">
              <a:rPr lang="en-US" smtClean="0"/>
              <a:t>193</a:t>
            </a:fld>
            <a:endParaRPr lang="en-US" dirty="0"/>
          </a:p>
        </p:txBody>
      </p:sp>
    </p:spTree>
    <p:extLst>
      <p:ext uri="{BB962C8B-B14F-4D97-AF65-F5344CB8AC3E}">
        <p14:creationId xmlns:p14="http://schemas.microsoft.com/office/powerpoint/2010/main" val="23749198"/>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1AA46-64E6-85AD-E298-9BA21B3BAD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A0DA7F-FD69-6B5B-247A-4E3E4F3DBE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FBD4F6-6B3B-BCEA-5AAD-94A85CD77A0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E627573-332A-3EE8-1CC4-989D19932441}"/>
              </a:ext>
            </a:extLst>
          </p:cNvPr>
          <p:cNvSpPr>
            <a:spLocks noGrp="1"/>
          </p:cNvSpPr>
          <p:nvPr>
            <p:ph type="sldNum" sz="quarter" idx="5"/>
          </p:nvPr>
        </p:nvSpPr>
        <p:spPr/>
        <p:txBody>
          <a:bodyPr/>
          <a:lstStyle/>
          <a:p>
            <a:fld id="{A89C7E07-3C67-C64C-8DA0-0404F6303970}" type="slidenum">
              <a:rPr lang="en-US" smtClean="0"/>
              <a:t>194</a:t>
            </a:fld>
            <a:endParaRPr lang="en-US" dirty="0"/>
          </a:p>
        </p:txBody>
      </p:sp>
    </p:spTree>
    <p:extLst>
      <p:ext uri="{BB962C8B-B14F-4D97-AF65-F5344CB8AC3E}">
        <p14:creationId xmlns:p14="http://schemas.microsoft.com/office/powerpoint/2010/main" val="120699242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2E878-31C6-0DFE-76D6-D57145449D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FB3C2E-F23F-949C-7AD5-67DB0FAE90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D412C6-A65F-9625-7ACE-32EEAF4FDE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153EDD2-0619-4074-141E-A7DE458A40BF}"/>
              </a:ext>
            </a:extLst>
          </p:cNvPr>
          <p:cNvSpPr>
            <a:spLocks noGrp="1"/>
          </p:cNvSpPr>
          <p:nvPr>
            <p:ph type="sldNum" sz="quarter" idx="5"/>
          </p:nvPr>
        </p:nvSpPr>
        <p:spPr/>
        <p:txBody>
          <a:bodyPr/>
          <a:lstStyle/>
          <a:p>
            <a:fld id="{A89C7E07-3C67-C64C-8DA0-0404F6303970}" type="slidenum">
              <a:rPr lang="en-US" smtClean="0"/>
              <a:t>195</a:t>
            </a:fld>
            <a:endParaRPr lang="en-US" dirty="0"/>
          </a:p>
        </p:txBody>
      </p:sp>
    </p:spTree>
    <p:extLst>
      <p:ext uri="{BB962C8B-B14F-4D97-AF65-F5344CB8AC3E}">
        <p14:creationId xmlns:p14="http://schemas.microsoft.com/office/powerpoint/2010/main" val="291370371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F8DAC-7EC2-F628-564E-3FC844AA4B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1EC0FD-22C8-3723-C0D5-EE268DBCBF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93E6CA-63D5-6DF0-C89A-3202C9D144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BA22D3B-E4F0-1984-4390-35EF82875F46}"/>
              </a:ext>
            </a:extLst>
          </p:cNvPr>
          <p:cNvSpPr>
            <a:spLocks noGrp="1"/>
          </p:cNvSpPr>
          <p:nvPr>
            <p:ph type="sldNum" sz="quarter" idx="5"/>
          </p:nvPr>
        </p:nvSpPr>
        <p:spPr/>
        <p:txBody>
          <a:bodyPr/>
          <a:lstStyle/>
          <a:p>
            <a:fld id="{A89C7E07-3C67-C64C-8DA0-0404F6303970}" type="slidenum">
              <a:rPr lang="en-US" smtClean="0"/>
              <a:t>196</a:t>
            </a:fld>
            <a:endParaRPr lang="en-US" dirty="0"/>
          </a:p>
        </p:txBody>
      </p:sp>
    </p:spTree>
    <p:extLst>
      <p:ext uri="{BB962C8B-B14F-4D97-AF65-F5344CB8AC3E}">
        <p14:creationId xmlns:p14="http://schemas.microsoft.com/office/powerpoint/2010/main" val="140197558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61B1B-1B7F-0F60-CFFC-3E70F86D09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0283AC-CF43-60B1-102B-0A0204C782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032CCA-E749-7419-93E4-A7D2CF03C7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4B6210D-D5DD-0BC5-D72D-87BB1589FC93}"/>
              </a:ext>
            </a:extLst>
          </p:cNvPr>
          <p:cNvSpPr>
            <a:spLocks noGrp="1"/>
          </p:cNvSpPr>
          <p:nvPr>
            <p:ph type="sldNum" sz="quarter" idx="5"/>
          </p:nvPr>
        </p:nvSpPr>
        <p:spPr/>
        <p:txBody>
          <a:bodyPr/>
          <a:lstStyle/>
          <a:p>
            <a:fld id="{A89C7E07-3C67-C64C-8DA0-0404F6303970}" type="slidenum">
              <a:rPr lang="en-US" smtClean="0"/>
              <a:t>197</a:t>
            </a:fld>
            <a:endParaRPr lang="en-US" dirty="0"/>
          </a:p>
        </p:txBody>
      </p:sp>
    </p:spTree>
    <p:extLst>
      <p:ext uri="{BB962C8B-B14F-4D97-AF65-F5344CB8AC3E}">
        <p14:creationId xmlns:p14="http://schemas.microsoft.com/office/powerpoint/2010/main" val="952359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36</a:t>
            </a:fld>
            <a:endParaRPr lang="en-US" dirty="0"/>
          </a:p>
        </p:txBody>
      </p:sp>
    </p:spTree>
    <p:extLst>
      <p:ext uri="{BB962C8B-B14F-4D97-AF65-F5344CB8AC3E}">
        <p14:creationId xmlns:p14="http://schemas.microsoft.com/office/powerpoint/2010/main" val="159541335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AEC50-6CAC-9854-C079-50DDE30AF2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7FD423-7086-2F0E-A1EB-53CF7473B2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27FFFC-67CB-B6A7-54D0-6C47FD59C43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21D4FC-FB25-B827-8420-78150953D899}"/>
              </a:ext>
            </a:extLst>
          </p:cNvPr>
          <p:cNvSpPr>
            <a:spLocks noGrp="1"/>
          </p:cNvSpPr>
          <p:nvPr>
            <p:ph type="sldNum" sz="quarter" idx="5"/>
          </p:nvPr>
        </p:nvSpPr>
        <p:spPr/>
        <p:txBody>
          <a:bodyPr/>
          <a:lstStyle/>
          <a:p>
            <a:fld id="{A89C7E07-3C67-C64C-8DA0-0404F6303970}" type="slidenum">
              <a:rPr lang="en-US" smtClean="0"/>
              <a:t>198</a:t>
            </a:fld>
            <a:endParaRPr lang="en-US" dirty="0"/>
          </a:p>
        </p:txBody>
      </p:sp>
    </p:spTree>
    <p:extLst>
      <p:ext uri="{BB962C8B-B14F-4D97-AF65-F5344CB8AC3E}">
        <p14:creationId xmlns:p14="http://schemas.microsoft.com/office/powerpoint/2010/main" val="1856802513"/>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E5810-D903-66C4-1DD0-0D0CA4A45A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CA5EBC-7035-2A3D-9881-FE63C68019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24AAD7-13B5-C161-CBCC-30121141E8E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F894B1C-209B-6297-EE06-387B11B93D53}"/>
              </a:ext>
            </a:extLst>
          </p:cNvPr>
          <p:cNvSpPr>
            <a:spLocks noGrp="1"/>
          </p:cNvSpPr>
          <p:nvPr>
            <p:ph type="sldNum" sz="quarter" idx="5"/>
          </p:nvPr>
        </p:nvSpPr>
        <p:spPr/>
        <p:txBody>
          <a:bodyPr/>
          <a:lstStyle/>
          <a:p>
            <a:fld id="{A89C7E07-3C67-C64C-8DA0-0404F6303970}" type="slidenum">
              <a:rPr lang="en-US" smtClean="0"/>
              <a:t>199</a:t>
            </a:fld>
            <a:endParaRPr lang="en-US" dirty="0"/>
          </a:p>
        </p:txBody>
      </p:sp>
    </p:spTree>
    <p:extLst>
      <p:ext uri="{BB962C8B-B14F-4D97-AF65-F5344CB8AC3E}">
        <p14:creationId xmlns:p14="http://schemas.microsoft.com/office/powerpoint/2010/main" val="947679420"/>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3206C-587F-92D9-CF97-A15646B1CF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AA28DB-5E84-04E8-6BB3-B38C8DFAD5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B92EEC-EF72-58E5-8151-6D735869A5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5A8999-6C3B-052E-8580-5C089C860F59}"/>
              </a:ext>
            </a:extLst>
          </p:cNvPr>
          <p:cNvSpPr>
            <a:spLocks noGrp="1"/>
          </p:cNvSpPr>
          <p:nvPr>
            <p:ph type="sldNum" sz="quarter" idx="5"/>
          </p:nvPr>
        </p:nvSpPr>
        <p:spPr/>
        <p:txBody>
          <a:bodyPr/>
          <a:lstStyle/>
          <a:p>
            <a:fld id="{A89C7E07-3C67-C64C-8DA0-0404F6303970}" type="slidenum">
              <a:rPr lang="en-US" smtClean="0"/>
              <a:t>200</a:t>
            </a:fld>
            <a:endParaRPr lang="en-US" dirty="0"/>
          </a:p>
        </p:txBody>
      </p:sp>
    </p:spTree>
    <p:extLst>
      <p:ext uri="{BB962C8B-B14F-4D97-AF65-F5344CB8AC3E}">
        <p14:creationId xmlns:p14="http://schemas.microsoft.com/office/powerpoint/2010/main" val="839098478"/>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FC891-5E74-0804-DBC9-0B96A2FB3D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BC97AE-41E4-C5B5-421B-A628A9414A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7F42DD-C5FB-F99B-BE21-E0E148FAD96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6F83F12-37F5-1518-772A-F2714EE775E5}"/>
              </a:ext>
            </a:extLst>
          </p:cNvPr>
          <p:cNvSpPr>
            <a:spLocks noGrp="1"/>
          </p:cNvSpPr>
          <p:nvPr>
            <p:ph type="sldNum" sz="quarter" idx="5"/>
          </p:nvPr>
        </p:nvSpPr>
        <p:spPr/>
        <p:txBody>
          <a:bodyPr/>
          <a:lstStyle/>
          <a:p>
            <a:fld id="{A89C7E07-3C67-C64C-8DA0-0404F6303970}" type="slidenum">
              <a:rPr lang="en-US" smtClean="0"/>
              <a:t>201</a:t>
            </a:fld>
            <a:endParaRPr lang="en-US" dirty="0"/>
          </a:p>
        </p:txBody>
      </p:sp>
    </p:spTree>
    <p:extLst>
      <p:ext uri="{BB962C8B-B14F-4D97-AF65-F5344CB8AC3E}">
        <p14:creationId xmlns:p14="http://schemas.microsoft.com/office/powerpoint/2010/main" val="150450923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8221D4-317E-BE2F-BFD8-D8B16001A7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83ABC1-7EF8-7947-0C02-175F74A951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A8F99F-C80D-F671-C615-4ED7CE8367D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2FFE919-F19B-F393-1250-60A3546E56D5}"/>
              </a:ext>
            </a:extLst>
          </p:cNvPr>
          <p:cNvSpPr>
            <a:spLocks noGrp="1"/>
          </p:cNvSpPr>
          <p:nvPr>
            <p:ph type="sldNum" sz="quarter" idx="5"/>
          </p:nvPr>
        </p:nvSpPr>
        <p:spPr/>
        <p:txBody>
          <a:bodyPr/>
          <a:lstStyle/>
          <a:p>
            <a:fld id="{A89C7E07-3C67-C64C-8DA0-0404F6303970}" type="slidenum">
              <a:rPr lang="en-US" smtClean="0"/>
              <a:t>202</a:t>
            </a:fld>
            <a:endParaRPr lang="en-US" dirty="0"/>
          </a:p>
        </p:txBody>
      </p:sp>
    </p:spTree>
    <p:extLst>
      <p:ext uri="{BB962C8B-B14F-4D97-AF65-F5344CB8AC3E}">
        <p14:creationId xmlns:p14="http://schemas.microsoft.com/office/powerpoint/2010/main" val="309427439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BFF7B-FF9F-2AA0-FA36-707E978D9C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4D31F2-45D3-1196-7FF3-A45A1CF2DA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DEE5B4-418B-1C86-8C79-B51D46E6C52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5FA489E-EC70-08A0-8513-6ECE3A7F61CF}"/>
              </a:ext>
            </a:extLst>
          </p:cNvPr>
          <p:cNvSpPr>
            <a:spLocks noGrp="1"/>
          </p:cNvSpPr>
          <p:nvPr>
            <p:ph type="sldNum" sz="quarter" idx="5"/>
          </p:nvPr>
        </p:nvSpPr>
        <p:spPr/>
        <p:txBody>
          <a:bodyPr/>
          <a:lstStyle/>
          <a:p>
            <a:fld id="{A89C7E07-3C67-C64C-8DA0-0404F6303970}" type="slidenum">
              <a:rPr lang="en-US" smtClean="0"/>
              <a:t>203</a:t>
            </a:fld>
            <a:endParaRPr lang="en-US" dirty="0"/>
          </a:p>
        </p:txBody>
      </p:sp>
    </p:spTree>
    <p:extLst>
      <p:ext uri="{BB962C8B-B14F-4D97-AF65-F5344CB8AC3E}">
        <p14:creationId xmlns:p14="http://schemas.microsoft.com/office/powerpoint/2010/main" val="254306499"/>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B7BF9E-B6EC-98CF-3320-B0CDDAA48E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BD4C33-AE60-D1E9-3DCA-DD26CE1E9B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6DCB92-9BFA-5DD3-E82C-C49B42C6F6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135A8E-D0CA-DDEF-53FD-2F2059533E5B}"/>
              </a:ext>
            </a:extLst>
          </p:cNvPr>
          <p:cNvSpPr>
            <a:spLocks noGrp="1"/>
          </p:cNvSpPr>
          <p:nvPr>
            <p:ph type="sldNum" sz="quarter" idx="5"/>
          </p:nvPr>
        </p:nvSpPr>
        <p:spPr/>
        <p:txBody>
          <a:bodyPr/>
          <a:lstStyle/>
          <a:p>
            <a:fld id="{A89C7E07-3C67-C64C-8DA0-0404F6303970}" type="slidenum">
              <a:rPr lang="en-US" smtClean="0"/>
              <a:t>204</a:t>
            </a:fld>
            <a:endParaRPr lang="en-US" dirty="0"/>
          </a:p>
        </p:txBody>
      </p:sp>
    </p:spTree>
    <p:extLst>
      <p:ext uri="{BB962C8B-B14F-4D97-AF65-F5344CB8AC3E}">
        <p14:creationId xmlns:p14="http://schemas.microsoft.com/office/powerpoint/2010/main" val="1786802176"/>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53FBA-A157-492B-62E4-484285924F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D2CB6F-11D1-0047-0AE7-651AE67577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3039A3-4D86-4746-98E4-5493D3B460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8C614D2-2220-F44E-59CA-6A7FD42CC1A0}"/>
              </a:ext>
            </a:extLst>
          </p:cNvPr>
          <p:cNvSpPr>
            <a:spLocks noGrp="1"/>
          </p:cNvSpPr>
          <p:nvPr>
            <p:ph type="sldNum" sz="quarter" idx="5"/>
          </p:nvPr>
        </p:nvSpPr>
        <p:spPr/>
        <p:txBody>
          <a:bodyPr/>
          <a:lstStyle/>
          <a:p>
            <a:fld id="{A89C7E07-3C67-C64C-8DA0-0404F6303970}" type="slidenum">
              <a:rPr lang="en-US" smtClean="0"/>
              <a:t>205</a:t>
            </a:fld>
            <a:endParaRPr lang="en-US" dirty="0"/>
          </a:p>
        </p:txBody>
      </p:sp>
    </p:spTree>
    <p:extLst>
      <p:ext uri="{BB962C8B-B14F-4D97-AF65-F5344CB8AC3E}">
        <p14:creationId xmlns:p14="http://schemas.microsoft.com/office/powerpoint/2010/main" val="1810490774"/>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75BD6-FE8A-3197-C918-6D54E0DA7A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0F7184-E11C-B62F-22AA-85850B1CA0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67898B-3BF8-C04D-CD0D-803C646AE1F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C9322D-85B0-9424-6EE1-BB7113363011}"/>
              </a:ext>
            </a:extLst>
          </p:cNvPr>
          <p:cNvSpPr>
            <a:spLocks noGrp="1"/>
          </p:cNvSpPr>
          <p:nvPr>
            <p:ph type="sldNum" sz="quarter" idx="5"/>
          </p:nvPr>
        </p:nvSpPr>
        <p:spPr/>
        <p:txBody>
          <a:bodyPr/>
          <a:lstStyle/>
          <a:p>
            <a:fld id="{A89C7E07-3C67-C64C-8DA0-0404F6303970}" type="slidenum">
              <a:rPr lang="en-US" smtClean="0"/>
              <a:t>206</a:t>
            </a:fld>
            <a:endParaRPr lang="en-US" dirty="0"/>
          </a:p>
        </p:txBody>
      </p:sp>
    </p:spTree>
    <p:extLst>
      <p:ext uri="{BB962C8B-B14F-4D97-AF65-F5344CB8AC3E}">
        <p14:creationId xmlns:p14="http://schemas.microsoft.com/office/powerpoint/2010/main" val="161107701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0ABDE-3F3C-E9E9-C46D-DF6B07073A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764BEB-EAE5-BBB4-0F3D-80F5310E87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3F8DBD-6FEF-9F1A-72D2-CB582AB2A66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98C0C5-365A-B855-A298-A8D4B3E2068A}"/>
              </a:ext>
            </a:extLst>
          </p:cNvPr>
          <p:cNvSpPr>
            <a:spLocks noGrp="1"/>
          </p:cNvSpPr>
          <p:nvPr>
            <p:ph type="sldNum" sz="quarter" idx="5"/>
          </p:nvPr>
        </p:nvSpPr>
        <p:spPr/>
        <p:txBody>
          <a:bodyPr/>
          <a:lstStyle/>
          <a:p>
            <a:fld id="{A89C7E07-3C67-C64C-8DA0-0404F6303970}" type="slidenum">
              <a:rPr lang="en-US" smtClean="0"/>
              <a:t>207</a:t>
            </a:fld>
            <a:endParaRPr lang="en-US" dirty="0"/>
          </a:p>
        </p:txBody>
      </p:sp>
    </p:spTree>
    <p:extLst>
      <p:ext uri="{BB962C8B-B14F-4D97-AF65-F5344CB8AC3E}">
        <p14:creationId xmlns:p14="http://schemas.microsoft.com/office/powerpoint/2010/main" val="3654066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37</a:t>
            </a:fld>
            <a:endParaRPr lang="en-US" dirty="0"/>
          </a:p>
        </p:txBody>
      </p:sp>
    </p:spTree>
    <p:extLst>
      <p:ext uri="{BB962C8B-B14F-4D97-AF65-F5344CB8AC3E}">
        <p14:creationId xmlns:p14="http://schemas.microsoft.com/office/powerpoint/2010/main" val="1662769668"/>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9BCD6-1D27-E42C-AAB9-59BF04EE95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C015F4-134E-4D72-9190-919CDA8107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4EE6B7-7A31-7631-CA40-D7DCEF824FE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3F01959-15EB-AB9E-D6F0-0E2FCC1A9199}"/>
              </a:ext>
            </a:extLst>
          </p:cNvPr>
          <p:cNvSpPr>
            <a:spLocks noGrp="1"/>
          </p:cNvSpPr>
          <p:nvPr>
            <p:ph type="sldNum" sz="quarter" idx="5"/>
          </p:nvPr>
        </p:nvSpPr>
        <p:spPr/>
        <p:txBody>
          <a:bodyPr/>
          <a:lstStyle/>
          <a:p>
            <a:fld id="{A89C7E07-3C67-C64C-8DA0-0404F6303970}" type="slidenum">
              <a:rPr lang="en-US" smtClean="0"/>
              <a:t>208</a:t>
            </a:fld>
            <a:endParaRPr lang="en-US" dirty="0"/>
          </a:p>
        </p:txBody>
      </p:sp>
    </p:spTree>
    <p:extLst>
      <p:ext uri="{BB962C8B-B14F-4D97-AF65-F5344CB8AC3E}">
        <p14:creationId xmlns:p14="http://schemas.microsoft.com/office/powerpoint/2010/main" val="64871936"/>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BDAE2C-0295-CC51-8514-13D47849D5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EDE42D-51CD-6023-FB39-DC8EBCC1B7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BF1703-B7C1-36F4-5FAE-5EEBE9115A4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6AAC97B-5E0D-9F3C-2337-AB9D30580D0D}"/>
              </a:ext>
            </a:extLst>
          </p:cNvPr>
          <p:cNvSpPr>
            <a:spLocks noGrp="1"/>
          </p:cNvSpPr>
          <p:nvPr>
            <p:ph type="sldNum" sz="quarter" idx="5"/>
          </p:nvPr>
        </p:nvSpPr>
        <p:spPr/>
        <p:txBody>
          <a:bodyPr/>
          <a:lstStyle/>
          <a:p>
            <a:fld id="{A89C7E07-3C67-C64C-8DA0-0404F6303970}" type="slidenum">
              <a:rPr lang="en-US" smtClean="0"/>
              <a:t>209</a:t>
            </a:fld>
            <a:endParaRPr lang="en-US" dirty="0"/>
          </a:p>
        </p:txBody>
      </p:sp>
    </p:spTree>
    <p:extLst>
      <p:ext uri="{BB962C8B-B14F-4D97-AF65-F5344CB8AC3E}">
        <p14:creationId xmlns:p14="http://schemas.microsoft.com/office/powerpoint/2010/main" val="463735691"/>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3B6ED-37A2-D40D-0921-12EA43099E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C06345-B650-5CBE-CBE8-FA3CEF0F89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5D41B1-941C-91AB-A0A2-5B2088333F6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0D8EE02-9CD1-EEA9-07B5-9BD8515D24C3}"/>
              </a:ext>
            </a:extLst>
          </p:cNvPr>
          <p:cNvSpPr>
            <a:spLocks noGrp="1"/>
          </p:cNvSpPr>
          <p:nvPr>
            <p:ph type="sldNum" sz="quarter" idx="5"/>
          </p:nvPr>
        </p:nvSpPr>
        <p:spPr/>
        <p:txBody>
          <a:bodyPr/>
          <a:lstStyle/>
          <a:p>
            <a:fld id="{A89C7E07-3C67-C64C-8DA0-0404F6303970}" type="slidenum">
              <a:rPr lang="en-US" smtClean="0"/>
              <a:t>210</a:t>
            </a:fld>
            <a:endParaRPr lang="en-US" dirty="0"/>
          </a:p>
        </p:txBody>
      </p:sp>
    </p:spTree>
    <p:extLst>
      <p:ext uri="{BB962C8B-B14F-4D97-AF65-F5344CB8AC3E}">
        <p14:creationId xmlns:p14="http://schemas.microsoft.com/office/powerpoint/2010/main" val="3293362248"/>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BA160-B446-ADB6-5AED-74942731D5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310896-3F8B-4010-151D-D5A0DC8003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BDF2AF-9156-1CB2-AC89-5CE258F36C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E1740A-1E30-A762-E0FD-04EB584AD150}"/>
              </a:ext>
            </a:extLst>
          </p:cNvPr>
          <p:cNvSpPr>
            <a:spLocks noGrp="1"/>
          </p:cNvSpPr>
          <p:nvPr>
            <p:ph type="sldNum" sz="quarter" idx="5"/>
          </p:nvPr>
        </p:nvSpPr>
        <p:spPr/>
        <p:txBody>
          <a:bodyPr/>
          <a:lstStyle/>
          <a:p>
            <a:fld id="{A89C7E07-3C67-C64C-8DA0-0404F6303970}" type="slidenum">
              <a:rPr lang="en-US" smtClean="0"/>
              <a:t>211</a:t>
            </a:fld>
            <a:endParaRPr lang="en-US" dirty="0"/>
          </a:p>
        </p:txBody>
      </p:sp>
    </p:spTree>
    <p:extLst>
      <p:ext uri="{BB962C8B-B14F-4D97-AF65-F5344CB8AC3E}">
        <p14:creationId xmlns:p14="http://schemas.microsoft.com/office/powerpoint/2010/main" val="1327547729"/>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212</a:t>
            </a:fld>
            <a:endParaRPr lang="en-US" dirty="0"/>
          </a:p>
        </p:txBody>
      </p:sp>
    </p:spTree>
    <p:extLst>
      <p:ext uri="{BB962C8B-B14F-4D97-AF65-F5344CB8AC3E}">
        <p14:creationId xmlns:p14="http://schemas.microsoft.com/office/powerpoint/2010/main" val="1765923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20</a:t>
            </a:fld>
            <a:endParaRPr lang="en-US" dirty="0"/>
          </a:p>
        </p:txBody>
      </p:sp>
    </p:spTree>
    <p:extLst>
      <p:ext uri="{BB962C8B-B14F-4D97-AF65-F5344CB8AC3E}">
        <p14:creationId xmlns:p14="http://schemas.microsoft.com/office/powerpoint/2010/main" val="3113416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BC04D-2568-C19F-6211-ABA7996CBC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BD96A4-D432-FA69-5E46-4DF91D77CA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639921-CFBB-DE6F-31EB-81B758CA02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53E3F8-8185-F97B-2F08-1F44FCE2A5AB}"/>
              </a:ext>
            </a:extLst>
          </p:cNvPr>
          <p:cNvSpPr>
            <a:spLocks noGrp="1"/>
          </p:cNvSpPr>
          <p:nvPr>
            <p:ph type="sldNum" sz="quarter" idx="5"/>
          </p:nvPr>
        </p:nvSpPr>
        <p:spPr/>
        <p:txBody>
          <a:bodyPr/>
          <a:lstStyle/>
          <a:p>
            <a:fld id="{A89C7E07-3C67-C64C-8DA0-0404F6303970}" type="slidenum">
              <a:rPr lang="en-US" smtClean="0"/>
              <a:t>38</a:t>
            </a:fld>
            <a:endParaRPr lang="en-US" dirty="0"/>
          </a:p>
        </p:txBody>
      </p:sp>
    </p:spTree>
    <p:extLst>
      <p:ext uri="{BB962C8B-B14F-4D97-AF65-F5344CB8AC3E}">
        <p14:creationId xmlns:p14="http://schemas.microsoft.com/office/powerpoint/2010/main" val="37277777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39</a:t>
            </a:fld>
            <a:endParaRPr lang="en-US" dirty="0"/>
          </a:p>
        </p:txBody>
      </p:sp>
    </p:spTree>
    <p:extLst>
      <p:ext uri="{BB962C8B-B14F-4D97-AF65-F5344CB8AC3E}">
        <p14:creationId xmlns:p14="http://schemas.microsoft.com/office/powerpoint/2010/main" val="20181064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40</a:t>
            </a:fld>
            <a:endParaRPr lang="en-US" dirty="0"/>
          </a:p>
        </p:txBody>
      </p:sp>
    </p:spTree>
    <p:extLst>
      <p:ext uri="{BB962C8B-B14F-4D97-AF65-F5344CB8AC3E}">
        <p14:creationId xmlns:p14="http://schemas.microsoft.com/office/powerpoint/2010/main" val="10967235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41</a:t>
            </a:fld>
            <a:endParaRPr lang="en-US" dirty="0"/>
          </a:p>
        </p:txBody>
      </p:sp>
    </p:spTree>
    <p:extLst>
      <p:ext uri="{BB962C8B-B14F-4D97-AF65-F5344CB8AC3E}">
        <p14:creationId xmlns:p14="http://schemas.microsoft.com/office/powerpoint/2010/main" val="3057196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BC04D-2568-C19F-6211-ABA7996CBC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BD96A4-D432-FA69-5E46-4DF91D77CA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639921-CFBB-DE6F-31EB-81B758CA02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53E3F8-8185-F97B-2F08-1F44FCE2A5AB}"/>
              </a:ext>
            </a:extLst>
          </p:cNvPr>
          <p:cNvSpPr>
            <a:spLocks noGrp="1"/>
          </p:cNvSpPr>
          <p:nvPr>
            <p:ph type="sldNum" sz="quarter" idx="5"/>
          </p:nvPr>
        </p:nvSpPr>
        <p:spPr/>
        <p:txBody>
          <a:bodyPr/>
          <a:lstStyle/>
          <a:p>
            <a:fld id="{A89C7E07-3C67-C64C-8DA0-0404F6303970}" type="slidenum">
              <a:rPr lang="en-US" smtClean="0"/>
              <a:t>42</a:t>
            </a:fld>
            <a:endParaRPr lang="en-US" dirty="0"/>
          </a:p>
        </p:txBody>
      </p:sp>
    </p:spTree>
    <p:extLst>
      <p:ext uri="{BB962C8B-B14F-4D97-AF65-F5344CB8AC3E}">
        <p14:creationId xmlns:p14="http://schemas.microsoft.com/office/powerpoint/2010/main" val="12719119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43</a:t>
            </a:fld>
            <a:endParaRPr lang="en-US" dirty="0"/>
          </a:p>
        </p:txBody>
      </p:sp>
    </p:spTree>
    <p:extLst>
      <p:ext uri="{BB962C8B-B14F-4D97-AF65-F5344CB8AC3E}">
        <p14:creationId xmlns:p14="http://schemas.microsoft.com/office/powerpoint/2010/main" val="15380550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44</a:t>
            </a:fld>
            <a:endParaRPr lang="en-US" dirty="0"/>
          </a:p>
        </p:txBody>
      </p:sp>
    </p:spTree>
    <p:extLst>
      <p:ext uri="{BB962C8B-B14F-4D97-AF65-F5344CB8AC3E}">
        <p14:creationId xmlns:p14="http://schemas.microsoft.com/office/powerpoint/2010/main" val="17446298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45</a:t>
            </a:fld>
            <a:endParaRPr lang="en-US" dirty="0"/>
          </a:p>
        </p:txBody>
      </p:sp>
    </p:spTree>
    <p:extLst>
      <p:ext uri="{BB962C8B-B14F-4D97-AF65-F5344CB8AC3E}">
        <p14:creationId xmlns:p14="http://schemas.microsoft.com/office/powerpoint/2010/main" val="16678026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46</a:t>
            </a:fld>
            <a:endParaRPr lang="en-US" dirty="0"/>
          </a:p>
        </p:txBody>
      </p:sp>
    </p:spTree>
    <p:extLst>
      <p:ext uri="{BB962C8B-B14F-4D97-AF65-F5344CB8AC3E}">
        <p14:creationId xmlns:p14="http://schemas.microsoft.com/office/powerpoint/2010/main" val="20920349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47</a:t>
            </a:fld>
            <a:endParaRPr lang="en-US" dirty="0"/>
          </a:p>
        </p:txBody>
      </p:sp>
    </p:spTree>
    <p:extLst>
      <p:ext uri="{BB962C8B-B14F-4D97-AF65-F5344CB8AC3E}">
        <p14:creationId xmlns:p14="http://schemas.microsoft.com/office/powerpoint/2010/main" val="1438363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21</a:t>
            </a:fld>
            <a:endParaRPr lang="en-US" dirty="0"/>
          </a:p>
        </p:txBody>
      </p:sp>
    </p:spTree>
    <p:extLst>
      <p:ext uri="{BB962C8B-B14F-4D97-AF65-F5344CB8AC3E}">
        <p14:creationId xmlns:p14="http://schemas.microsoft.com/office/powerpoint/2010/main" val="39082765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48</a:t>
            </a:fld>
            <a:endParaRPr lang="en-US" dirty="0"/>
          </a:p>
        </p:txBody>
      </p:sp>
    </p:spTree>
    <p:extLst>
      <p:ext uri="{BB962C8B-B14F-4D97-AF65-F5344CB8AC3E}">
        <p14:creationId xmlns:p14="http://schemas.microsoft.com/office/powerpoint/2010/main" val="12329578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49</a:t>
            </a:fld>
            <a:endParaRPr lang="en-US" dirty="0"/>
          </a:p>
        </p:txBody>
      </p:sp>
    </p:spTree>
    <p:extLst>
      <p:ext uri="{BB962C8B-B14F-4D97-AF65-F5344CB8AC3E}">
        <p14:creationId xmlns:p14="http://schemas.microsoft.com/office/powerpoint/2010/main" val="11761349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50</a:t>
            </a:fld>
            <a:endParaRPr lang="en-US" dirty="0"/>
          </a:p>
        </p:txBody>
      </p:sp>
    </p:spTree>
    <p:extLst>
      <p:ext uri="{BB962C8B-B14F-4D97-AF65-F5344CB8AC3E}">
        <p14:creationId xmlns:p14="http://schemas.microsoft.com/office/powerpoint/2010/main" val="3090040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51</a:t>
            </a:fld>
            <a:endParaRPr lang="en-US" dirty="0"/>
          </a:p>
        </p:txBody>
      </p:sp>
    </p:spTree>
    <p:extLst>
      <p:ext uri="{BB962C8B-B14F-4D97-AF65-F5344CB8AC3E}">
        <p14:creationId xmlns:p14="http://schemas.microsoft.com/office/powerpoint/2010/main" val="1708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52</a:t>
            </a:fld>
            <a:endParaRPr lang="en-US" dirty="0"/>
          </a:p>
        </p:txBody>
      </p:sp>
    </p:spTree>
    <p:extLst>
      <p:ext uri="{BB962C8B-B14F-4D97-AF65-F5344CB8AC3E}">
        <p14:creationId xmlns:p14="http://schemas.microsoft.com/office/powerpoint/2010/main" val="4659554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53</a:t>
            </a:fld>
            <a:endParaRPr lang="en-US" dirty="0"/>
          </a:p>
        </p:txBody>
      </p:sp>
    </p:spTree>
    <p:extLst>
      <p:ext uri="{BB962C8B-B14F-4D97-AF65-F5344CB8AC3E}">
        <p14:creationId xmlns:p14="http://schemas.microsoft.com/office/powerpoint/2010/main" val="12088936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BC04D-2568-C19F-6211-ABA7996CBC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BD96A4-D432-FA69-5E46-4DF91D77CA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639921-CFBB-DE6F-31EB-81B758CA02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53E3F8-8185-F97B-2F08-1F44FCE2A5AB}"/>
              </a:ext>
            </a:extLst>
          </p:cNvPr>
          <p:cNvSpPr>
            <a:spLocks noGrp="1"/>
          </p:cNvSpPr>
          <p:nvPr>
            <p:ph type="sldNum" sz="quarter" idx="5"/>
          </p:nvPr>
        </p:nvSpPr>
        <p:spPr/>
        <p:txBody>
          <a:bodyPr/>
          <a:lstStyle/>
          <a:p>
            <a:fld id="{A89C7E07-3C67-C64C-8DA0-0404F6303970}" type="slidenum">
              <a:rPr lang="en-US" smtClean="0"/>
              <a:t>54</a:t>
            </a:fld>
            <a:endParaRPr lang="en-US" dirty="0"/>
          </a:p>
        </p:txBody>
      </p:sp>
    </p:spTree>
    <p:extLst>
      <p:ext uri="{BB962C8B-B14F-4D97-AF65-F5344CB8AC3E}">
        <p14:creationId xmlns:p14="http://schemas.microsoft.com/office/powerpoint/2010/main" val="4718403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55</a:t>
            </a:fld>
            <a:endParaRPr lang="en-US" dirty="0"/>
          </a:p>
        </p:txBody>
      </p:sp>
    </p:spTree>
    <p:extLst>
      <p:ext uri="{BB962C8B-B14F-4D97-AF65-F5344CB8AC3E}">
        <p14:creationId xmlns:p14="http://schemas.microsoft.com/office/powerpoint/2010/main" val="4696628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56</a:t>
            </a:fld>
            <a:endParaRPr lang="en-US" dirty="0"/>
          </a:p>
        </p:txBody>
      </p:sp>
    </p:spTree>
    <p:extLst>
      <p:ext uri="{BB962C8B-B14F-4D97-AF65-F5344CB8AC3E}">
        <p14:creationId xmlns:p14="http://schemas.microsoft.com/office/powerpoint/2010/main" val="7626235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BC04D-2568-C19F-6211-ABA7996CBC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BD96A4-D432-FA69-5E46-4DF91D77CA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639921-CFBB-DE6F-31EB-81B758CA02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53E3F8-8185-F97B-2F08-1F44FCE2A5AB}"/>
              </a:ext>
            </a:extLst>
          </p:cNvPr>
          <p:cNvSpPr>
            <a:spLocks noGrp="1"/>
          </p:cNvSpPr>
          <p:nvPr>
            <p:ph type="sldNum" sz="quarter" idx="5"/>
          </p:nvPr>
        </p:nvSpPr>
        <p:spPr/>
        <p:txBody>
          <a:bodyPr/>
          <a:lstStyle/>
          <a:p>
            <a:fld id="{A89C7E07-3C67-C64C-8DA0-0404F6303970}" type="slidenum">
              <a:rPr lang="en-US" smtClean="0"/>
              <a:t>57</a:t>
            </a:fld>
            <a:endParaRPr lang="en-US" dirty="0"/>
          </a:p>
        </p:txBody>
      </p:sp>
    </p:spTree>
    <p:extLst>
      <p:ext uri="{BB962C8B-B14F-4D97-AF65-F5344CB8AC3E}">
        <p14:creationId xmlns:p14="http://schemas.microsoft.com/office/powerpoint/2010/main" val="437998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22</a:t>
            </a:fld>
            <a:endParaRPr lang="en-US" dirty="0"/>
          </a:p>
        </p:txBody>
      </p:sp>
    </p:spTree>
    <p:extLst>
      <p:ext uri="{BB962C8B-B14F-4D97-AF65-F5344CB8AC3E}">
        <p14:creationId xmlns:p14="http://schemas.microsoft.com/office/powerpoint/2010/main" val="17547936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58</a:t>
            </a:fld>
            <a:endParaRPr lang="en-US" dirty="0"/>
          </a:p>
        </p:txBody>
      </p:sp>
    </p:spTree>
    <p:extLst>
      <p:ext uri="{BB962C8B-B14F-4D97-AF65-F5344CB8AC3E}">
        <p14:creationId xmlns:p14="http://schemas.microsoft.com/office/powerpoint/2010/main" val="19040677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59</a:t>
            </a:fld>
            <a:endParaRPr lang="en-US" dirty="0"/>
          </a:p>
        </p:txBody>
      </p:sp>
    </p:spTree>
    <p:extLst>
      <p:ext uri="{BB962C8B-B14F-4D97-AF65-F5344CB8AC3E}">
        <p14:creationId xmlns:p14="http://schemas.microsoft.com/office/powerpoint/2010/main" val="17848680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60</a:t>
            </a:fld>
            <a:endParaRPr lang="en-US" dirty="0"/>
          </a:p>
        </p:txBody>
      </p:sp>
    </p:spTree>
    <p:extLst>
      <p:ext uri="{BB962C8B-B14F-4D97-AF65-F5344CB8AC3E}">
        <p14:creationId xmlns:p14="http://schemas.microsoft.com/office/powerpoint/2010/main" val="1366586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61</a:t>
            </a:fld>
            <a:endParaRPr lang="en-US" dirty="0"/>
          </a:p>
        </p:txBody>
      </p:sp>
    </p:spTree>
    <p:extLst>
      <p:ext uri="{BB962C8B-B14F-4D97-AF65-F5344CB8AC3E}">
        <p14:creationId xmlns:p14="http://schemas.microsoft.com/office/powerpoint/2010/main" val="23861837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62</a:t>
            </a:fld>
            <a:endParaRPr lang="en-US" dirty="0"/>
          </a:p>
        </p:txBody>
      </p:sp>
    </p:spTree>
    <p:extLst>
      <p:ext uri="{BB962C8B-B14F-4D97-AF65-F5344CB8AC3E}">
        <p14:creationId xmlns:p14="http://schemas.microsoft.com/office/powerpoint/2010/main" val="12778725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63</a:t>
            </a:fld>
            <a:endParaRPr lang="en-US" dirty="0"/>
          </a:p>
        </p:txBody>
      </p:sp>
    </p:spTree>
    <p:extLst>
      <p:ext uri="{BB962C8B-B14F-4D97-AF65-F5344CB8AC3E}">
        <p14:creationId xmlns:p14="http://schemas.microsoft.com/office/powerpoint/2010/main" val="15478166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64</a:t>
            </a:fld>
            <a:endParaRPr lang="en-US" dirty="0"/>
          </a:p>
        </p:txBody>
      </p:sp>
    </p:spTree>
    <p:extLst>
      <p:ext uri="{BB962C8B-B14F-4D97-AF65-F5344CB8AC3E}">
        <p14:creationId xmlns:p14="http://schemas.microsoft.com/office/powerpoint/2010/main" val="1668009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65</a:t>
            </a:fld>
            <a:endParaRPr lang="en-US" dirty="0"/>
          </a:p>
        </p:txBody>
      </p:sp>
    </p:spTree>
    <p:extLst>
      <p:ext uri="{BB962C8B-B14F-4D97-AF65-F5344CB8AC3E}">
        <p14:creationId xmlns:p14="http://schemas.microsoft.com/office/powerpoint/2010/main" val="16849268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66</a:t>
            </a:fld>
            <a:endParaRPr lang="en-US" dirty="0"/>
          </a:p>
        </p:txBody>
      </p:sp>
    </p:spTree>
    <p:extLst>
      <p:ext uri="{BB962C8B-B14F-4D97-AF65-F5344CB8AC3E}">
        <p14:creationId xmlns:p14="http://schemas.microsoft.com/office/powerpoint/2010/main" val="10666345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67</a:t>
            </a:fld>
            <a:endParaRPr lang="en-US" dirty="0"/>
          </a:p>
        </p:txBody>
      </p:sp>
    </p:spTree>
    <p:extLst>
      <p:ext uri="{BB962C8B-B14F-4D97-AF65-F5344CB8AC3E}">
        <p14:creationId xmlns:p14="http://schemas.microsoft.com/office/powerpoint/2010/main" val="429716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23</a:t>
            </a:fld>
            <a:endParaRPr lang="en-US" dirty="0"/>
          </a:p>
        </p:txBody>
      </p:sp>
    </p:spTree>
    <p:extLst>
      <p:ext uri="{BB962C8B-B14F-4D97-AF65-F5344CB8AC3E}">
        <p14:creationId xmlns:p14="http://schemas.microsoft.com/office/powerpoint/2010/main" val="5712361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68</a:t>
            </a:fld>
            <a:endParaRPr lang="en-US" dirty="0"/>
          </a:p>
        </p:txBody>
      </p:sp>
    </p:spTree>
    <p:extLst>
      <p:ext uri="{BB962C8B-B14F-4D97-AF65-F5344CB8AC3E}">
        <p14:creationId xmlns:p14="http://schemas.microsoft.com/office/powerpoint/2010/main" val="17249326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69</a:t>
            </a:fld>
            <a:endParaRPr lang="en-US" dirty="0"/>
          </a:p>
        </p:txBody>
      </p:sp>
    </p:spTree>
    <p:extLst>
      <p:ext uri="{BB962C8B-B14F-4D97-AF65-F5344CB8AC3E}">
        <p14:creationId xmlns:p14="http://schemas.microsoft.com/office/powerpoint/2010/main" val="3333692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70</a:t>
            </a:fld>
            <a:endParaRPr lang="en-US" dirty="0"/>
          </a:p>
        </p:txBody>
      </p:sp>
    </p:spTree>
    <p:extLst>
      <p:ext uri="{BB962C8B-B14F-4D97-AF65-F5344CB8AC3E}">
        <p14:creationId xmlns:p14="http://schemas.microsoft.com/office/powerpoint/2010/main" val="18989198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71</a:t>
            </a:fld>
            <a:endParaRPr lang="en-US" dirty="0"/>
          </a:p>
        </p:txBody>
      </p:sp>
    </p:spTree>
    <p:extLst>
      <p:ext uri="{BB962C8B-B14F-4D97-AF65-F5344CB8AC3E}">
        <p14:creationId xmlns:p14="http://schemas.microsoft.com/office/powerpoint/2010/main" val="18606012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72</a:t>
            </a:fld>
            <a:endParaRPr lang="en-US" dirty="0"/>
          </a:p>
        </p:txBody>
      </p:sp>
    </p:spTree>
    <p:extLst>
      <p:ext uri="{BB962C8B-B14F-4D97-AF65-F5344CB8AC3E}">
        <p14:creationId xmlns:p14="http://schemas.microsoft.com/office/powerpoint/2010/main" val="20112359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73</a:t>
            </a:fld>
            <a:endParaRPr lang="en-US" dirty="0"/>
          </a:p>
        </p:txBody>
      </p:sp>
    </p:spTree>
    <p:extLst>
      <p:ext uri="{BB962C8B-B14F-4D97-AF65-F5344CB8AC3E}">
        <p14:creationId xmlns:p14="http://schemas.microsoft.com/office/powerpoint/2010/main" val="3400036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74</a:t>
            </a:fld>
            <a:endParaRPr lang="en-US" dirty="0"/>
          </a:p>
        </p:txBody>
      </p:sp>
    </p:spTree>
    <p:extLst>
      <p:ext uri="{BB962C8B-B14F-4D97-AF65-F5344CB8AC3E}">
        <p14:creationId xmlns:p14="http://schemas.microsoft.com/office/powerpoint/2010/main" val="17300895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75</a:t>
            </a:fld>
            <a:endParaRPr lang="en-US" dirty="0"/>
          </a:p>
        </p:txBody>
      </p:sp>
    </p:spTree>
    <p:extLst>
      <p:ext uri="{BB962C8B-B14F-4D97-AF65-F5344CB8AC3E}">
        <p14:creationId xmlns:p14="http://schemas.microsoft.com/office/powerpoint/2010/main" val="11911245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76</a:t>
            </a:fld>
            <a:endParaRPr lang="en-US" dirty="0"/>
          </a:p>
        </p:txBody>
      </p:sp>
    </p:spTree>
    <p:extLst>
      <p:ext uri="{BB962C8B-B14F-4D97-AF65-F5344CB8AC3E}">
        <p14:creationId xmlns:p14="http://schemas.microsoft.com/office/powerpoint/2010/main" val="3436062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77</a:t>
            </a:fld>
            <a:endParaRPr lang="en-US" dirty="0"/>
          </a:p>
        </p:txBody>
      </p:sp>
    </p:spTree>
    <p:extLst>
      <p:ext uri="{BB962C8B-B14F-4D97-AF65-F5344CB8AC3E}">
        <p14:creationId xmlns:p14="http://schemas.microsoft.com/office/powerpoint/2010/main" val="1475301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24</a:t>
            </a:fld>
            <a:endParaRPr lang="en-US" dirty="0"/>
          </a:p>
        </p:txBody>
      </p:sp>
    </p:spTree>
    <p:extLst>
      <p:ext uri="{BB962C8B-B14F-4D97-AF65-F5344CB8AC3E}">
        <p14:creationId xmlns:p14="http://schemas.microsoft.com/office/powerpoint/2010/main" val="4125079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78</a:t>
            </a:fld>
            <a:endParaRPr lang="en-US" dirty="0"/>
          </a:p>
        </p:txBody>
      </p:sp>
    </p:spTree>
    <p:extLst>
      <p:ext uri="{BB962C8B-B14F-4D97-AF65-F5344CB8AC3E}">
        <p14:creationId xmlns:p14="http://schemas.microsoft.com/office/powerpoint/2010/main" val="9858642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79</a:t>
            </a:fld>
            <a:endParaRPr lang="en-US" dirty="0"/>
          </a:p>
        </p:txBody>
      </p:sp>
    </p:spTree>
    <p:extLst>
      <p:ext uri="{BB962C8B-B14F-4D97-AF65-F5344CB8AC3E}">
        <p14:creationId xmlns:p14="http://schemas.microsoft.com/office/powerpoint/2010/main" val="14223553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80</a:t>
            </a:fld>
            <a:endParaRPr lang="en-US" dirty="0"/>
          </a:p>
        </p:txBody>
      </p:sp>
    </p:spTree>
    <p:extLst>
      <p:ext uri="{BB962C8B-B14F-4D97-AF65-F5344CB8AC3E}">
        <p14:creationId xmlns:p14="http://schemas.microsoft.com/office/powerpoint/2010/main" val="3321340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81</a:t>
            </a:fld>
            <a:endParaRPr lang="en-US" dirty="0"/>
          </a:p>
        </p:txBody>
      </p:sp>
    </p:spTree>
    <p:extLst>
      <p:ext uri="{BB962C8B-B14F-4D97-AF65-F5344CB8AC3E}">
        <p14:creationId xmlns:p14="http://schemas.microsoft.com/office/powerpoint/2010/main" val="5002690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82</a:t>
            </a:fld>
            <a:endParaRPr lang="en-US" dirty="0"/>
          </a:p>
        </p:txBody>
      </p:sp>
    </p:spTree>
    <p:extLst>
      <p:ext uri="{BB962C8B-B14F-4D97-AF65-F5344CB8AC3E}">
        <p14:creationId xmlns:p14="http://schemas.microsoft.com/office/powerpoint/2010/main" val="18432108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83</a:t>
            </a:fld>
            <a:endParaRPr lang="en-US" dirty="0"/>
          </a:p>
        </p:txBody>
      </p:sp>
    </p:spTree>
    <p:extLst>
      <p:ext uri="{BB962C8B-B14F-4D97-AF65-F5344CB8AC3E}">
        <p14:creationId xmlns:p14="http://schemas.microsoft.com/office/powerpoint/2010/main" val="129966722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84</a:t>
            </a:fld>
            <a:endParaRPr lang="en-US" dirty="0"/>
          </a:p>
        </p:txBody>
      </p:sp>
    </p:spTree>
    <p:extLst>
      <p:ext uri="{BB962C8B-B14F-4D97-AF65-F5344CB8AC3E}">
        <p14:creationId xmlns:p14="http://schemas.microsoft.com/office/powerpoint/2010/main" val="17620385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85</a:t>
            </a:fld>
            <a:endParaRPr lang="en-US" dirty="0"/>
          </a:p>
        </p:txBody>
      </p:sp>
    </p:spTree>
    <p:extLst>
      <p:ext uri="{BB962C8B-B14F-4D97-AF65-F5344CB8AC3E}">
        <p14:creationId xmlns:p14="http://schemas.microsoft.com/office/powerpoint/2010/main" val="6119883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86</a:t>
            </a:fld>
            <a:endParaRPr lang="en-US" dirty="0"/>
          </a:p>
        </p:txBody>
      </p:sp>
    </p:spTree>
    <p:extLst>
      <p:ext uri="{BB962C8B-B14F-4D97-AF65-F5344CB8AC3E}">
        <p14:creationId xmlns:p14="http://schemas.microsoft.com/office/powerpoint/2010/main" val="8156800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87</a:t>
            </a:fld>
            <a:endParaRPr lang="en-US" dirty="0"/>
          </a:p>
        </p:txBody>
      </p:sp>
    </p:spTree>
    <p:extLst>
      <p:ext uri="{BB962C8B-B14F-4D97-AF65-F5344CB8AC3E}">
        <p14:creationId xmlns:p14="http://schemas.microsoft.com/office/powerpoint/2010/main" val="142153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25</a:t>
            </a:fld>
            <a:endParaRPr lang="en-US" dirty="0"/>
          </a:p>
        </p:txBody>
      </p:sp>
    </p:spTree>
    <p:extLst>
      <p:ext uri="{BB962C8B-B14F-4D97-AF65-F5344CB8AC3E}">
        <p14:creationId xmlns:p14="http://schemas.microsoft.com/office/powerpoint/2010/main" val="153997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88</a:t>
            </a:fld>
            <a:endParaRPr lang="en-US" dirty="0"/>
          </a:p>
        </p:txBody>
      </p:sp>
    </p:spTree>
    <p:extLst>
      <p:ext uri="{BB962C8B-B14F-4D97-AF65-F5344CB8AC3E}">
        <p14:creationId xmlns:p14="http://schemas.microsoft.com/office/powerpoint/2010/main" val="116081529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89</a:t>
            </a:fld>
            <a:endParaRPr lang="en-US" dirty="0"/>
          </a:p>
        </p:txBody>
      </p:sp>
    </p:spTree>
    <p:extLst>
      <p:ext uri="{BB962C8B-B14F-4D97-AF65-F5344CB8AC3E}">
        <p14:creationId xmlns:p14="http://schemas.microsoft.com/office/powerpoint/2010/main" val="4035417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90</a:t>
            </a:fld>
            <a:endParaRPr lang="en-US" dirty="0"/>
          </a:p>
        </p:txBody>
      </p:sp>
    </p:spTree>
    <p:extLst>
      <p:ext uri="{BB962C8B-B14F-4D97-AF65-F5344CB8AC3E}">
        <p14:creationId xmlns:p14="http://schemas.microsoft.com/office/powerpoint/2010/main" val="169863878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91</a:t>
            </a:fld>
            <a:endParaRPr lang="en-US" dirty="0"/>
          </a:p>
        </p:txBody>
      </p:sp>
    </p:spTree>
    <p:extLst>
      <p:ext uri="{BB962C8B-B14F-4D97-AF65-F5344CB8AC3E}">
        <p14:creationId xmlns:p14="http://schemas.microsoft.com/office/powerpoint/2010/main" val="13962129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92</a:t>
            </a:fld>
            <a:endParaRPr lang="en-US" dirty="0"/>
          </a:p>
        </p:txBody>
      </p:sp>
    </p:spTree>
    <p:extLst>
      <p:ext uri="{BB962C8B-B14F-4D97-AF65-F5344CB8AC3E}">
        <p14:creationId xmlns:p14="http://schemas.microsoft.com/office/powerpoint/2010/main" val="100751996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93</a:t>
            </a:fld>
            <a:endParaRPr lang="en-US" dirty="0"/>
          </a:p>
        </p:txBody>
      </p:sp>
    </p:spTree>
    <p:extLst>
      <p:ext uri="{BB962C8B-B14F-4D97-AF65-F5344CB8AC3E}">
        <p14:creationId xmlns:p14="http://schemas.microsoft.com/office/powerpoint/2010/main" val="9026418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94</a:t>
            </a:fld>
            <a:endParaRPr lang="en-US" dirty="0"/>
          </a:p>
        </p:txBody>
      </p:sp>
    </p:spTree>
    <p:extLst>
      <p:ext uri="{BB962C8B-B14F-4D97-AF65-F5344CB8AC3E}">
        <p14:creationId xmlns:p14="http://schemas.microsoft.com/office/powerpoint/2010/main" val="210797737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95</a:t>
            </a:fld>
            <a:endParaRPr lang="en-US" dirty="0"/>
          </a:p>
        </p:txBody>
      </p:sp>
    </p:spTree>
    <p:extLst>
      <p:ext uri="{BB962C8B-B14F-4D97-AF65-F5344CB8AC3E}">
        <p14:creationId xmlns:p14="http://schemas.microsoft.com/office/powerpoint/2010/main" val="116614694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96</a:t>
            </a:fld>
            <a:endParaRPr lang="en-US" dirty="0"/>
          </a:p>
        </p:txBody>
      </p:sp>
    </p:spTree>
    <p:extLst>
      <p:ext uri="{BB962C8B-B14F-4D97-AF65-F5344CB8AC3E}">
        <p14:creationId xmlns:p14="http://schemas.microsoft.com/office/powerpoint/2010/main" val="27362349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97</a:t>
            </a:fld>
            <a:endParaRPr lang="en-US" dirty="0"/>
          </a:p>
        </p:txBody>
      </p:sp>
    </p:spTree>
    <p:extLst>
      <p:ext uri="{BB962C8B-B14F-4D97-AF65-F5344CB8AC3E}">
        <p14:creationId xmlns:p14="http://schemas.microsoft.com/office/powerpoint/2010/main" val="255348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26</a:t>
            </a:fld>
            <a:endParaRPr lang="en-US" dirty="0"/>
          </a:p>
        </p:txBody>
      </p:sp>
    </p:spTree>
    <p:extLst>
      <p:ext uri="{BB962C8B-B14F-4D97-AF65-F5344CB8AC3E}">
        <p14:creationId xmlns:p14="http://schemas.microsoft.com/office/powerpoint/2010/main" val="114843031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98</a:t>
            </a:fld>
            <a:endParaRPr lang="en-US" dirty="0"/>
          </a:p>
        </p:txBody>
      </p:sp>
    </p:spTree>
    <p:extLst>
      <p:ext uri="{BB962C8B-B14F-4D97-AF65-F5344CB8AC3E}">
        <p14:creationId xmlns:p14="http://schemas.microsoft.com/office/powerpoint/2010/main" val="50550958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99</a:t>
            </a:fld>
            <a:endParaRPr lang="en-US" dirty="0"/>
          </a:p>
        </p:txBody>
      </p:sp>
    </p:spTree>
    <p:extLst>
      <p:ext uri="{BB962C8B-B14F-4D97-AF65-F5344CB8AC3E}">
        <p14:creationId xmlns:p14="http://schemas.microsoft.com/office/powerpoint/2010/main" val="6555163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100</a:t>
            </a:fld>
            <a:endParaRPr lang="en-US" dirty="0"/>
          </a:p>
        </p:txBody>
      </p:sp>
    </p:spTree>
    <p:extLst>
      <p:ext uri="{BB962C8B-B14F-4D97-AF65-F5344CB8AC3E}">
        <p14:creationId xmlns:p14="http://schemas.microsoft.com/office/powerpoint/2010/main" val="36041478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101</a:t>
            </a:fld>
            <a:endParaRPr lang="en-US" dirty="0"/>
          </a:p>
        </p:txBody>
      </p:sp>
    </p:spTree>
    <p:extLst>
      <p:ext uri="{BB962C8B-B14F-4D97-AF65-F5344CB8AC3E}">
        <p14:creationId xmlns:p14="http://schemas.microsoft.com/office/powerpoint/2010/main" val="4369736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102</a:t>
            </a:fld>
            <a:endParaRPr lang="en-US" dirty="0"/>
          </a:p>
        </p:txBody>
      </p:sp>
    </p:spTree>
    <p:extLst>
      <p:ext uri="{BB962C8B-B14F-4D97-AF65-F5344CB8AC3E}">
        <p14:creationId xmlns:p14="http://schemas.microsoft.com/office/powerpoint/2010/main" val="191802129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103</a:t>
            </a:fld>
            <a:endParaRPr lang="en-US" dirty="0"/>
          </a:p>
        </p:txBody>
      </p:sp>
    </p:spTree>
    <p:extLst>
      <p:ext uri="{BB962C8B-B14F-4D97-AF65-F5344CB8AC3E}">
        <p14:creationId xmlns:p14="http://schemas.microsoft.com/office/powerpoint/2010/main" val="139206910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104</a:t>
            </a:fld>
            <a:endParaRPr lang="en-US" dirty="0"/>
          </a:p>
        </p:txBody>
      </p:sp>
    </p:spTree>
    <p:extLst>
      <p:ext uri="{BB962C8B-B14F-4D97-AF65-F5344CB8AC3E}">
        <p14:creationId xmlns:p14="http://schemas.microsoft.com/office/powerpoint/2010/main" val="190044797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105</a:t>
            </a:fld>
            <a:endParaRPr lang="en-US" dirty="0"/>
          </a:p>
        </p:txBody>
      </p:sp>
    </p:spTree>
    <p:extLst>
      <p:ext uri="{BB962C8B-B14F-4D97-AF65-F5344CB8AC3E}">
        <p14:creationId xmlns:p14="http://schemas.microsoft.com/office/powerpoint/2010/main" val="180545784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106</a:t>
            </a:fld>
            <a:endParaRPr lang="en-US" dirty="0"/>
          </a:p>
        </p:txBody>
      </p:sp>
    </p:spTree>
    <p:extLst>
      <p:ext uri="{BB962C8B-B14F-4D97-AF65-F5344CB8AC3E}">
        <p14:creationId xmlns:p14="http://schemas.microsoft.com/office/powerpoint/2010/main" val="54367229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107</a:t>
            </a:fld>
            <a:endParaRPr lang="en-US" dirty="0"/>
          </a:p>
        </p:txBody>
      </p:sp>
    </p:spTree>
    <p:extLst>
      <p:ext uri="{BB962C8B-B14F-4D97-AF65-F5344CB8AC3E}">
        <p14:creationId xmlns:p14="http://schemas.microsoft.com/office/powerpoint/2010/main" val="2022277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27</a:t>
            </a:fld>
            <a:endParaRPr lang="en-US" dirty="0"/>
          </a:p>
        </p:txBody>
      </p:sp>
    </p:spTree>
    <p:extLst>
      <p:ext uri="{BB962C8B-B14F-4D97-AF65-F5344CB8AC3E}">
        <p14:creationId xmlns:p14="http://schemas.microsoft.com/office/powerpoint/2010/main" val="179006959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108</a:t>
            </a:fld>
            <a:endParaRPr lang="en-US" dirty="0"/>
          </a:p>
        </p:txBody>
      </p:sp>
    </p:spTree>
    <p:extLst>
      <p:ext uri="{BB962C8B-B14F-4D97-AF65-F5344CB8AC3E}">
        <p14:creationId xmlns:p14="http://schemas.microsoft.com/office/powerpoint/2010/main" val="2138646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109</a:t>
            </a:fld>
            <a:endParaRPr lang="en-US" dirty="0"/>
          </a:p>
        </p:txBody>
      </p:sp>
    </p:spTree>
    <p:extLst>
      <p:ext uri="{BB962C8B-B14F-4D97-AF65-F5344CB8AC3E}">
        <p14:creationId xmlns:p14="http://schemas.microsoft.com/office/powerpoint/2010/main" val="210852815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110</a:t>
            </a:fld>
            <a:endParaRPr lang="en-US" dirty="0"/>
          </a:p>
        </p:txBody>
      </p:sp>
    </p:spTree>
    <p:extLst>
      <p:ext uri="{BB962C8B-B14F-4D97-AF65-F5344CB8AC3E}">
        <p14:creationId xmlns:p14="http://schemas.microsoft.com/office/powerpoint/2010/main" val="6840595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111</a:t>
            </a:fld>
            <a:endParaRPr lang="en-US" dirty="0"/>
          </a:p>
        </p:txBody>
      </p:sp>
    </p:spTree>
    <p:extLst>
      <p:ext uri="{BB962C8B-B14F-4D97-AF65-F5344CB8AC3E}">
        <p14:creationId xmlns:p14="http://schemas.microsoft.com/office/powerpoint/2010/main" val="56554458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112</a:t>
            </a:fld>
            <a:endParaRPr lang="en-US" dirty="0"/>
          </a:p>
        </p:txBody>
      </p:sp>
    </p:spTree>
    <p:extLst>
      <p:ext uri="{BB962C8B-B14F-4D97-AF65-F5344CB8AC3E}">
        <p14:creationId xmlns:p14="http://schemas.microsoft.com/office/powerpoint/2010/main" val="120146275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113</a:t>
            </a:fld>
            <a:endParaRPr lang="en-US" dirty="0"/>
          </a:p>
        </p:txBody>
      </p:sp>
    </p:spTree>
    <p:extLst>
      <p:ext uri="{BB962C8B-B14F-4D97-AF65-F5344CB8AC3E}">
        <p14:creationId xmlns:p14="http://schemas.microsoft.com/office/powerpoint/2010/main" val="104035722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114</a:t>
            </a:fld>
            <a:endParaRPr lang="en-US" dirty="0"/>
          </a:p>
        </p:txBody>
      </p:sp>
    </p:spTree>
    <p:extLst>
      <p:ext uri="{BB962C8B-B14F-4D97-AF65-F5344CB8AC3E}">
        <p14:creationId xmlns:p14="http://schemas.microsoft.com/office/powerpoint/2010/main" val="120256236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115</a:t>
            </a:fld>
            <a:endParaRPr lang="en-US" dirty="0"/>
          </a:p>
        </p:txBody>
      </p:sp>
    </p:spTree>
    <p:extLst>
      <p:ext uri="{BB962C8B-B14F-4D97-AF65-F5344CB8AC3E}">
        <p14:creationId xmlns:p14="http://schemas.microsoft.com/office/powerpoint/2010/main" val="80226482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116</a:t>
            </a:fld>
            <a:endParaRPr lang="en-US" dirty="0"/>
          </a:p>
        </p:txBody>
      </p:sp>
    </p:spTree>
    <p:extLst>
      <p:ext uri="{BB962C8B-B14F-4D97-AF65-F5344CB8AC3E}">
        <p14:creationId xmlns:p14="http://schemas.microsoft.com/office/powerpoint/2010/main" val="197908679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117</a:t>
            </a:fld>
            <a:endParaRPr lang="en-US" dirty="0"/>
          </a:p>
        </p:txBody>
      </p:sp>
    </p:spTree>
    <p:extLst>
      <p:ext uri="{BB962C8B-B14F-4D97-AF65-F5344CB8AC3E}">
        <p14:creationId xmlns:p14="http://schemas.microsoft.com/office/powerpoint/2010/main" val="410242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cxnSp>
        <p:nvCxnSpPr>
          <p:cNvPr id="13" name="Straight Connector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1327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p:bg>
      <p:bgPr>
        <a:solidFill>
          <a:schemeClr val="tx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F555767-B3D8-BD57-1D42-7F6E1E66892B}"/>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9" name="Freeform 13">
              <a:extLst>
                <a:ext uri="{FF2B5EF4-FFF2-40B4-BE49-F238E27FC236}">
                  <a16:creationId xmlns:a16="http://schemas.microsoft.com/office/drawing/2014/main" id="{BC972B6D-098C-52F6-E990-52623B368FB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5" name="Freeform 14">
              <a:extLst>
                <a:ext uri="{FF2B5EF4-FFF2-40B4-BE49-F238E27FC236}">
                  <a16:creationId xmlns:a16="http://schemas.microsoft.com/office/drawing/2014/main" id="{3F0D3EE3-9A8C-531D-1EEE-1AFAB9F3BCA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7" name="Freeform 15">
              <a:extLst>
                <a:ext uri="{FF2B5EF4-FFF2-40B4-BE49-F238E27FC236}">
                  <a16:creationId xmlns:a16="http://schemas.microsoft.com/office/drawing/2014/main" id="{A2BE192C-1768-890B-EC1B-5ED6E1F8259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3661409" y="4661717"/>
            <a:ext cx="7936230" cy="1380760"/>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3670935"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584005"/>
            <a:ext cx="2825115" cy="3999060"/>
          </a:xfrm>
        </p:spPr>
        <p:txBody>
          <a:bodyPr lIns="0" tIns="274320">
            <a:normAutofit/>
          </a:bodyPr>
          <a:lstStyle>
            <a:lvl1pPr marL="0" indent="0">
              <a:spcBef>
                <a:spcPts val="1800"/>
              </a:spcBef>
              <a:buFont typeface="Arial" panose="020B0604020202020204" pitchFamily="34" charset="0"/>
              <a:buNone/>
              <a:defRPr sz="2000"/>
            </a:lvl1pPr>
            <a:lvl2pPr marL="457200" indent="0">
              <a:spcBef>
                <a:spcPts val="1800"/>
              </a:spcBef>
              <a:buNone/>
              <a:defRPr sz="2000"/>
            </a:lvl2pPr>
            <a:lvl3pPr marL="914400" indent="0">
              <a:spcBef>
                <a:spcPts val="1800"/>
              </a:spcBef>
              <a:buNone/>
              <a:defRPr sz="2000"/>
            </a:lvl3pPr>
            <a:lvl4pPr marL="1371600" indent="0">
              <a:spcBef>
                <a:spcPts val="1800"/>
              </a:spcBef>
              <a:buNone/>
              <a:defRPr sz="2000"/>
            </a:lvl4pPr>
            <a:lvl5pPr marL="1828800" indent="0">
              <a:spcBef>
                <a:spcPts val="1800"/>
              </a:spcBef>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3670934" y="584005"/>
            <a:ext cx="7926705" cy="3999060"/>
          </a:xfrm>
        </p:spPr>
        <p:txBody>
          <a:bodyPr lIns="0">
            <a:normAutofit/>
          </a:bodyPr>
          <a:lstStyle>
            <a:lvl1pPr marL="0" indent="0">
              <a:spcBef>
                <a:spcPts val="1800"/>
              </a:spcBef>
              <a:buNone/>
              <a:defRPr sz="2000"/>
            </a:lvl1pPr>
            <a:lvl2pPr>
              <a:spcBef>
                <a:spcPts val="6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p14="http://schemas.microsoft.com/office/powerpoint/2010/main" val="2244329111"/>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reeform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198408"/>
            <a:ext cx="10972800" cy="1574317"/>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 name="Content Placeholder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595523" y="2676525"/>
            <a:ext cx="5746750" cy="3597470"/>
          </a:xfrm>
        </p:spPr>
        <p:txBody>
          <a:bodyPr lIns="0">
            <a:normAutofit/>
          </a:bodyPr>
          <a:lstStyle>
            <a:lvl1pPr marL="0" indent="0">
              <a:spcBef>
                <a:spcPts val="1800"/>
              </a:spcBef>
              <a:buNone/>
              <a:defRPr sz="2000"/>
            </a:lvl1pPr>
            <a:lvl2pPr>
              <a:spcBef>
                <a:spcPts val="6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7620000" y="2676525"/>
            <a:ext cx="3947160" cy="3597470"/>
          </a:xfrm>
        </p:spPr>
        <p:txBody>
          <a:bodyPr lIns="0">
            <a:normAutofit/>
          </a:bodyPr>
          <a:lstStyle>
            <a:lvl1pPr marL="342900" indent="-342900">
              <a:spcBef>
                <a:spcPts val="1800"/>
              </a:spcBef>
              <a:buFont typeface="Arial" panose="020B0604020202020204" pitchFamily="34" charset="0"/>
              <a:buChar char="•"/>
              <a:defRPr sz="2000"/>
            </a:lvl1pPr>
            <a:lvl2pPr>
              <a:spcBef>
                <a:spcPts val="18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649744719"/>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02400"/>
            <a:ext cx="10972800" cy="1570325"/>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p:nvPr>
        </p:nvSpPr>
        <p:spPr>
          <a:xfrm>
            <a:off x="594360" y="2628629"/>
            <a:ext cx="10972800" cy="3636740"/>
          </a:xfrm>
        </p:spPr>
        <p:txBody>
          <a:bodyPr>
            <a:noAutofit/>
          </a:bodyPr>
          <a:lstStyle>
            <a:lvl1pPr>
              <a:defRPr/>
            </a:lvl1pPr>
          </a:lstStyle>
          <a:p>
            <a:r>
              <a:rPr lang="en-US" dirty="0"/>
              <a:t>Click icon to add table</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0410957"/>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594360"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flipH="1" flipV="1">
            <a:off x="6092752" y="0"/>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594360" y="454955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cxnSp>
        <p:nvCxnSpPr>
          <p:cNvPr id="4" name="Straight Connector 3">
            <a:extLst>
              <a:ext uri="{FF2B5EF4-FFF2-40B4-BE49-F238E27FC236}">
                <a16:creationId xmlns:a16="http://schemas.microsoft.com/office/drawing/2014/main" id="{58B149C6-5AAC-B8E5-5411-EA38821F6754}"/>
              </a:ext>
              <a:ext uri="{C183D7F6-B498-43B3-948B-1728B52AA6E4}">
                <adec:decorative xmlns:adec="http://schemas.microsoft.com/office/drawing/2017/decorative" val="1"/>
              </a:ext>
            </a:extLst>
          </p:cNvPr>
          <p:cNvCxnSpPr>
            <a:cxnSpLocks/>
          </p:cNvCxnSpPr>
          <p:nvPr userDrawn="1"/>
        </p:nvCxnSpPr>
        <p:spPr>
          <a:xfrm>
            <a:off x="594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9273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06C6F65-35CD-D64B-992A-0C1C1E00384D}"/>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hasCustomPrompt="1"/>
          </p:nvPr>
        </p:nvSpPr>
        <p:spPr>
          <a:xfrm>
            <a:off x="594360" y="189572"/>
            <a:ext cx="6787747" cy="1593507"/>
          </a:xfrm>
          <a:prstGeom prst="rect">
            <a:avLst/>
          </a:prstGeom>
        </p:spPr>
        <p:txBody>
          <a:bodyPr lIns="0" tIns="0" rIns="0" bIns="0" anchor="b" anchorCtr="0">
            <a:noAutofit/>
          </a:bodyPr>
          <a:lstStyle>
            <a:lvl1pPr>
              <a:defRPr sz="4400" b="1" i="0" spc="50" baseline="0">
                <a:latin typeface="+mj-lt"/>
              </a:defRPr>
            </a:lvl1pPr>
          </a:lstStyle>
          <a:p>
            <a:r>
              <a:rPr lang="en-US" dirty="0"/>
              <a:t>Click to add title </a:t>
            </a:r>
          </a:p>
        </p:txBody>
      </p:sp>
      <p:sp>
        <p:nvSpPr>
          <p:cNvPr id="2" name="Content Placeholder 5">
            <a:extLst>
              <a:ext uri="{FF2B5EF4-FFF2-40B4-BE49-F238E27FC236}">
                <a16:creationId xmlns:a16="http://schemas.microsoft.com/office/drawing/2014/main" id="{186153BD-9D2B-47EB-3553-1D3F6663B2A3}"/>
              </a:ext>
            </a:extLst>
          </p:cNvPr>
          <p:cNvSpPr>
            <a:spLocks noGrp="1"/>
          </p:cNvSpPr>
          <p:nvPr>
            <p:ph sz="quarter" idx="13" hasCustomPrompt="1"/>
          </p:nvPr>
        </p:nvSpPr>
        <p:spPr>
          <a:xfrm>
            <a:off x="594359" y="2281918"/>
            <a:ext cx="6787747" cy="3708517"/>
          </a:xfrm>
        </p:spPr>
        <p:txBody>
          <a:bodyPr lIns="0" tIns="228600" rIns="0" bIns="0">
            <a:normAutofit/>
          </a:bodyPr>
          <a:lstStyle>
            <a:lvl1pPr marL="283464" indent="-283464">
              <a:lnSpc>
                <a:spcPct val="80000"/>
              </a:lnSpc>
              <a:spcBef>
                <a:spcPts val="2200"/>
              </a:spcBef>
              <a:buFont typeface="Arial" panose="020B0604020202020204" pitchFamily="34" charset="0"/>
              <a:buChar char="•"/>
              <a:defRPr lang="en-US" sz="2400" b="1" i="0" kern="1200" dirty="0">
                <a:solidFill>
                  <a:schemeClr val="tx2">
                    <a:lumMod val="75000"/>
                  </a:schemeClr>
                </a:solidFill>
                <a:latin typeface="+mn-lt"/>
                <a:ea typeface="+mn-ea"/>
                <a:cs typeface="+mn-cs"/>
              </a:defRPr>
            </a:lvl1pPr>
            <a:lvl2pPr indent="-283464">
              <a:spcBef>
                <a:spcPts val="6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3" name="Slide Number Placeholder 42">
            <a:extLst>
              <a:ext uri="{FF2B5EF4-FFF2-40B4-BE49-F238E27FC236}">
                <a16:creationId xmlns:a16="http://schemas.microsoft.com/office/drawing/2014/main" id="{D80CCC8F-9CF1-9621-04EB-DFA68FEE42D2}"/>
              </a:ext>
            </a:extLst>
          </p:cNvPr>
          <p:cNvSpPr>
            <a:spLocks noGrp="1"/>
          </p:cNvSpPr>
          <p:nvPr>
            <p:ph type="sldNum" sz="quarter" idx="26"/>
          </p:nvPr>
        </p:nvSpPr>
        <p:spPr/>
        <p:txBody>
          <a:bodyPr/>
          <a:lstStyle/>
          <a:p>
            <a:fld id="{294A09A9-5501-47C1-A89A-A340965A2BE2}" type="slidenum">
              <a:rPr lang="en-US" smtClean="0"/>
              <a:pPr/>
              <a:t>‹#›</a:t>
            </a:fld>
            <a:endParaRPr lang="en-US" dirty="0">
              <a:latin typeface="+mn-lt"/>
            </a:endParaRPr>
          </a:p>
        </p:txBody>
      </p:sp>
      <p:sp>
        <p:nvSpPr>
          <p:cNvPr id="42" name="Date Placeholder 41">
            <a:extLst>
              <a:ext uri="{FF2B5EF4-FFF2-40B4-BE49-F238E27FC236}">
                <a16:creationId xmlns:a16="http://schemas.microsoft.com/office/drawing/2014/main" id="{29CE2856-DB8F-5603-C085-74C70560FAC8}"/>
              </a:ext>
            </a:extLst>
          </p:cNvPr>
          <p:cNvSpPr>
            <a:spLocks noGrp="1"/>
          </p:cNvSpPr>
          <p:nvPr>
            <p:ph type="dt" sz="half" idx="25"/>
          </p:nvPr>
        </p:nvSpPr>
        <p:spPr/>
        <p:txBody>
          <a:bodyPr/>
          <a:lstStyle/>
          <a:p>
            <a:endParaRPr lang="en-US" dirty="0">
              <a:latin typeface="+mn-lt"/>
            </a:endParaRPr>
          </a:p>
        </p:txBody>
      </p:sp>
      <p:cxnSp>
        <p:nvCxnSpPr>
          <p:cNvPr id="4" name="Straight Connector 3">
            <a:extLst>
              <a:ext uri="{FF2B5EF4-FFF2-40B4-BE49-F238E27FC236}">
                <a16:creationId xmlns:a16="http://schemas.microsoft.com/office/drawing/2014/main" id="{979826C1-7A52-DA25-F422-EE62DED7D1B6}"/>
              </a:ext>
              <a:ext uri="{C183D7F6-B498-43B3-948B-1728B52AA6E4}">
                <adec:decorative xmlns:adec="http://schemas.microsoft.com/office/drawing/2017/decorative" val="1"/>
              </a:ext>
            </a:extLst>
          </p:cNvPr>
          <p:cNvCxnSpPr>
            <a:cxnSpLocks/>
          </p:cNvCxnSpPr>
          <p:nvPr userDrawn="1"/>
        </p:nvCxnSpPr>
        <p:spPr>
          <a:xfrm>
            <a:off x="594360" y="2148840"/>
            <a:ext cx="2130552" cy="0"/>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18089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3"/>
        </a:solidFill>
        <a:effectLst/>
      </p:bgPr>
    </p:bg>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B79D0555-EBDC-B53A-212D-A5921795FEC8}"/>
              </a:ext>
            </a:extLst>
          </p:cNvPr>
          <p:cNvSpPr>
            <a:spLocks noGrp="1"/>
          </p:cNvSpPr>
          <p:nvPr>
            <p:ph type="pic" sz="quarter" idx="13"/>
          </p:nvPr>
        </p:nvSpPr>
        <p:spPr>
          <a:xfrm>
            <a:off x="0" y="0"/>
            <a:ext cx="12192000" cy="6880543"/>
          </a:xfrm>
          <a:custGeom>
            <a:avLst/>
            <a:gdLst>
              <a:gd name="connsiteX0" fmla="*/ 6309360 w 12192000"/>
              <a:gd name="connsiteY0" fmla="*/ 3951843 h 6880543"/>
              <a:gd name="connsiteX1" fmla="*/ 6309360 w 12192000"/>
              <a:gd name="connsiteY1" fmla="*/ 4052427 h 6880543"/>
              <a:gd name="connsiteX2" fmla="*/ 8442960 w 12192000"/>
              <a:gd name="connsiteY2" fmla="*/ 4052427 h 6880543"/>
              <a:gd name="connsiteX3" fmla="*/ 8442960 w 12192000"/>
              <a:gd name="connsiteY3" fmla="*/ 3951843 h 6880543"/>
              <a:gd name="connsiteX4" fmla="*/ 0 w 12192000"/>
              <a:gd name="connsiteY4" fmla="*/ 0 h 6880543"/>
              <a:gd name="connsiteX5" fmla="*/ 12192000 w 12192000"/>
              <a:gd name="connsiteY5" fmla="*/ 0 h 6880543"/>
              <a:gd name="connsiteX6" fmla="*/ 12192000 w 12192000"/>
              <a:gd name="connsiteY6" fmla="*/ 6880543 h 6880543"/>
              <a:gd name="connsiteX7" fmla="*/ 0 w 12192000"/>
              <a:gd name="connsiteY7" fmla="*/ 6880543 h 688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80543">
                <a:moveTo>
                  <a:pt x="6309360" y="3951843"/>
                </a:moveTo>
                <a:lnTo>
                  <a:pt x="6309360" y="4052427"/>
                </a:lnTo>
                <a:lnTo>
                  <a:pt x="8442960" y="4052427"/>
                </a:lnTo>
                <a:lnTo>
                  <a:pt x="8442960" y="3951843"/>
                </a:lnTo>
                <a:close/>
                <a:moveTo>
                  <a:pt x="0" y="0"/>
                </a:moveTo>
                <a:lnTo>
                  <a:pt x="12192000" y="0"/>
                </a:lnTo>
                <a:lnTo>
                  <a:pt x="12192000" y="6880543"/>
                </a:lnTo>
                <a:lnTo>
                  <a:pt x="0" y="6880543"/>
                </a:lnTo>
                <a:close/>
              </a:path>
            </a:pathLst>
          </a:custGeom>
        </p:spPr>
        <p:txBody>
          <a:bodyPr wrap="square" tIns="182880">
            <a:noAutofit/>
          </a:bodyPr>
          <a:lstStyle>
            <a:lvl1pPr marL="0" indent="0" algn="ctr">
              <a:buNone/>
              <a:defRPr sz="2000">
                <a:solidFill>
                  <a:schemeClr val="tx1"/>
                </a:solidFill>
              </a:defRPr>
            </a:lvl1pPr>
          </a:lstStyle>
          <a:p>
            <a:r>
              <a:rPr lang="en-US" dirty="0"/>
              <a:t>Drag picture to placeholder or click icon to add</a:t>
            </a:r>
          </a:p>
        </p:txBody>
      </p:sp>
      <p:sp>
        <p:nvSpPr>
          <p:cNvPr id="18" name="Title 1">
            <a:extLst>
              <a:ext uri="{FF2B5EF4-FFF2-40B4-BE49-F238E27FC236}">
                <a16:creationId xmlns:a16="http://schemas.microsoft.com/office/drawing/2014/main" id="{8D492973-78E3-D34E-835E-CF2D4517016D}"/>
              </a:ext>
            </a:extLst>
          </p:cNvPr>
          <p:cNvSpPr>
            <a:spLocks noGrp="1"/>
          </p:cNvSpPr>
          <p:nvPr>
            <p:ph type="title" hasCustomPrompt="1"/>
          </p:nvPr>
        </p:nvSpPr>
        <p:spPr>
          <a:xfrm>
            <a:off x="6309359" y="444933"/>
            <a:ext cx="5477479" cy="3291840"/>
          </a:xfrm>
          <a:prstGeom prst="rect">
            <a:avLst/>
          </a:prstGeom>
        </p:spPr>
        <p:txBody>
          <a:bodyPr lIns="0" tIns="0" rIns="0" bIns="0" anchor="b" anchorCtr="0">
            <a:noAutofit/>
          </a:bodyPr>
          <a:lstStyle>
            <a:lvl1pPr>
              <a:defRPr sz="6000" b="1" i="0" baseline="0">
                <a:solidFill>
                  <a:schemeClr val="tx1"/>
                </a:solidFill>
                <a:latin typeface="+mj-lt"/>
              </a:defRPr>
            </a:lvl1pPr>
          </a:lstStyle>
          <a:p>
            <a:r>
              <a:rPr lang="en-US" dirty="0"/>
              <a:t>Click to add title </a:t>
            </a:r>
          </a:p>
        </p:txBody>
      </p:sp>
      <p:sp>
        <p:nvSpPr>
          <p:cNvPr id="7" name="Rectangle 6">
            <a:extLst>
              <a:ext uri="{FF2B5EF4-FFF2-40B4-BE49-F238E27FC236}">
                <a16:creationId xmlns:a16="http://schemas.microsoft.com/office/drawing/2014/main" id="{D96BA398-1ED2-1FCA-63B9-8915A8C7A524}"/>
              </a:ext>
              <a:ext uri="{C183D7F6-B498-43B3-948B-1728B52AA6E4}">
                <adec:decorative xmlns:adec="http://schemas.microsoft.com/office/drawing/2017/decorative" val="1"/>
              </a:ext>
            </a:extLst>
          </p:cNvPr>
          <p:cNvSpPr/>
          <p:nvPr userDrawn="1"/>
        </p:nvSpPr>
        <p:spPr>
          <a:xfrm>
            <a:off x="6309360" y="3951843"/>
            <a:ext cx="2133600" cy="10058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29169562"/>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299835" y="43052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sp>
        <p:nvSpPr>
          <p:cNvPr id="6" name="Picture Placeholder 5">
            <a:extLst>
              <a:ext uri="{FF2B5EF4-FFF2-40B4-BE49-F238E27FC236}">
                <a16:creationId xmlns:a16="http://schemas.microsoft.com/office/drawing/2014/main" id="{A9973BC6-F6E5-0B3B-C8AB-0AC4020D4E8B}"/>
              </a:ext>
            </a:extLst>
          </p:cNvPr>
          <p:cNvSpPr>
            <a:spLocks noGrp="1"/>
          </p:cNvSpPr>
          <p:nvPr>
            <p:ph type="pic" sz="quarter" idx="12"/>
          </p:nvPr>
        </p:nvSpPr>
        <p:spPr>
          <a:xfrm>
            <a:off x="0" y="-11113"/>
            <a:ext cx="5791200" cy="6880226"/>
          </a:xfrm>
        </p:spPr>
        <p:txBody>
          <a:bodyPr>
            <a:normAutofit/>
          </a:bodyPr>
          <a:lstStyle>
            <a:lvl1pPr marL="0" indent="0" algn="ctr">
              <a:buNone/>
              <a:defRPr sz="2000"/>
            </a:lvl1pPr>
          </a:lstStyle>
          <a:p>
            <a:r>
              <a:rPr lang="en-US" dirty="0"/>
              <a:t>Drag picture to placeholder or click icon to add</a:t>
            </a:r>
          </a:p>
        </p:txBody>
      </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299835" y="456860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cxnSp>
        <p:nvCxnSpPr>
          <p:cNvPr id="7" name="Straight Connector 6">
            <a:extLst>
              <a:ext uri="{FF2B5EF4-FFF2-40B4-BE49-F238E27FC236}">
                <a16:creationId xmlns:a16="http://schemas.microsoft.com/office/drawing/2014/main" id="{29169ED6-4B82-6844-119F-AC15CDF2D3E5}"/>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87914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mmary 2">
    <p:bg>
      <p:bgPr>
        <a:solidFill>
          <a:schemeClr val="tx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C57F1500-1A16-D1EF-4F0C-030852B291FC}"/>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2D07A0BE-3890-193E-9439-F294E61A71B9}"/>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11" name="Freeform 19">
              <a:extLst>
                <a:ext uri="{FF2B5EF4-FFF2-40B4-BE49-F238E27FC236}">
                  <a16:creationId xmlns:a16="http://schemas.microsoft.com/office/drawing/2014/main" id="{C05217ED-C258-E6CE-BA7F-28A6EA41BCD3}"/>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20">
              <a:extLst>
                <a:ext uri="{FF2B5EF4-FFF2-40B4-BE49-F238E27FC236}">
                  <a16:creationId xmlns:a16="http://schemas.microsoft.com/office/drawing/2014/main" id="{F3E11A1F-14DD-BA35-D7D7-4D4ADEAA348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21">
              <a:extLst>
                <a:ext uri="{FF2B5EF4-FFF2-40B4-BE49-F238E27FC236}">
                  <a16:creationId xmlns:a16="http://schemas.microsoft.com/office/drawing/2014/main" id="{F14541B0-973F-7E21-1019-D2FB83C8C0D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hasCustomPrompt="1"/>
          </p:nvPr>
        </p:nvSpPr>
        <p:spPr>
          <a:xfrm>
            <a:off x="594360" y="102875"/>
            <a:ext cx="10873740" cy="1680205"/>
          </a:xfrm>
          <a:prstGeom prst="rect">
            <a:avLst/>
          </a:prstGeom>
        </p:spPr>
        <p:txBody>
          <a:bodyPr lIns="0" tIns="0" rIns="0" bIns="0" anchor="b" anchorCtr="0">
            <a:noAutofit/>
          </a:bodyPr>
          <a:lstStyle>
            <a:lvl1pPr>
              <a:defRPr sz="4400" b="1" i="0">
                <a:latin typeface="+mj-lt"/>
              </a:defRPr>
            </a:lvl1pPr>
          </a:lstStyle>
          <a:p>
            <a:r>
              <a:rPr lang="en-US" dirty="0"/>
              <a:t>Click to add title </a:t>
            </a:r>
          </a:p>
        </p:txBody>
      </p:sp>
      <p:sp>
        <p:nvSpPr>
          <p:cNvPr id="2" name="Content Placeholder 5">
            <a:extLst>
              <a:ext uri="{FF2B5EF4-FFF2-40B4-BE49-F238E27FC236}">
                <a16:creationId xmlns:a16="http://schemas.microsoft.com/office/drawing/2014/main" id="{F6FE0DC0-B0D7-F4D6-8038-177AD7A8C211}"/>
              </a:ext>
            </a:extLst>
          </p:cNvPr>
          <p:cNvSpPr>
            <a:spLocks noGrp="1"/>
          </p:cNvSpPr>
          <p:nvPr>
            <p:ph sz="quarter" idx="13" hasCustomPrompt="1"/>
          </p:nvPr>
        </p:nvSpPr>
        <p:spPr>
          <a:xfrm>
            <a:off x="3657600" y="2282008"/>
            <a:ext cx="7810500" cy="3699328"/>
          </a:xfrm>
        </p:spPr>
        <p:txBody>
          <a:bodyPr lIns="0" tIns="228600" rIns="0" bIns="0">
            <a:normAutofit/>
          </a:bodyPr>
          <a:lstStyle>
            <a:lvl1pPr marL="283464" indent="-283464">
              <a:spcBef>
                <a:spcPts val="1800"/>
              </a:spcBef>
              <a:buFont typeface="Arial" panose="020B0604020202020204" pitchFamily="34" charset="0"/>
              <a:buChar char="•"/>
              <a:defRPr sz="2000"/>
            </a:lvl1pPr>
            <a:lvl2pPr indent="-283464">
              <a:spcBef>
                <a:spcPts val="18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7ED58739-4346-5104-B1AC-89ED035912AF}"/>
              </a:ext>
            </a:extLst>
          </p:cNvPr>
          <p:cNvSpPr>
            <a:spLocks noGrp="1"/>
          </p:cNvSpPr>
          <p:nvPr>
            <p:ph type="sldNum" sz="quarter" idx="22"/>
          </p:nvPr>
        </p:nvSpPr>
        <p:spPr/>
        <p:txBody>
          <a:bodyPr/>
          <a:lstStyle/>
          <a:p>
            <a:fld id="{294A09A9-5501-47C1-A89A-A340965A2BE2}" type="slidenum">
              <a:rPr lang="en-US" smtClean="0"/>
              <a:pPr/>
              <a:t>‹#›</a:t>
            </a:fld>
            <a:endParaRPr lang="en-US" dirty="0">
              <a:latin typeface="+mn-lt"/>
            </a:endParaRPr>
          </a:p>
        </p:txBody>
      </p:sp>
      <p:sp>
        <p:nvSpPr>
          <p:cNvPr id="5" name="Date Placeholder 4">
            <a:extLst>
              <a:ext uri="{FF2B5EF4-FFF2-40B4-BE49-F238E27FC236}">
                <a16:creationId xmlns:a16="http://schemas.microsoft.com/office/drawing/2014/main" id="{E9272B8D-F380-9F1A-C8E6-BDD2352B1763}"/>
              </a:ext>
            </a:extLst>
          </p:cNvPr>
          <p:cNvSpPr>
            <a:spLocks noGrp="1"/>
          </p:cNvSpPr>
          <p:nvPr>
            <p:ph type="dt" sz="half" idx="21"/>
          </p:nvPr>
        </p:nvSpPr>
        <p:spPr/>
        <p:txBody>
          <a:bodyPr/>
          <a:lstStyle/>
          <a:p>
            <a:endParaRPr lang="en-US" dirty="0">
              <a:latin typeface="+mn-lt"/>
            </a:endParaRPr>
          </a:p>
        </p:txBody>
      </p:sp>
    </p:spTree>
    <p:extLst>
      <p:ext uri="{BB962C8B-B14F-4D97-AF65-F5344CB8AC3E}">
        <p14:creationId xmlns:p14="http://schemas.microsoft.com/office/powerpoint/2010/main" val="14029641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cxnSp>
        <p:nvCxnSpPr>
          <p:cNvPr id="13" name="Straight Connector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309905" y="454955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spTree>
    <p:extLst>
      <p:ext uri="{BB962C8B-B14F-4D97-AF65-F5344CB8AC3E}">
        <p14:creationId xmlns:p14="http://schemas.microsoft.com/office/powerpoint/2010/main" val="2027108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reeform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78129"/>
            <a:ext cx="9778365" cy="1494596"/>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2" name="Content Placeholder 5">
            <a:extLst>
              <a:ext uri="{FF2B5EF4-FFF2-40B4-BE49-F238E27FC236}">
                <a16:creationId xmlns:a16="http://schemas.microsoft.com/office/drawing/2014/main" id="{F14DA3C5-63E4-BAFB-1D68-47F71EEEE538}"/>
              </a:ext>
            </a:extLst>
          </p:cNvPr>
          <p:cNvSpPr>
            <a:spLocks noGrp="1"/>
          </p:cNvSpPr>
          <p:nvPr>
            <p:ph sz="quarter" idx="15" hasCustomPrompt="1"/>
          </p:nvPr>
        </p:nvSpPr>
        <p:spPr>
          <a:xfrm>
            <a:off x="594360" y="2676525"/>
            <a:ext cx="4490827" cy="3597470"/>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9436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5">
            <a:extLst>
              <a:ext uri="{FF2B5EF4-FFF2-40B4-BE49-F238E27FC236}">
                <a16:creationId xmlns:a16="http://schemas.microsoft.com/office/drawing/2014/main" id="{BD11386D-847E-8CF5-E56A-42E80A65A089}"/>
              </a:ext>
            </a:extLst>
          </p:cNvPr>
          <p:cNvSpPr>
            <a:spLocks noGrp="1"/>
          </p:cNvSpPr>
          <p:nvPr>
            <p:ph sz="quarter" idx="16" hasCustomPrompt="1"/>
          </p:nvPr>
        </p:nvSpPr>
        <p:spPr>
          <a:xfrm>
            <a:off x="5881898" y="2676525"/>
            <a:ext cx="4490827" cy="3597470"/>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4864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1056953"/>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2E558A9-6DD6-E21D-3A8F-6707E1DD19F1}"/>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12" name="AutoShape 24">
              <a:extLst>
                <a:ext uri="{FF2B5EF4-FFF2-40B4-BE49-F238E27FC236}">
                  <a16:creationId xmlns:a16="http://schemas.microsoft.com/office/drawing/2014/main" id="{3FC994E4-318C-1E66-B4E4-8F8FD08E098F}"/>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7">
              <a:extLst>
                <a:ext uri="{FF2B5EF4-FFF2-40B4-BE49-F238E27FC236}">
                  <a16:creationId xmlns:a16="http://schemas.microsoft.com/office/drawing/2014/main" id="{17C00E6B-F625-6D6C-8364-9DD9F3C3628F}"/>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8">
              <a:extLst>
                <a:ext uri="{FF2B5EF4-FFF2-40B4-BE49-F238E27FC236}">
                  <a16:creationId xmlns:a16="http://schemas.microsoft.com/office/drawing/2014/main" id="{C6197B87-4F65-7981-9463-84830CD3687F}"/>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8" name="Freeform 9">
              <a:extLst>
                <a:ext uri="{FF2B5EF4-FFF2-40B4-BE49-F238E27FC236}">
                  <a16:creationId xmlns:a16="http://schemas.microsoft.com/office/drawing/2014/main" id="{86AA517C-7217-D864-B7E7-40984A2880D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9" name="Freeform 10">
              <a:extLst>
                <a:ext uri="{FF2B5EF4-FFF2-40B4-BE49-F238E27FC236}">
                  <a16:creationId xmlns:a16="http://schemas.microsoft.com/office/drawing/2014/main" id="{524013C6-491C-CAA2-5BD6-7C73596711C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6318885" y="3499667"/>
            <a:ext cx="4939666" cy="2542810"/>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6347460"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457201"/>
            <a:ext cx="5198269" cy="2305050"/>
          </a:xfrm>
        </p:spPr>
        <p:txBody>
          <a:bodyPr lIns="0" tIns="274320">
            <a:normAutofit/>
          </a:bodyPr>
          <a:lstStyle>
            <a:lvl1pPr marL="457200" indent="-457200">
              <a:spcBef>
                <a:spcPts val="1800"/>
              </a:spcBef>
              <a:buFont typeface="+mj-lt"/>
              <a:buAutoNum type="arabicPeriod"/>
              <a:defRPr sz="2000"/>
            </a:lvl1pPr>
            <a:lvl2pPr marL="914400" indent="-457200">
              <a:spcBef>
                <a:spcPts val="1800"/>
              </a:spcBef>
              <a:buFont typeface="+mj-lt"/>
              <a:buAutoNum type="alphaLcPeriod"/>
              <a:defRPr sz="2000"/>
            </a:lvl2pPr>
            <a:lvl3pPr marL="1371600" indent="-457200">
              <a:spcBef>
                <a:spcPts val="1800"/>
              </a:spcBef>
              <a:buFont typeface="+mj-lt"/>
              <a:buAutoNum type="arabicParenR"/>
              <a:defRPr sz="2000"/>
            </a:lvl3pPr>
            <a:lvl4pPr marL="1371600" indent="0">
              <a:spcBef>
                <a:spcPts val="1800"/>
              </a:spcBef>
              <a:buFont typeface="+mj-lt"/>
              <a:buNone/>
              <a:defRPr sz="2000"/>
            </a:lvl4pPr>
            <a:lvl5pPr marL="2286000" indent="-457200">
              <a:spcBef>
                <a:spcPts val="1800"/>
              </a:spcBef>
              <a:buFont typeface="+mj-lt"/>
              <a:buAutoNum type="arabicPeriod"/>
              <a:defRPr sz="2000"/>
            </a:lvl5pPr>
          </a:lstStyle>
          <a:p>
            <a:pPr lvl="0"/>
            <a:r>
              <a:rPr lang="en-US" dirty="0"/>
              <a:t>Click to add content</a:t>
            </a:r>
          </a:p>
          <a:p>
            <a:pPr lvl="1"/>
            <a:r>
              <a:rPr lang="en-US" dirty="0"/>
              <a:t>Second level</a:t>
            </a:r>
          </a:p>
          <a:p>
            <a:pPr lvl="2"/>
            <a:r>
              <a:rPr lang="en-US" dirty="0"/>
              <a:t>Third level</a:t>
            </a:r>
          </a:p>
          <a:p>
            <a:pPr lvl="3"/>
            <a:endParaRPr lang="en-US" dirty="0"/>
          </a:p>
        </p:txBody>
      </p:sp>
      <p:sp>
        <p:nvSpPr>
          <p:cNvPr id="2" name="Content Placeholder 5">
            <a:extLst>
              <a:ext uri="{FF2B5EF4-FFF2-40B4-BE49-F238E27FC236}">
                <a16:creationId xmlns:a16="http://schemas.microsoft.com/office/drawing/2014/main" id="{3AC171DA-232D-44C1-6B93-40BACB298F4B}"/>
              </a:ext>
            </a:extLst>
          </p:cNvPr>
          <p:cNvSpPr>
            <a:spLocks noGrp="1"/>
          </p:cNvSpPr>
          <p:nvPr>
            <p:ph sz="quarter" idx="15" hasCustomPrompt="1"/>
          </p:nvPr>
        </p:nvSpPr>
        <p:spPr>
          <a:xfrm>
            <a:off x="594360" y="2810595"/>
            <a:ext cx="5198269" cy="3319513"/>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4864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p14="http://schemas.microsoft.com/office/powerpoint/2010/main" val="554606805"/>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Pictur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75310" y="278129"/>
            <a:ext cx="5063490" cy="2354026"/>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3" name="Content Placeholder 5">
            <a:extLst>
              <a:ext uri="{FF2B5EF4-FFF2-40B4-BE49-F238E27FC236}">
                <a16:creationId xmlns:a16="http://schemas.microsoft.com/office/drawing/2014/main" id="{1EF4505D-6803-3813-7738-049963427819}"/>
              </a:ext>
            </a:extLst>
          </p:cNvPr>
          <p:cNvSpPr>
            <a:spLocks noGrp="1"/>
          </p:cNvSpPr>
          <p:nvPr>
            <p:ph sz="quarter" idx="16" hasCustomPrompt="1"/>
          </p:nvPr>
        </p:nvSpPr>
        <p:spPr>
          <a:xfrm>
            <a:off x="594360" y="3279579"/>
            <a:ext cx="5044440" cy="2994415"/>
          </a:xfrm>
        </p:spPr>
        <p:txBody>
          <a:bodyPr lIns="0" tIns="228600" rIns="0" bIns="0">
            <a:normAutofit/>
          </a:bodyPr>
          <a:lstStyle>
            <a:lvl1pPr marL="0" indent="0">
              <a:spcBef>
                <a:spcPts val="1800"/>
              </a:spcBef>
              <a:buFont typeface="Arial" panose="020B0604020202020204" pitchFamily="34" charset="0"/>
              <a:buNone/>
              <a:defRPr sz="2000"/>
            </a:lvl1pPr>
            <a:lvl2pPr indent="-283464">
              <a:spcBef>
                <a:spcPts val="18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997459"/>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2" name="Picture Placeholder 11">
            <a:extLst>
              <a:ext uri="{FF2B5EF4-FFF2-40B4-BE49-F238E27FC236}">
                <a16:creationId xmlns:a16="http://schemas.microsoft.com/office/drawing/2014/main" id="{4658637A-5D36-6127-19BC-C203E23FA49F}"/>
              </a:ext>
            </a:extLst>
          </p:cNvPr>
          <p:cNvSpPr>
            <a:spLocks noGrp="1"/>
          </p:cNvSpPr>
          <p:nvPr>
            <p:ph type="pic" sz="quarter" idx="15"/>
          </p:nvPr>
        </p:nvSpPr>
        <p:spPr>
          <a:xfrm>
            <a:off x="6096000" y="0"/>
            <a:ext cx="6118225" cy="6858000"/>
          </a:xfrm>
        </p:spPr>
        <p:txBody>
          <a:bodyPr>
            <a:normAutofit/>
          </a:bodyPr>
          <a:lstStyle>
            <a:lvl1pPr marL="0" indent="0" algn="ctr">
              <a:buNone/>
              <a:defRPr sz="2000">
                <a:solidFill>
                  <a:schemeClr val="bg1"/>
                </a:solidFill>
              </a:defRPr>
            </a:lvl1pPr>
          </a:lstStyle>
          <a:p>
            <a:r>
              <a:rPr lang="en-US" dirty="0"/>
              <a:t>Drag picture to placeholder or click icon to add</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p14="http://schemas.microsoft.com/office/powerpoint/2010/main" val="142931976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ED84C6-50E6-6C43-8031-AFF6268E0C06}"/>
              </a:ext>
            </a:extLst>
          </p:cNvPr>
          <p:cNvSpPr>
            <a:spLocks noGrp="1"/>
          </p:cNvSpPr>
          <p:nvPr>
            <p:ph type="body" idx="1"/>
          </p:nvPr>
        </p:nvSpPr>
        <p:spPr>
          <a:xfrm>
            <a:off x="594360" y="1825625"/>
            <a:ext cx="1038225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Placeholder 11">
            <a:extLst>
              <a:ext uri="{FF2B5EF4-FFF2-40B4-BE49-F238E27FC236}">
                <a16:creationId xmlns:a16="http://schemas.microsoft.com/office/drawing/2014/main" id="{D41FC0AE-253D-D242-9C88-017078F8A23A}"/>
              </a:ext>
            </a:extLst>
          </p:cNvPr>
          <p:cNvSpPr>
            <a:spLocks noGrp="1"/>
          </p:cNvSpPr>
          <p:nvPr>
            <p:ph type="title"/>
          </p:nvPr>
        </p:nvSpPr>
        <p:spPr>
          <a:xfrm>
            <a:off x="594360" y="365125"/>
            <a:ext cx="10401300" cy="1325563"/>
          </a:xfrm>
          <a:prstGeom prst="rect">
            <a:avLst/>
          </a:prstGeom>
        </p:spPr>
        <p:txBody>
          <a:bodyPr vert="horz" lIns="91440" tIns="45720" rIns="91440" bIns="45720" rtlCol="0" anchor="ctr">
            <a:normAutofit/>
          </a:bodyPr>
          <a:lstStyle/>
          <a:p>
            <a:r>
              <a:rPr lang="en-US" dirty="0"/>
              <a:t>Click to edit Master title style</a:t>
            </a:r>
          </a:p>
        </p:txBody>
      </p:sp>
      <p:sp>
        <p:nvSpPr>
          <p:cNvPr id="30" name="Date Placeholder 3">
            <a:extLst>
              <a:ext uri="{FF2B5EF4-FFF2-40B4-BE49-F238E27FC236}">
                <a16:creationId xmlns:a16="http://schemas.microsoft.com/office/drawing/2014/main" id="{EF47083A-6D76-4B4D-87CA-E08E212F781D}"/>
              </a:ext>
            </a:extLst>
          </p:cNvPr>
          <p:cNvSpPr>
            <a:spLocks noGrp="1"/>
          </p:cNvSpPr>
          <p:nvPr>
            <p:ph type="dt" sz="half" idx="2"/>
          </p:nvPr>
        </p:nvSpPr>
        <p:spPr>
          <a:xfrm>
            <a:off x="1133648"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endParaRPr lang="en-US" dirty="0">
              <a:latin typeface="+mn-lt"/>
            </a:endParaRPr>
          </a:p>
        </p:txBody>
      </p:sp>
      <p:sp>
        <p:nvSpPr>
          <p:cNvPr id="32" name="Slide Number Placeholder 5">
            <a:extLst>
              <a:ext uri="{FF2B5EF4-FFF2-40B4-BE49-F238E27FC236}">
                <a16:creationId xmlns:a16="http://schemas.microsoft.com/office/drawing/2014/main" id="{C8ADA0DF-3751-9A48-8A21-59F01C782D7C}"/>
              </a:ext>
            </a:extLst>
          </p:cNvPr>
          <p:cNvSpPr>
            <a:spLocks noGrp="1"/>
          </p:cNvSpPr>
          <p:nvPr>
            <p:ph type="sldNum" sz="quarter" idx="4"/>
          </p:nvPr>
        </p:nvSpPr>
        <p:spPr>
          <a:xfrm>
            <a:off x="594360" y="6332220"/>
            <a:ext cx="523240" cy="247651"/>
          </a:xfrm>
          <a:prstGeom prst="rect">
            <a:avLst/>
          </a:prstGeom>
        </p:spPr>
        <p:txBody>
          <a:bodyPr vert="horz" lIns="0" tIns="0" rIns="0" bIns="0" rtlCol="0" anchor="t" anchorCtr="0"/>
          <a:lstStyle>
            <a:lvl1pPr algn="l">
              <a:defRPr sz="1100" b="1" i="0">
                <a:solidFill>
                  <a:schemeClr val="bg1"/>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711" r:id="rId1"/>
    <p:sldLayoutId id="2147483698" r:id="rId2"/>
    <p:sldLayoutId id="2147483710" r:id="rId3"/>
    <p:sldLayoutId id="2147483700" r:id="rId4"/>
    <p:sldLayoutId id="2147483701" r:id="rId5"/>
    <p:sldLayoutId id="2147483659" r:id="rId6"/>
    <p:sldLayoutId id="2147483709" r:id="rId7"/>
    <p:sldLayoutId id="2147483708" r:id="rId8"/>
    <p:sldLayoutId id="2147483707" r:id="rId9"/>
    <p:sldLayoutId id="2147483706" r:id="rId10"/>
    <p:sldLayoutId id="2147483705" r:id="rId11"/>
    <p:sldLayoutId id="2147483704" r:id="rId12"/>
    <p:sldLayoutId id="2147483703" r:id="rId13"/>
  </p:sldLayoutIdLst>
  <p:hf sldNum="0" hdr="0" ftr="0" dt="0"/>
  <p:txStyles>
    <p:title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4.xml"/><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83.tiff"/><Relationship Id="rId2" Type="http://schemas.openxmlformats.org/officeDocument/2006/relationships/notesSlide" Target="../notesSlides/notesSlide1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99.tiff"/><Relationship Id="rId2" Type="http://schemas.openxmlformats.org/officeDocument/2006/relationships/notesSlide" Target="../notesSlides/notesSlide136.xml"/><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42.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43.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104.tiff"/><Relationship Id="rId2" Type="http://schemas.openxmlformats.org/officeDocument/2006/relationships/notesSlide" Target="../notesSlides/notesSlide145.xml"/><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49.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50.xml"/><Relationship Id="rId1" Type="http://schemas.openxmlformats.org/officeDocument/2006/relationships/slideLayout" Target="../slideLayouts/slideLayout7.xml"/><Relationship Id="rId5" Type="http://schemas.openxmlformats.org/officeDocument/2006/relationships/image" Target="../media/image108.png"/><Relationship Id="rId4" Type="http://schemas.openxmlformats.org/officeDocument/2006/relationships/image" Target="../media/image107.png"/></Relationships>
</file>

<file path=ppt/slides/_rels/slide16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5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52.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53.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54.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113.tiff"/><Relationship Id="rId2" Type="http://schemas.openxmlformats.org/officeDocument/2006/relationships/notesSlide" Target="../notesSlides/notesSlide155.xml"/><Relationship Id="rId1" Type="http://schemas.openxmlformats.org/officeDocument/2006/relationships/slideLayout" Target="../slideLayouts/slideLayout9.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2.xml"/></Relationships>
</file>

<file path=ppt/slides/_rels/slide17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57.xml"/><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3" Type="http://schemas.openxmlformats.org/officeDocument/2006/relationships/image" Target="../media/image115.tiff"/><Relationship Id="rId2" Type="http://schemas.openxmlformats.org/officeDocument/2006/relationships/notesSlide" Target="../notesSlides/notesSlide158.xml"/><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3" Type="http://schemas.openxmlformats.org/officeDocument/2006/relationships/image" Target="../media/image116.tiff"/><Relationship Id="rId2" Type="http://schemas.openxmlformats.org/officeDocument/2006/relationships/notesSlide" Target="../notesSlides/notesSlide163.xml"/><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66.xml"/><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73.xml"/><Relationship Id="rId1" Type="http://schemas.openxmlformats.org/officeDocument/2006/relationships/slideLayout" Target="../slideLayouts/slideLayout9.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76.xml"/><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77.xml"/><Relationship Id="rId1" Type="http://schemas.openxmlformats.org/officeDocument/2006/relationships/slideLayout" Target="../slideLayouts/slideLayout1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2.xml"/></Relationships>
</file>

<file path=ppt/slides/_rels/slide19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79.xml"/><Relationship Id="rId1" Type="http://schemas.openxmlformats.org/officeDocument/2006/relationships/slideLayout" Target="../slideLayouts/slideLayout12.xml"/><Relationship Id="rId4" Type="http://schemas.openxmlformats.org/officeDocument/2006/relationships/image" Target="../media/image122.png"/></Relationships>
</file>

<file path=ppt/slides/_rels/slide19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80.xml"/><Relationship Id="rId1" Type="http://schemas.openxmlformats.org/officeDocument/2006/relationships/slideLayout" Target="../slideLayouts/slideLayout12.xml"/></Relationships>
</file>

<file path=ppt/slides/_rels/slide19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8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2.xml"/></Relationships>
</file>

<file path=ppt/slides/_rels/slide20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83.xml"/><Relationship Id="rId1" Type="http://schemas.openxmlformats.org/officeDocument/2006/relationships/slideLayout" Target="../slideLayouts/slideLayout1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12.xml"/></Relationships>
</file>

<file path=ppt/slides/_rels/slide20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85.xml"/><Relationship Id="rId1" Type="http://schemas.openxmlformats.org/officeDocument/2006/relationships/slideLayout" Target="../slideLayouts/slideLayout1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2.xml"/></Relationships>
</file>

<file path=ppt/slides/_rels/slide208.xml.rels><?xml version="1.0" encoding="UTF-8" standalone="yes"?>
<Relationships xmlns="http://schemas.openxmlformats.org/package/2006/relationships"><Relationship Id="rId3" Type="http://schemas.openxmlformats.org/officeDocument/2006/relationships/image" Target="../media/image127.gif"/><Relationship Id="rId2" Type="http://schemas.openxmlformats.org/officeDocument/2006/relationships/notesSlide" Target="../notesSlides/notesSlide190.xml"/><Relationship Id="rId1" Type="http://schemas.openxmlformats.org/officeDocument/2006/relationships/slideLayout" Target="../slideLayouts/slideLayout9.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34.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6186893" y="342100"/>
            <a:ext cx="6005107" cy="4000500"/>
          </a:xfrm>
          <a:prstGeom prst="rect">
            <a:avLst/>
          </a:prstGeom>
        </p:spPr>
      </p:pic>
      <p:sp>
        <p:nvSpPr>
          <p:cNvPr id="5" name="Title 4"/>
          <p:cNvSpPr>
            <a:spLocks noGrp="1"/>
          </p:cNvSpPr>
          <p:nvPr>
            <p:ph type="title"/>
          </p:nvPr>
        </p:nvSpPr>
        <p:spPr/>
        <p:txBody>
          <a:bodyPr/>
          <a:lstStyle/>
          <a:p>
            <a:r>
              <a:rPr lang="en-US"/>
              <a:t>Object-Oriented Progamming</a:t>
            </a:r>
          </a:p>
        </p:txBody>
      </p:sp>
    </p:spTree>
    <p:extLst>
      <p:ext uri="{BB962C8B-B14F-4D97-AF65-F5344CB8AC3E}">
        <p14:creationId xmlns:p14="http://schemas.microsoft.com/office/powerpoint/2010/main" val="654125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Single Responsibility Principle (SRP)</a:t>
            </a:r>
          </a:p>
        </p:txBody>
      </p:sp>
      <p:sp>
        <p:nvSpPr>
          <p:cNvPr id="5" name="Content Placeholder 4"/>
          <p:cNvSpPr>
            <a:spLocks noGrp="1"/>
          </p:cNvSpPr>
          <p:nvPr>
            <p:ph sz="quarter" idx="15"/>
          </p:nvPr>
        </p:nvSpPr>
        <p:spPr>
          <a:xfrm>
            <a:off x="594360" y="2413000"/>
            <a:ext cx="10848340" cy="3949700"/>
          </a:xfrm>
        </p:spPr>
        <p:txBody>
          <a:bodyPr/>
          <a:lstStyle/>
          <a:p>
            <a:pPr marL="342900" indent="-342900">
              <a:lnSpc>
                <a:spcPct val="140000"/>
              </a:lnSpc>
              <a:buFont typeface="Arial" charset="0"/>
              <a:buChar char="•"/>
            </a:pPr>
            <a:r>
              <a:rPr lang="en-US"/>
              <a:t>“A class should have one one reason to change.” A class should have </a:t>
            </a:r>
            <a:r>
              <a:rPr lang="en-US" b="1"/>
              <a:t>only one responsibility </a:t>
            </a:r>
            <a:r>
              <a:rPr lang="en-US"/>
              <a:t>and focus on a single functionality </a:t>
            </a:r>
            <a:r>
              <a:rPr lang="en-US" i="1"/>
              <a:t>(Mỗi class chỉ nên có một trách nhiệm duy nhất)</a:t>
            </a:r>
            <a:r>
              <a:rPr lang="en-US"/>
              <a:t>.</a:t>
            </a:r>
          </a:p>
          <a:p>
            <a:pPr>
              <a:lnSpc>
                <a:spcPct val="140000"/>
              </a:lnSpc>
            </a:pPr>
            <a:r>
              <a:rPr lang="en-US"/>
              <a:t>Bad Example (Violating SRP)				Good Example (Following SRP)		</a:t>
            </a:r>
          </a:p>
        </p:txBody>
      </p:sp>
      <p:pic>
        <p:nvPicPr>
          <p:cNvPr id="2" name="Picture 1"/>
          <p:cNvPicPr>
            <a:picLocks noChangeAspect="1"/>
          </p:cNvPicPr>
          <p:nvPr/>
        </p:nvPicPr>
        <p:blipFill>
          <a:blip r:embed="rId2"/>
          <a:stretch>
            <a:fillRect/>
          </a:stretch>
        </p:blipFill>
        <p:spPr>
          <a:xfrm>
            <a:off x="594360" y="3982988"/>
            <a:ext cx="5251235" cy="2379712"/>
          </a:xfrm>
          <a:prstGeom prst="rect">
            <a:avLst/>
          </a:prstGeom>
        </p:spPr>
      </p:pic>
      <p:pic>
        <p:nvPicPr>
          <p:cNvPr id="3" name="Picture 2"/>
          <p:cNvPicPr>
            <a:picLocks noChangeAspect="1"/>
          </p:cNvPicPr>
          <p:nvPr/>
        </p:nvPicPr>
        <p:blipFill>
          <a:blip r:embed="rId3"/>
          <a:stretch>
            <a:fillRect/>
          </a:stretch>
        </p:blipFill>
        <p:spPr>
          <a:xfrm>
            <a:off x="6946900" y="3982988"/>
            <a:ext cx="4905176" cy="2586970"/>
          </a:xfrm>
          <a:prstGeom prst="rect">
            <a:avLst/>
          </a:prstGeom>
        </p:spPr>
      </p:pic>
      <p:sp>
        <p:nvSpPr>
          <p:cNvPr id="6" name="Right Arrow 5"/>
          <p:cNvSpPr/>
          <p:nvPr/>
        </p:nvSpPr>
        <p:spPr>
          <a:xfrm>
            <a:off x="6018530" y="5041900"/>
            <a:ext cx="725170" cy="2345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55852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9778365" cy="1494596"/>
          </a:xfrm>
        </p:spPr>
        <p:txBody>
          <a:bodyPr/>
          <a:lstStyle/>
          <a:p>
            <a:r>
              <a:rPr lang="en-US" dirty="0"/>
              <a:t>Proxy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60" y="2438400"/>
            <a:ext cx="11229340" cy="3835595"/>
          </a:xfrm>
        </p:spPr>
        <p:txBody>
          <a:bodyPr>
            <a:normAutofit/>
          </a:bodyPr>
          <a:lstStyle/>
          <a:p>
            <a:pPr marL="342900" indent="-342900">
              <a:lnSpc>
                <a:spcPct val="140000"/>
              </a:lnSpc>
              <a:spcBef>
                <a:spcPts val="1200"/>
              </a:spcBef>
              <a:buFont typeface="Arial" charset="0"/>
              <a:buChar char="•"/>
            </a:pPr>
            <a:r>
              <a:rPr lang="en-US" sz="1800" dirty="0">
                <a:latin typeface="Tahoma" charset="0"/>
                <a:ea typeface="Tahoma" charset="0"/>
                <a:cs typeface="Tahoma" charset="0"/>
              </a:rPr>
              <a:t>Step 4: Client App</a:t>
            </a:r>
          </a:p>
        </p:txBody>
      </p:sp>
      <p:pic>
        <p:nvPicPr>
          <p:cNvPr id="5" name="Picture 4"/>
          <p:cNvPicPr>
            <a:picLocks noChangeAspect="1"/>
          </p:cNvPicPr>
          <p:nvPr/>
        </p:nvPicPr>
        <p:blipFill>
          <a:blip r:embed="rId3"/>
          <a:stretch>
            <a:fillRect/>
          </a:stretch>
        </p:blipFill>
        <p:spPr>
          <a:xfrm>
            <a:off x="1735925" y="2953243"/>
            <a:ext cx="8142634" cy="3320752"/>
          </a:xfrm>
          <a:prstGeom prst="rect">
            <a:avLst/>
          </a:prstGeom>
        </p:spPr>
      </p:pic>
    </p:spTree>
    <p:extLst>
      <p:ext uri="{BB962C8B-B14F-4D97-AF65-F5344CB8AC3E}">
        <p14:creationId xmlns:p14="http://schemas.microsoft.com/office/powerpoint/2010/main" val="38065771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0C1B7-6E4E-3DEE-50C0-1CA3B14303EE}"/>
              </a:ext>
            </a:extLst>
          </p:cNvPr>
          <p:cNvSpPr>
            <a:spLocks noGrp="1"/>
          </p:cNvSpPr>
          <p:nvPr>
            <p:ph type="ctrTitle"/>
          </p:nvPr>
        </p:nvSpPr>
        <p:spPr>
          <a:xfrm>
            <a:off x="594360" y="411479"/>
            <a:ext cx="9464040" cy="3291840"/>
          </a:xfrm>
        </p:spPr>
        <p:txBody>
          <a:bodyPr/>
          <a:lstStyle/>
          <a:p>
            <a:r>
              <a:rPr lang="en-US" dirty="0"/>
              <a:t>Chain of Responsibility Design Pattern</a:t>
            </a:r>
          </a:p>
        </p:txBody>
      </p:sp>
      <p:sp>
        <p:nvSpPr>
          <p:cNvPr id="3" name="Text Placeholder 2">
            <a:extLst>
              <a:ext uri="{FF2B5EF4-FFF2-40B4-BE49-F238E27FC236}">
                <a16:creationId xmlns:a16="http://schemas.microsoft.com/office/drawing/2014/main" id="{8BE734F0-2DDD-AF70-F13D-F9E4C1929411}"/>
              </a:ext>
            </a:extLst>
          </p:cNvPr>
          <p:cNvSpPr>
            <a:spLocks noGrp="1"/>
          </p:cNvSpPr>
          <p:nvPr>
            <p:ph type="body" sz="quarter" idx="11"/>
          </p:nvPr>
        </p:nvSpPr>
        <p:spPr>
          <a:xfrm>
            <a:off x="594360" y="4549552"/>
            <a:ext cx="5486400" cy="1645920"/>
          </a:xfrm>
        </p:spPr>
        <p:txBody>
          <a:bodyPr/>
          <a:lstStyle/>
          <a:p>
            <a:r>
              <a:rPr lang="en-US" dirty="0"/>
              <a:t>Behavioral Pattern</a:t>
            </a:r>
          </a:p>
        </p:txBody>
      </p:sp>
    </p:spTree>
    <p:extLst>
      <p:ext uri="{BB962C8B-B14F-4D97-AF65-F5344CB8AC3E}">
        <p14:creationId xmlns:p14="http://schemas.microsoft.com/office/powerpoint/2010/main" val="2260567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10827619" cy="1494596"/>
          </a:xfrm>
        </p:spPr>
        <p:txBody>
          <a:bodyPr/>
          <a:lstStyle/>
          <a:p>
            <a:r>
              <a:rPr lang="en-US" dirty="0"/>
              <a:t>Chain of Responsibility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60" y="2438400"/>
            <a:ext cx="11229340" cy="847725"/>
          </a:xfrm>
        </p:spPr>
        <p:txBody>
          <a:bodyPr>
            <a:normAutofit/>
          </a:bodyPr>
          <a:lstStyle/>
          <a:p>
            <a:pPr marL="342900" indent="-342900">
              <a:lnSpc>
                <a:spcPct val="140000"/>
              </a:lnSpc>
              <a:buFont typeface="Arial" charset="0"/>
              <a:buChar char="•"/>
            </a:pPr>
            <a:r>
              <a:rPr lang="en-US" sz="1800" dirty="0">
                <a:latin typeface="Tahoma" charset="0"/>
                <a:ea typeface="Tahoma" charset="0"/>
                <a:cs typeface="Tahoma" charset="0"/>
              </a:rPr>
              <a:t>Chain of Responsibility Pattern là một mẫu thiết kế thuộc nhóm Behavioral Pattern, cho phép một </a:t>
            </a:r>
            <a:r>
              <a:rPr lang="en-US" sz="1800" b="1" dirty="0">
                <a:latin typeface="Tahoma" charset="0"/>
                <a:ea typeface="Tahoma" charset="0"/>
                <a:cs typeface="Tahoma" charset="0"/>
              </a:rPr>
              <a:t>chuỗi các đối tượng xử lý yêu cầu </a:t>
            </a:r>
            <a:r>
              <a:rPr lang="en-US" sz="1800" dirty="0">
                <a:latin typeface="Tahoma" charset="0"/>
                <a:ea typeface="Tahoma" charset="0"/>
                <a:cs typeface="Tahoma" charset="0"/>
              </a:rPr>
              <a:t>mà không cần biết đối tượng nào sẽ xử lý.</a:t>
            </a:r>
          </a:p>
        </p:txBody>
      </p:sp>
      <p:sp>
        <p:nvSpPr>
          <p:cNvPr id="5"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60" y="3286125"/>
            <a:ext cx="6959601" cy="3300413"/>
          </a:xfrm>
        </p:spPr>
        <p:txBody>
          <a:bodyPr>
            <a:normAutofit/>
          </a:bodyPr>
          <a:lstStyle/>
          <a:p>
            <a:pPr marL="342900" indent="-342900">
              <a:lnSpc>
                <a:spcPct val="140000"/>
              </a:lnSpc>
              <a:spcBef>
                <a:spcPts val="600"/>
              </a:spcBef>
              <a:buFont typeface="Arial" charset="0"/>
              <a:buChar char="•"/>
            </a:pPr>
            <a:r>
              <a:rPr lang="en-US" sz="1800" dirty="0">
                <a:latin typeface="Tahoma" charset="0"/>
                <a:ea typeface="Tahoma" charset="0"/>
                <a:cs typeface="Tahoma" charset="0"/>
              </a:rPr>
              <a:t>Khi nào dùng Chain of Responsibility Pattern?</a:t>
            </a:r>
          </a:p>
          <a:p>
            <a:pPr marL="626364" lvl="1" indent="-342900">
              <a:lnSpc>
                <a:spcPct val="140000"/>
              </a:lnSpc>
              <a:spcBef>
                <a:spcPts val="600"/>
              </a:spcBef>
              <a:buFont typeface="Courier New" charset="0"/>
              <a:buChar char="o"/>
            </a:pPr>
            <a:r>
              <a:rPr lang="en-US" sz="1800" dirty="0">
                <a:latin typeface="Tahoma" charset="0"/>
                <a:ea typeface="Tahoma" charset="0"/>
                <a:cs typeface="Tahoma" charset="0"/>
              </a:rPr>
              <a:t>Khi có nhiều đối tượng có thể xử lý một yêu cầu, nhưng không biết trước đối tượng nào sẽ xử lý.</a:t>
            </a:r>
          </a:p>
          <a:p>
            <a:pPr marL="626364" lvl="1" indent="-342900">
              <a:lnSpc>
                <a:spcPct val="140000"/>
              </a:lnSpc>
              <a:spcBef>
                <a:spcPts val="600"/>
              </a:spcBef>
              <a:buFont typeface="Courier New" charset="0"/>
              <a:buChar char="o"/>
            </a:pPr>
            <a:r>
              <a:rPr lang="en-US" sz="1800" dirty="0">
                <a:latin typeface="Tahoma" charset="0"/>
                <a:ea typeface="Tahoma" charset="0"/>
                <a:cs typeface="Tahoma" charset="0"/>
              </a:rPr>
              <a:t>Khi muốn </a:t>
            </a:r>
            <a:r>
              <a:rPr lang="en-US" sz="1800" b="1" dirty="0">
                <a:latin typeface="Tahoma" charset="0"/>
                <a:ea typeface="Tahoma" charset="0"/>
                <a:cs typeface="Tahoma" charset="0"/>
              </a:rPr>
              <a:t>giảm sự phụ thuộc (coupling)</a:t>
            </a:r>
            <a:r>
              <a:rPr lang="en-US" sz="1800" dirty="0">
                <a:latin typeface="Tahoma" charset="0"/>
                <a:ea typeface="Tahoma" charset="0"/>
                <a:cs typeface="Tahoma" charset="0"/>
              </a:rPr>
              <a:t> giữa người gửi yêu cầu và người xử lý.</a:t>
            </a:r>
          </a:p>
          <a:p>
            <a:pPr marL="626364" lvl="1" indent="-342900">
              <a:lnSpc>
                <a:spcPct val="140000"/>
              </a:lnSpc>
              <a:spcBef>
                <a:spcPts val="600"/>
              </a:spcBef>
              <a:buFont typeface="Courier New" charset="0"/>
              <a:buChar char="o"/>
            </a:pPr>
            <a:r>
              <a:rPr lang="en-US" sz="1800" dirty="0">
                <a:latin typeface="Tahoma" charset="0"/>
                <a:ea typeface="Tahoma" charset="0"/>
                <a:cs typeface="Tahoma" charset="0"/>
              </a:rPr>
              <a:t>Khi muốn xử lý các yêu cầu theo </a:t>
            </a:r>
            <a:r>
              <a:rPr lang="en-US" sz="1800" b="1" dirty="0">
                <a:latin typeface="Tahoma" charset="0"/>
                <a:ea typeface="Tahoma" charset="0"/>
                <a:cs typeface="Tahoma" charset="0"/>
              </a:rPr>
              <a:t>chuỗi có thể mở rộng</a:t>
            </a:r>
            <a:r>
              <a:rPr lang="en-US" sz="1800" dirty="0">
                <a:latin typeface="Tahoma" charset="0"/>
                <a:ea typeface="Tahoma" charset="0"/>
                <a:cs typeface="Tahoma" charset="0"/>
              </a:rPr>
              <a:t>, dễ bảo trì.</a:t>
            </a:r>
          </a:p>
        </p:txBody>
      </p:sp>
      <p:pic>
        <p:nvPicPr>
          <p:cNvPr id="6" name="Picture 5"/>
          <p:cNvPicPr>
            <a:picLocks noChangeAspect="1"/>
          </p:cNvPicPr>
          <p:nvPr/>
        </p:nvPicPr>
        <p:blipFill>
          <a:blip r:embed="rId3"/>
          <a:stretch>
            <a:fillRect/>
          </a:stretch>
        </p:blipFill>
        <p:spPr>
          <a:xfrm>
            <a:off x="7210392" y="3379578"/>
            <a:ext cx="4981608" cy="3113505"/>
          </a:xfrm>
          <a:prstGeom prst="rect">
            <a:avLst/>
          </a:prstGeom>
        </p:spPr>
      </p:pic>
    </p:spTree>
    <p:extLst>
      <p:ext uri="{BB962C8B-B14F-4D97-AF65-F5344CB8AC3E}">
        <p14:creationId xmlns:p14="http://schemas.microsoft.com/office/powerpoint/2010/main" val="62377495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10603029" cy="1494596"/>
          </a:xfrm>
        </p:spPr>
        <p:txBody>
          <a:bodyPr/>
          <a:lstStyle/>
          <a:p>
            <a:r>
              <a:rPr lang="en-US" dirty="0"/>
              <a:t>Chain of Responsibility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60" y="2438400"/>
            <a:ext cx="11229340" cy="3835595"/>
          </a:xfrm>
        </p:spPr>
        <p:txBody>
          <a:bodyPr>
            <a:normAutofit/>
          </a:bodyPr>
          <a:lstStyle/>
          <a:p>
            <a:pPr marL="342900" indent="-342900">
              <a:lnSpc>
                <a:spcPct val="140000"/>
              </a:lnSpc>
              <a:spcBef>
                <a:spcPts val="1200"/>
              </a:spcBef>
              <a:buFont typeface="Arial" charset="0"/>
              <a:buChar char="•"/>
            </a:pPr>
            <a:r>
              <a:rPr lang="en-US" sz="1800" dirty="0">
                <a:latin typeface="Tahoma" charset="0"/>
                <a:ea typeface="Tahoma" charset="0"/>
                <a:cs typeface="Tahoma" charset="0"/>
              </a:rPr>
              <a:t>Ví dụ thực tế:</a:t>
            </a:r>
          </a:p>
          <a:p>
            <a:pPr marL="626364" lvl="1" indent="-342900">
              <a:lnSpc>
                <a:spcPct val="140000"/>
              </a:lnSpc>
              <a:spcBef>
                <a:spcPts val="1200"/>
              </a:spcBef>
              <a:buFont typeface="Courier New" charset="0"/>
              <a:buChar char="o"/>
            </a:pPr>
            <a:r>
              <a:rPr lang="en-US" sz="1800" dirty="0">
                <a:latin typeface="Tahoma" charset="0"/>
                <a:ea typeface="Tahoma" charset="0"/>
                <a:cs typeface="Tahoma" charset="0"/>
              </a:rPr>
              <a:t>Xử lý yêu cầu hỗ trợ khách hàng: Nếu nhân viên hỗ trợ không thể xử lý, sẽ chuyển lên cấp cao hơn.</a:t>
            </a:r>
          </a:p>
          <a:p>
            <a:pPr marL="626364" lvl="1" indent="-342900">
              <a:lnSpc>
                <a:spcPct val="140000"/>
              </a:lnSpc>
              <a:spcBef>
                <a:spcPts val="1200"/>
              </a:spcBef>
              <a:buFont typeface="Courier New" charset="0"/>
              <a:buChar char="o"/>
            </a:pPr>
            <a:r>
              <a:rPr lang="en-US" sz="1800" dirty="0">
                <a:latin typeface="Tahoma" charset="0"/>
                <a:ea typeface="Tahoma" charset="0"/>
                <a:cs typeface="Tahoma" charset="0"/>
              </a:rPr>
              <a:t>Hệ thống logger: Log có thể được ghi ở nhiều mức như Debug -&gt; Info -&gt; Warning -&gt; Error.</a:t>
            </a:r>
          </a:p>
          <a:p>
            <a:pPr marL="626364" lvl="1" indent="-342900">
              <a:lnSpc>
                <a:spcPct val="140000"/>
              </a:lnSpc>
              <a:spcBef>
                <a:spcPts val="1200"/>
              </a:spcBef>
              <a:buFont typeface="Courier New" charset="0"/>
              <a:buChar char="o"/>
            </a:pPr>
            <a:r>
              <a:rPr lang="en-US" sz="1800" dirty="0">
                <a:latin typeface="Tahoma" charset="0"/>
                <a:ea typeface="Tahoma" charset="0"/>
                <a:cs typeface="Tahoma" charset="0"/>
              </a:rPr>
              <a:t>Phê duyệt chi phí: Nhân viên gửi yêu cầu, nếu quá mức, sẽ được chuyển lên cấp trên.</a:t>
            </a:r>
          </a:p>
        </p:txBody>
      </p:sp>
    </p:spTree>
    <p:extLst>
      <p:ext uri="{BB962C8B-B14F-4D97-AF65-F5344CB8AC3E}">
        <p14:creationId xmlns:p14="http://schemas.microsoft.com/office/powerpoint/2010/main" val="45763854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10506777" cy="1494596"/>
          </a:xfrm>
        </p:spPr>
        <p:txBody>
          <a:bodyPr/>
          <a:lstStyle/>
          <a:p>
            <a:r>
              <a:rPr lang="en-US" dirty="0"/>
              <a:t>Chain of Responsibility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60" y="2438400"/>
            <a:ext cx="11229340" cy="3835595"/>
          </a:xfrm>
        </p:spPr>
        <p:txBody>
          <a:bodyPr>
            <a:normAutofit/>
          </a:bodyPr>
          <a:lstStyle/>
          <a:p>
            <a:pPr marL="342900" indent="-342900">
              <a:lnSpc>
                <a:spcPct val="140000"/>
              </a:lnSpc>
              <a:spcBef>
                <a:spcPts val="1200"/>
              </a:spcBef>
              <a:buFont typeface="Arial" charset="0"/>
              <a:buChar char="•"/>
            </a:pPr>
            <a:r>
              <a:rPr lang="en-US" sz="1800" dirty="0">
                <a:latin typeface="Tahoma" charset="0"/>
                <a:ea typeface="Tahoma" charset="0"/>
                <a:cs typeface="Tahoma" charset="0"/>
              </a:rPr>
              <a:t>Ví dụ: Cài đặt hệ thống xử lý mức độ Log (INFO, DEBUG, ERROR)</a:t>
            </a:r>
          </a:p>
          <a:p>
            <a:pPr marL="626364" lvl="1" indent="-342900">
              <a:lnSpc>
                <a:spcPct val="140000"/>
              </a:lnSpc>
              <a:spcBef>
                <a:spcPts val="1200"/>
              </a:spcBef>
              <a:buFont typeface="Wingdings" charset="2"/>
              <a:buChar char="ü"/>
            </a:pPr>
            <a:r>
              <a:rPr lang="en-US" sz="1800" dirty="0">
                <a:latin typeface="Tahoma" charset="0"/>
                <a:ea typeface="Tahoma" charset="0"/>
                <a:cs typeface="Tahoma" charset="0"/>
              </a:rPr>
              <a:t>Mỗi mức Log sẽ được một hanlder xử lý.</a:t>
            </a:r>
          </a:p>
          <a:p>
            <a:pPr marL="626364" lvl="1" indent="-342900">
              <a:lnSpc>
                <a:spcPct val="140000"/>
              </a:lnSpc>
              <a:spcBef>
                <a:spcPts val="1200"/>
              </a:spcBef>
              <a:buFont typeface="Wingdings" charset="2"/>
              <a:buChar char="ü"/>
            </a:pPr>
            <a:r>
              <a:rPr lang="en-US" sz="1800" dirty="0">
                <a:latin typeface="Tahoma" charset="0"/>
                <a:ea typeface="Tahoma" charset="0"/>
                <a:cs typeface="Tahoma" charset="0"/>
              </a:rPr>
              <a:t>Nếu handler hiện tại không xử lý, nó sẽ chuyển lên cấp cao hơn.</a:t>
            </a:r>
          </a:p>
          <a:p>
            <a:pPr marL="342900" indent="-342900">
              <a:lnSpc>
                <a:spcPct val="140000"/>
              </a:lnSpc>
              <a:spcBef>
                <a:spcPts val="1200"/>
              </a:spcBef>
              <a:buFont typeface="Arial" charset="0"/>
              <a:buChar char="•"/>
            </a:pPr>
            <a:r>
              <a:rPr lang="en-US" sz="1800" dirty="0">
                <a:latin typeface="Tahoma" charset="0"/>
                <a:ea typeface="Tahoma" charset="0"/>
                <a:cs typeface="Tahoma" charset="0"/>
              </a:rPr>
              <a:t>Step 1: Tạo Enum LogLevel</a:t>
            </a:r>
          </a:p>
        </p:txBody>
      </p:sp>
      <p:pic>
        <p:nvPicPr>
          <p:cNvPr id="4" name="Picture 3"/>
          <p:cNvPicPr>
            <a:picLocks noChangeAspect="1"/>
          </p:cNvPicPr>
          <p:nvPr/>
        </p:nvPicPr>
        <p:blipFill>
          <a:blip r:embed="rId3"/>
          <a:stretch>
            <a:fillRect/>
          </a:stretch>
        </p:blipFill>
        <p:spPr>
          <a:xfrm>
            <a:off x="1728659" y="4706018"/>
            <a:ext cx="4480371" cy="1231900"/>
          </a:xfrm>
          <a:prstGeom prst="rect">
            <a:avLst/>
          </a:prstGeom>
        </p:spPr>
      </p:pic>
    </p:spTree>
    <p:extLst>
      <p:ext uri="{BB962C8B-B14F-4D97-AF65-F5344CB8AC3E}">
        <p14:creationId xmlns:p14="http://schemas.microsoft.com/office/powerpoint/2010/main" val="20167569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10490735" cy="1494596"/>
          </a:xfrm>
        </p:spPr>
        <p:txBody>
          <a:bodyPr/>
          <a:lstStyle/>
          <a:p>
            <a:r>
              <a:rPr lang="en-US" dirty="0"/>
              <a:t>Chain of Responsibility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60" y="2438400"/>
            <a:ext cx="11229340" cy="3835595"/>
          </a:xfrm>
        </p:spPr>
        <p:txBody>
          <a:bodyPr>
            <a:normAutofit/>
          </a:bodyPr>
          <a:lstStyle/>
          <a:p>
            <a:pPr marL="342900" indent="-342900">
              <a:lnSpc>
                <a:spcPct val="140000"/>
              </a:lnSpc>
              <a:spcBef>
                <a:spcPts val="1200"/>
              </a:spcBef>
              <a:buFont typeface="Arial" charset="0"/>
              <a:buChar char="•"/>
            </a:pPr>
            <a:r>
              <a:rPr lang="en-US" sz="1800" dirty="0">
                <a:latin typeface="Tahoma" charset="0"/>
                <a:ea typeface="Tahoma" charset="0"/>
                <a:cs typeface="Tahoma" charset="0"/>
              </a:rPr>
              <a:t>Step 2: Tạo Abstract class Handler (Base Handler)</a:t>
            </a:r>
          </a:p>
        </p:txBody>
      </p:sp>
      <p:pic>
        <p:nvPicPr>
          <p:cNvPr id="5" name="Picture 4"/>
          <p:cNvPicPr>
            <a:picLocks noChangeAspect="1"/>
          </p:cNvPicPr>
          <p:nvPr/>
        </p:nvPicPr>
        <p:blipFill>
          <a:blip r:embed="rId3"/>
          <a:stretch>
            <a:fillRect/>
          </a:stretch>
        </p:blipFill>
        <p:spPr>
          <a:xfrm>
            <a:off x="6030537" y="1772725"/>
            <a:ext cx="5974477" cy="4772454"/>
          </a:xfrm>
          <a:prstGeom prst="rect">
            <a:avLst/>
          </a:prstGeom>
        </p:spPr>
      </p:pic>
    </p:spTree>
    <p:extLst>
      <p:ext uri="{BB962C8B-B14F-4D97-AF65-F5344CB8AC3E}">
        <p14:creationId xmlns:p14="http://schemas.microsoft.com/office/powerpoint/2010/main" val="2280547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10474693" cy="1494596"/>
          </a:xfrm>
        </p:spPr>
        <p:txBody>
          <a:bodyPr/>
          <a:lstStyle/>
          <a:p>
            <a:r>
              <a:rPr lang="en-US" dirty="0"/>
              <a:t>Chain of Responsibility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60" y="2438400"/>
            <a:ext cx="11229340" cy="3835595"/>
          </a:xfrm>
        </p:spPr>
        <p:txBody>
          <a:bodyPr>
            <a:normAutofit/>
          </a:bodyPr>
          <a:lstStyle/>
          <a:p>
            <a:pPr marL="342900" indent="-342900">
              <a:lnSpc>
                <a:spcPct val="140000"/>
              </a:lnSpc>
              <a:spcBef>
                <a:spcPts val="1200"/>
              </a:spcBef>
              <a:buFont typeface="Arial" charset="0"/>
              <a:buChar char="•"/>
            </a:pPr>
            <a:r>
              <a:rPr lang="en-US" sz="1800" dirty="0">
                <a:latin typeface="Tahoma" charset="0"/>
                <a:ea typeface="Tahoma" charset="0"/>
                <a:cs typeface="Tahoma" charset="0"/>
              </a:rPr>
              <a:t>Step 3: Tạo Các logger cụ thể</a:t>
            </a:r>
          </a:p>
          <a:p>
            <a:pPr>
              <a:lnSpc>
                <a:spcPct val="140000"/>
              </a:lnSpc>
              <a:spcBef>
                <a:spcPts val="1200"/>
              </a:spcBef>
            </a:pPr>
            <a:r>
              <a:rPr lang="en-US" sz="1800" dirty="0">
                <a:latin typeface="Tahoma" charset="0"/>
                <a:ea typeface="Tahoma" charset="0"/>
                <a:cs typeface="Tahoma" charset="0"/>
              </a:rPr>
              <a:t>     ConsoleLogger (Xử lý mức INFO)</a:t>
            </a:r>
          </a:p>
        </p:txBody>
      </p:sp>
      <p:pic>
        <p:nvPicPr>
          <p:cNvPr id="4" name="Picture 3"/>
          <p:cNvPicPr>
            <a:picLocks noChangeAspect="1"/>
          </p:cNvPicPr>
          <p:nvPr/>
        </p:nvPicPr>
        <p:blipFill>
          <a:blip r:embed="rId3"/>
          <a:stretch>
            <a:fillRect/>
          </a:stretch>
        </p:blipFill>
        <p:spPr>
          <a:xfrm>
            <a:off x="5122375" y="2985935"/>
            <a:ext cx="6535291" cy="3288060"/>
          </a:xfrm>
          <a:prstGeom prst="rect">
            <a:avLst/>
          </a:prstGeom>
        </p:spPr>
      </p:pic>
    </p:spTree>
    <p:extLst>
      <p:ext uri="{BB962C8B-B14F-4D97-AF65-F5344CB8AC3E}">
        <p14:creationId xmlns:p14="http://schemas.microsoft.com/office/powerpoint/2010/main" val="147134038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10458309" cy="1494596"/>
          </a:xfrm>
        </p:spPr>
        <p:txBody>
          <a:bodyPr/>
          <a:lstStyle/>
          <a:p>
            <a:r>
              <a:rPr lang="en-US" dirty="0"/>
              <a:t>Chain of Responsibility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60" y="2438400"/>
            <a:ext cx="11229340" cy="3835595"/>
          </a:xfrm>
        </p:spPr>
        <p:txBody>
          <a:bodyPr>
            <a:normAutofit/>
          </a:bodyPr>
          <a:lstStyle/>
          <a:p>
            <a:pPr marL="342900" indent="-342900">
              <a:lnSpc>
                <a:spcPct val="140000"/>
              </a:lnSpc>
              <a:spcBef>
                <a:spcPts val="1200"/>
              </a:spcBef>
              <a:buFont typeface="Arial" charset="0"/>
              <a:buChar char="•"/>
            </a:pPr>
            <a:r>
              <a:rPr lang="en-US" sz="1800" dirty="0">
                <a:latin typeface="Tahoma" charset="0"/>
                <a:ea typeface="Tahoma" charset="0"/>
                <a:cs typeface="Tahoma" charset="0"/>
              </a:rPr>
              <a:t>Step 3: Tạo Các logger cụ thể</a:t>
            </a:r>
          </a:p>
          <a:p>
            <a:pPr>
              <a:lnSpc>
                <a:spcPct val="140000"/>
              </a:lnSpc>
              <a:spcBef>
                <a:spcPts val="1200"/>
              </a:spcBef>
            </a:pPr>
            <a:r>
              <a:rPr lang="en-US" sz="1800" dirty="0">
                <a:latin typeface="Tahoma" charset="0"/>
                <a:ea typeface="Tahoma" charset="0"/>
                <a:cs typeface="Tahoma" charset="0"/>
              </a:rPr>
              <a:t>     FileLogger (Xử lý mức DEBUG)</a:t>
            </a:r>
          </a:p>
        </p:txBody>
      </p:sp>
      <p:pic>
        <p:nvPicPr>
          <p:cNvPr id="5" name="Picture 4"/>
          <p:cNvPicPr>
            <a:picLocks noChangeAspect="1"/>
          </p:cNvPicPr>
          <p:nvPr/>
        </p:nvPicPr>
        <p:blipFill>
          <a:blip r:embed="rId3"/>
          <a:stretch>
            <a:fillRect/>
          </a:stretch>
        </p:blipFill>
        <p:spPr>
          <a:xfrm>
            <a:off x="4925266" y="2908495"/>
            <a:ext cx="6127403" cy="3365500"/>
          </a:xfrm>
          <a:prstGeom prst="rect">
            <a:avLst/>
          </a:prstGeom>
        </p:spPr>
      </p:pic>
    </p:spTree>
    <p:extLst>
      <p:ext uri="{BB962C8B-B14F-4D97-AF65-F5344CB8AC3E}">
        <p14:creationId xmlns:p14="http://schemas.microsoft.com/office/powerpoint/2010/main" val="6030148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10522819" cy="1494596"/>
          </a:xfrm>
        </p:spPr>
        <p:txBody>
          <a:bodyPr/>
          <a:lstStyle/>
          <a:p>
            <a:r>
              <a:rPr lang="en-US" dirty="0"/>
              <a:t>Chain of Responsibility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60" y="2438400"/>
            <a:ext cx="11229340" cy="3835595"/>
          </a:xfrm>
        </p:spPr>
        <p:txBody>
          <a:bodyPr>
            <a:normAutofit/>
          </a:bodyPr>
          <a:lstStyle/>
          <a:p>
            <a:pPr marL="342900" indent="-342900">
              <a:lnSpc>
                <a:spcPct val="140000"/>
              </a:lnSpc>
              <a:spcBef>
                <a:spcPts val="1200"/>
              </a:spcBef>
              <a:buFont typeface="Arial" charset="0"/>
              <a:buChar char="•"/>
            </a:pPr>
            <a:r>
              <a:rPr lang="en-US" sz="1800" dirty="0">
                <a:latin typeface="Tahoma" charset="0"/>
                <a:ea typeface="Tahoma" charset="0"/>
                <a:cs typeface="Tahoma" charset="0"/>
              </a:rPr>
              <a:t>Step 3: Tạo Các logger cụ thể</a:t>
            </a:r>
          </a:p>
          <a:p>
            <a:pPr>
              <a:lnSpc>
                <a:spcPct val="140000"/>
              </a:lnSpc>
              <a:spcBef>
                <a:spcPts val="1200"/>
              </a:spcBef>
            </a:pPr>
            <a:r>
              <a:rPr lang="en-US" sz="1800" dirty="0">
                <a:latin typeface="Tahoma" charset="0"/>
                <a:ea typeface="Tahoma" charset="0"/>
                <a:cs typeface="Tahoma" charset="0"/>
              </a:rPr>
              <a:t>     ErrorLogger (Xử lý mức ERROR)</a:t>
            </a:r>
          </a:p>
        </p:txBody>
      </p:sp>
      <p:pic>
        <p:nvPicPr>
          <p:cNvPr id="4" name="Picture 3"/>
          <p:cNvPicPr>
            <a:picLocks noChangeAspect="1"/>
          </p:cNvPicPr>
          <p:nvPr/>
        </p:nvPicPr>
        <p:blipFill>
          <a:blip r:embed="rId3"/>
          <a:stretch>
            <a:fillRect/>
          </a:stretch>
        </p:blipFill>
        <p:spPr>
          <a:xfrm>
            <a:off x="4757291" y="2949373"/>
            <a:ext cx="7066409" cy="3324622"/>
          </a:xfrm>
          <a:prstGeom prst="rect">
            <a:avLst/>
          </a:prstGeom>
        </p:spPr>
      </p:pic>
    </p:spTree>
    <p:extLst>
      <p:ext uri="{BB962C8B-B14F-4D97-AF65-F5344CB8AC3E}">
        <p14:creationId xmlns:p14="http://schemas.microsoft.com/office/powerpoint/2010/main" val="138290173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10442608" cy="1494596"/>
          </a:xfrm>
        </p:spPr>
        <p:txBody>
          <a:bodyPr/>
          <a:lstStyle/>
          <a:p>
            <a:r>
              <a:rPr lang="en-US" dirty="0"/>
              <a:t>Chain of Responsibility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60" y="2438400"/>
            <a:ext cx="11229340" cy="3835595"/>
          </a:xfrm>
        </p:spPr>
        <p:txBody>
          <a:bodyPr>
            <a:normAutofit/>
          </a:bodyPr>
          <a:lstStyle/>
          <a:p>
            <a:pPr marL="342900" indent="-342900">
              <a:lnSpc>
                <a:spcPct val="140000"/>
              </a:lnSpc>
              <a:spcBef>
                <a:spcPts val="1200"/>
              </a:spcBef>
              <a:buFont typeface="Arial" charset="0"/>
              <a:buChar char="•"/>
            </a:pPr>
            <a:r>
              <a:rPr lang="en-US" sz="1800" dirty="0">
                <a:latin typeface="Tahoma" charset="0"/>
                <a:ea typeface="Tahoma" charset="0"/>
                <a:cs typeface="Tahoma" charset="0"/>
              </a:rPr>
              <a:t>Step 4: Cấu hình Chain of Responsibility và chạy thử</a:t>
            </a:r>
          </a:p>
        </p:txBody>
      </p:sp>
      <p:pic>
        <p:nvPicPr>
          <p:cNvPr id="5" name="Picture 4"/>
          <p:cNvPicPr>
            <a:picLocks noChangeAspect="1"/>
          </p:cNvPicPr>
          <p:nvPr/>
        </p:nvPicPr>
        <p:blipFill>
          <a:blip r:embed="rId3"/>
          <a:stretch>
            <a:fillRect/>
          </a:stretch>
        </p:blipFill>
        <p:spPr>
          <a:xfrm>
            <a:off x="1835485" y="3023269"/>
            <a:ext cx="6771574" cy="3834731"/>
          </a:xfrm>
          <a:prstGeom prst="rect">
            <a:avLst/>
          </a:prstGeom>
        </p:spPr>
      </p:pic>
    </p:spTree>
    <p:extLst>
      <p:ext uri="{BB962C8B-B14F-4D97-AF65-F5344CB8AC3E}">
        <p14:creationId xmlns:p14="http://schemas.microsoft.com/office/powerpoint/2010/main" val="14681113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Open/Closed Principle (OCP)</a:t>
            </a:r>
          </a:p>
        </p:txBody>
      </p:sp>
      <p:sp>
        <p:nvSpPr>
          <p:cNvPr id="5" name="Content Placeholder 4"/>
          <p:cNvSpPr>
            <a:spLocks noGrp="1"/>
          </p:cNvSpPr>
          <p:nvPr>
            <p:ph sz="quarter" idx="15"/>
          </p:nvPr>
        </p:nvSpPr>
        <p:spPr>
          <a:xfrm>
            <a:off x="594360" y="2413000"/>
            <a:ext cx="10848340" cy="3949700"/>
          </a:xfrm>
        </p:spPr>
        <p:txBody>
          <a:bodyPr/>
          <a:lstStyle/>
          <a:p>
            <a:pPr marL="342900" indent="-342900">
              <a:lnSpc>
                <a:spcPct val="140000"/>
              </a:lnSpc>
              <a:buFont typeface="Arial" charset="0"/>
              <a:buChar char="•"/>
            </a:pPr>
            <a:r>
              <a:rPr lang="en-US"/>
              <a:t>“A class should be open for extension but closed for modification.” This mean you should be able to extend functionality without modifying existing code.</a:t>
            </a:r>
          </a:p>
          <a:p>
            <a:pPr>
              <a:lnSpc>
                <a:spcPct val="140000"/>
              </a:lnSpc>
              <a:spcBef>
                <a:spcPts val="600"/>
              </a:spcBef>
            </a:pPr>
            <a:r>
              <a:rPr lang="en-US"/>
              <a:t>Bad Example (Violating OCP)			Good Example (Following OCP)</a:t>
            </a:r>
          </a:p>
        </p:txBody>
      </p:sp>
      <p:pic>
        <p:nvPicPr>
          <p:cNvPr id="7" name="Picture 6"/>
          <p:cNvPicPr>
            <a:picLocks noChangeAspect="1"/>
          </p:cNvPicPr>
          <p:nvPr/>
        </p:nvPicPr>
        <p:blipFill>
          <a:blip r:embed="rId2"/>
          <a:stretch>
            <a:fillRect/>
          </a:stretch>
        </p:blipFill>
        <p:spPr>
          <a:xfrm>
            <a:off x="594360" y="3854429"/>
            <a:ext cx="4625339" cy="2918906"/>
          </a:xfrm>
          <a:prstGeom prst="rect">
            <a:avLst/>
          </a:prstGeom>
        </p:spPr>
      </p:pic>
      <p:pic>
        <p:nvPicPr>
          <p:cNvPr id="8" name="Picture 7"/>
          <p:cNvPicPr>
            <a:picLocks noChangeAspect="1"/>
          </p:cNvPicPr>
          <p:nvPr/>
        </p:nvPicPr>
        <p:blipFill>
          <a:blip r:embed="rId3"/>
          <a:stretch>
            <a:fillRect/>
          </a:stretch>
        </p:blipFill>
        <p:spPr>
          <a:xfrm>
            <a:off x="5700166" y="3857153"/>
            <a:ext cx="3108884" cy="2354680"/>
          </a:xfrm>
          <a:prstGeom prst="rect">
            <a:avLst/>
          </a:prstGeom>
        </p:spPr>
      </p:pic>
      <p:pic>
        <p:nvPicPr>
          <p:cNvPr id="10" name="Picture 9"/>
          <p:cNvPicPr>
            <a:picLocks noChangeAspect="1"/>
          </p:cNvPicPr>
          <p:nvPr/>
        </p:nvPicPr>
        <p:blipFill>
          <a:blip r:embed="rId4"/>
          <a:stretch>
            <a:fillRect/>
          </a:stretch>
        </p:blipFill>
        <p:spPr>
          <a:xfrm>
            <a:off x="9017001" y="3854429"/>
            <a:ext cx="2736948" cy="2357404"/>
          </a:xfrm>
          <a:prstGeom prst="rect">
            <a:avLst/>
          </a:prstGeom>
        </p:spPr>
      </p:pic>
    </p:spTree>
    <p:extLst>
      <p:ext uri="{BB962C8B-B14F-4D97-AF65-F5344CB8AC3E}">
        <p14:creationId xmlns:p14="http://schemas.microsoft.com/office/powerpoint/2010/main" val="187531390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10426566" cy="1494596"/>
          </a:xfrm>
        </p:spPr>
        <p:txBody>
          <a:bodyPr/>
          <a:lstStyle/>
          <a:p>
            <a:r>
              <a:rPr lang="en-US" dirty="0"/>
              <a:t>Chain of Responsibility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60" y="2438400"/>
            <a:ext cx="11229340" cy="3835595"/>
          </a:xfrm>
        </p:spPr>
        <p:txBody>
          <a:bodyPr>
            <a:normAutofit/>
          </a:bodyPr>
          <a:lstStyle/>
          <a:p>
            <a:pPr marL="342900" indent="-342900">
              <a:lnSpc>
                <a:spcPct val="140000"/>
              </a:lnSpc>
              <a:spcBef>
                <a:spcPts val="1200"/>
              </a:spcBef>
              <a:buFont typeface="Arial" charset="0"/>
              <a:buChar char="•"/>
            </a:pPr>
            <a:r>
              <a:rPr lang="en-US" sz="1800" dirty="0">
                <a:latin typeface="Tahoma" charset="0"/>
                <a:ea typeface="Tahoma" charset="0"/>
                <a:cs typeface="Tahoma" charset="0"/>
              </a:rPr>
              <a:t>Lợi ích của Chain of Responsibility Pattern:</a:t>
            </a:r>
          </a:p>
          <a:p>
            <a:pPr marL="626364" lvl="1" indent="-342900">
              <a:lnSpc>
                <a:spcPct val="140000"/>
              </a:lnSpc>
              <a:spcBef>
                <a:spcPts val="1200"/>
              </a:spcBef>
              <a:buFont typeface="Courier New" charset="0"/>
              <a:buChar char="o"/>
            </a:pPr>
            <a:r>
              <a:rPr lang="en-US" sz="1800" dirty="0">
                <a:latin typeface="Tahoma" charset="0"/>
                <a:ea typeface="Tahoma" charset="0"/>
                <a:cs typeface="Tahoma" charset="0"/>
              </a:rPr>
              <a:t>Giảm sự phụ thuộc giữa nơi gửi và nơi xử lý</a:t>
            </a:r>
          </a:p>
          <a:p>
            <a:pPr marL="626364" lvl="1" indent="-342900">
              <a:lnSpc>
                <a:spcPct val="140000"/>
              </a:lnSpc>
              <a:spcBef>
                <a:spcPts val="1200"/>
              </a:spcBef>
              <a:buFont typeface="Courier New" charset="0"/>
              <a:buChar char="o"/>
            </a:pPr>
            <a:r>
              <a:rPr lang="en-US" sz="1800" dirty="0">
                <a:latin typeface="Tahoma" charset="0"/>
                <a:ea typeface="Tahoma" charset="0"/>
                <a:cs typeface="Tahoma" charset="0"/>
              </a:rPr>
              <a:t>Dễ dàng mở rộng bằng cách thêm handler mới</a:t>
            </a:r>
          </a:p>
          <a:p>
            <a:pPr marL="626364" lvl="1" indent="-342900">
              <a:lnSpc>
                <a:spcPct val="140000"/>
              </a:lnSpc>
              <a:spcBef>
                <a:spcPts val="1200"/>
              </a:spcBef>
              <a:buFont typeface="Courier New" charset="0"/>
              <a:buChar char="o"/>
            </a:pPr>
            <a:r>
              <a:rPr lang="en-US" sz="1800" dirty="0">
                <a:latin typeface="Tahoma" charset="0"/>
                <a:ea typeface="Tahoma" charset="0"/>
                <a:cs typeface="Tahoma" charset="0"/>
              </a:rPr>
              <a:t>Tăng khả năng tái sử dụng do các Handler có thể kết hợp linh hoạt.</a:t>
            </a:r>
          </a:p>
        </p:txBody>
      </p:sp>
    </p:spTree>
    <p:extLst>
      <p:ext uri="{BB962C8B-B14F-4D97-AF65-F5344CB8AC3E}">
        <p14:creationId xmlns:p14="http://schemas.microsoft.com/office/powerpoint/2010/main" val="387559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0C1B7-6E4E-3DEE-50C0-1CA3B14303EE}"/>
              </a:ext>
            </a:extLst>
          </p:cNvPr>
          <p:cNvSpPr>
            <a:spLocks noGrp="1"/>
          </p:cNvSpPr>
          <p:nvPr>
            <p:ph type="ctrTitle"/>
          </p:nvPr>
        </p:nvSpPr>
        <p:spPr>
          <a:xfrm>
            <a:off x="594360" y="411479"/>
            <a:ext cx="9464040" cy="3291840"/>
          </a:xfrm>
        </p:spPr>
        <p:txBody>
          <a:bodyPr/>
          <a:lstStyle/>
          <a:p>
            <a:r>
              <a:rPr lang="en-US" dirty="0"/>
              <a:t>Iterator Design Pattern</a:t>
            </a:r>
          </a:p>
        </p:txBody>
      </p:sp>
      <p:sp>
        <p:nvSpPr>
          <p:cNvPr id="3" name="Text Placeholder 2">
            <a:extLst>
              <a:ext uri="{FF2B5EF4-FFF2-40B4-BE49-F238E27FC236}">
                <a16:creationId xmlns:a16="http://schemas.microsoft.com/office/drawing/2014/main" id="{8BE734F0-2DDD-AF70-F13D-F9E4C1929411}"/>
              </a:ext>
            </a:extLst>
          </p:cNvPr>
          <p:cNvSpPr>
            <a:spLocks noGrp="1"/>
          </p:cNvSpPr>
          <p:nvPr>
            <p:ph type="body" sz="quarter" idx="11"/>
          </p:nvPr>
        </p:nvSpPr>
        <p:spPr>
          <a:xfrm>
            <a:off x="594360" y="4549552"/>
            <a:ext cx="5486400" cy="1645920"/>
          </a:xfrm>
        </p:spPr>
        <p:txBody>
          <a:bodyPr/>
          <a:lstStyle/>
          <a:p>
            <a:r>
              <a:rPr lang="en-US" dirty="0"/>
              <a:t>Behavioral Pattern</a:t>
            </a:r>
          </a:p>
        </p:txBody>
      </p:sp>
    </p:spTree>
    <p:extLst>
      <p:ext uri="{BB962C8B-B14F-4D97-AF65-F5344CB8AC3E}">
        <p14:creationId xmlns:p14="http://schemas.microsoft.com/office/powerpoint/2010/main" val="16739899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10827619" cy="1494596"/>
          </a:xfrm>
        </p:spPr>
        <p:txBody>
          <a:bodyPr/>
          <a:lstStyle/>
          <a:p>
            <a:r>
              <a:rPr lang="en-US" dirty="0"/>
              <a:t>Iterator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60" y="2438400"/>
            <a:ext cx="11229340" cy="847725"/>
          </a:xfrm>
        </p:spPr>
        <p:txBody>
          <a:bodyPr>
            <a:normAutofit/>
          </a:bodyPr>
          <a:lstStyle/>
          <a:p>
            <a:pPr marL="342900" indent="-342900">
              <a:lnSpc>
                <a:spcPct val="140000"/>
              </a:lnSpc>
              <a:buFont typeface="Arial" charset="0"/>
              <a:buChar char="•"/>
            </a:pPr>
            <a:r>
              <a:rPr lang="en-US" sz="1800" dirty="0">
                <a:latin typeface="Tahoma" charset="0"/>
                <a:ea typeface="Tahoma" charset="0"/>
                <a:cs typeface="Tahoma" charset="0"/>
              </a:rPr>
              <a:t>Iterator Pattern là một mẫu thiết kế thuộc nhóm Behavioral Pattern, cung cấp cách </a:t>
            </a:r>
            <a:r>
              <a:rPr lang="en-US" sz="1800" b="1" dirty="0">
                <a:latin typeface="Tahoma" charset="0"/>
                <a:ea typeface="Tahoma" charset="0"/>
                <a:cs typeface="Tahoma" charset="0"/>
              </a:rPr>
              <a:t>truy cập tuần tự </a:t>
            </a:r>
            <a:r>
              <a:rPr lang="en-US" sz="1800" dirty="0">
                <a:latin typeface="Tahoma" charset="0"/>
                <a:ea typeface="Tahoma" charset="0"/>
                <a:cs typeface="Tahoma" charset="0"/>
              </a:rPr>
              <a:t>đến các phần tử trong một tập hợp (collection) mà </a:t>
            </a:r>
            <a:r>
              <a:rPr lang="en-US" sz="1800" b="1" dirty="0">
                <a:latin typeface="Tahoma" charset="0"/>
                <a:ea typeface="Tahoma" charset="0"/>
                <a:cs typeface="Tahoma" charset="0"/>
              </a:rPr>
              <a:t>không biết cấu trúc lưu trữ </a:t>
            </a:r>
            <a:r>
              <a:rPr lang="en-US" sz="1800" dirty="0">
                <a:latin typeface="Tahoma" charset="0"/>
                <a:ea typeface="Tahoma" charset="0"/>
                <a:cs typeface="Tahoma" charset="0"/>
              </a:rPr>
              <a:t>của nó.</a:t>
            </a:r>
          </a:p>
        </p:txBody>
      </p:sp>
      <p:sp>
        <p:nvSpPr>
          <p:cNvPr id="5"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60" y="3286125"/>
            <a:ext cx="6959601" cy="3300413"/>
          </a:xfrm>
        </p:spPr>
        <p:txBody>
          <a:bodyPr>
            <a:normAutofit/>
          </a:bodyPr>
          <a:lstStyle/>
          <a:p>
            <a:pPr marL="342900" indent="-342900">
              <a:lnSpc>
                <a:spcPct val="140000"/>
              </a:lnSpc>
              <a:spcBef>
                <a:spcPts val="600"/>
              </a:spcBef>
              <a:buFont typeface="Arial" charset="0"/>
              <a:buChar char="•"/>
            </a:pPr>
            <a:r>
              <a:rPr lang="en-US" sz="1800" dirty="0">
                <a:latin typeface="Tahoma" charset="0"/>
                <a:ea typeface="Tahoma" charset="0"/>
                <a:cs typeface="Tahoma" charset="0"/>
              </a:rPr>
              <a:t>Khi nào dùng Iterator Pattern?</a:t>
            </a:r>
          </a:p>
          <a:p>
            <a:pPr marL="626364" lvl="1" indent="-342900">
              <a:lnSpc>
                <a:spcPct val="140000"/>
              </a:lnSpc>
              <a:spcBef>
                <a:spcPts val="600"/>
              </a:spcBef>
              <a:buFont typeface="Courier New" charset="0"/>
              <a:buChar char="o"/>
            </a:pPr>
            <a:r>
              <a:rPr lang="en-US" sz="1800" dirty="0">
                <a:latin typeface="Tahoma" charset="0"/>
                <a:ea typeface="Tahoma" charset="0"/>
                <a:cs typeface="Tahoma" charset="0"/>
              </a:rPr>
              <a:t>Khi cần </a:t>
            </a:r>
            <a:r>
              <a:rPr lang="en-US" sz="1800" b="1" dirty="0">
                <a:latin typeface="Tahoma" charset="0"/>
                <a:ea typeface="Tahoma" charset="0"/>
                <a:cs typeface="Tahoma" charset="0"/>
              </a:rPr>
              <a:t>duyệt qua các phần tử của một tập hợp mà không làm lộ cấu trúc bên trong.</a:t>
            </a:r>
            <a:endParaRPr lang="en-US" sz="1800" dirty="0">
              <a:latin typeface="Tahoma" charset="0"/>
              <a:ea typeface="Tahoma" charset="0"/>
              <a:cs typeface="Tahoma" charset="0"/>
            </a:endParaRPr>
          </a:p>
          <a:p>
            <a:pPr marL="626364" lvl="1" indent="-342900">
              <a:lnSpc>
                <a:spcPct val="140000"/>
              </a:lnSpc>
              <a:spcBef>
                <a:spcPts val="600"/>
              </a:spcBef>
              <a:buFont typeface="Courier New" charset="0"/>
              <a:buChar char="o"/>
            </a:pPr>
            <a:r>
              <a:rPr lang="en-US" sz="1800" dirty="0">
                <a:latin typeface="Tahoma" charset="0"/>
                <a:ea typeface="Tahoma" charset="0"/>
                <a:cs typeface="Tahoma" charset="0"/>
              </a:rPr>
              <a:t>Khi muốn </a:t>
            </a:r>
            <a:r>
              <a:rPr lang="en-US" sz="1800" b="1" dirty="0">
                <a:latin typeface="Tahoma" charset="0"/>
                <a:ea typeface="Tahoma" charset="0"/>
                <a:cs typeface="Tahoma" charset="0"/>
              </a:rPr>
              <a:t>cung cấp nhiều cách duyệt khác nhau </a:t>
            </a:r>
            <a:r>
              <a:rPr lang="en-US" sz="1800" dirty="0">
                <a:latin typeface="Tahoma" charset="0"/>
                <a:ea typeface="Tahoma" charset="0"/>
                <a:cs typeface="Tahoma" charset="0"/>
              </a:rPr>
              <a:t>(ví dụ: duyệt xuôi, ngược, theo điều kiện v.v</a:t>
            </a:r>
            <a:r>
              <a:rPr lang="mr-IN" sz="1800" dirty="0">
                <a:latin typeface="Tahoma" charset="0"/>
                <a:ea typeface="Tahoma" charset="0"/>
                <a:cs typeface="Tahoma" charset="0"/>
              </a:rPr>
              <a:t>…</a:t>
            </a:r>
            <a:r>
              <a:rPr lang="en-US" sz="1800" dirty="0">
                <a:latin typeface="Tahoma" charset="0"/>
                <a:ea typeface="Tahoma" charset="0"/>
                <a:cs typeface="Tahoma" charset="0"/>
              </a:rPr>
              <a:t>)</a:t>
            </a:r>
          </a:p>
          <a:p>
            <a:pPr marL="626364" lvl="1" indent="-342900">
              <a:lnSpc>
                <a:spcPct val="140000"/>
              </a:lnSpc>
              <a:spcBef>
                <a:spcPts val="600"/>
              </a:spcBef>
              <a:buFont typeface="Courier New" charset="0"/>
              <a:buChar char="o"/>
            </a:pPr>
            <a:r>
              <a:rPr lang="en-US" sz="1800" dirty="0">
                <a:latin typeface="Tahoma" charset="0"/>
                <a:ea typeface="Tahoma" charset="0"/>
                <a:cs typeface="Tahoma" charset="0"/>
              </a:rPr>
              <a:t>Khi tập hợp có thể thay đổi cấu trúc nhưng vẫn muốn duyệt qua nó một cách linh hoạt</a:t>
            </a:r>
          </a:p>
        </p:txBody>
      </p:sp>
      <p:pic>
        <p:nvPicPr>
          <p:cNvPr id="4" name="Picture 3"/>
          <p:cNvPicPr>
            <a:picLocks noChangeAspect="1"/>
          </p:cNvPicPr>
          <p:nvPr/>
        </p:nvPicPr>
        <p:blipFill>
          <a:blip r:embed="rId3"/>
          <a:stretch>
            <a:fillRect/>
          </a:stretch>
        </p:blipFill>
        <p:spPr>
          <a:xfrm>
            <a:off x="7553961" y="3502621"/>
            <a:ext cx="4431747" cy="2769842"/>
          </a:xfrm>
          <a:prstGeom prst="rect">
            <a:avLst/>
          </a:prstGeom>
        </p:spPr>
      </p:pic>
    </p:spTree>
    <p:extLst>
      <p:ext uri="{BB962C8B-B14F-4D97-AF65-F5344CB8AC3E}">
        <p14:creationId xmlns:p14="http://schemas.microsoft.com/office/powerpoint/2010/main" val="78996521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0C1B7-6E4E-3DEE-50C0-1CA3B14303EE}"/>
              </a:ext>
            </a:extLst>
          </p:cNvPr>
          <p:cNvSpPr>
            <a:spLocks noGrp="1"/>
          </p:cNvSpPr>
          <p:nvPr>
            <p:ph type="ctrTitle"/>
          </p:nvPr>
        </p:nvSpPr>
        <p:spPr>
          <a:xfrm>
            <a:off x="594360" y="411479"/>
            <a:ext cx="9464040" cy="3291840"/>
          </a:xfrm>
        </p:spPr>
        <p:txBody>
          <a:bodyPr/>
          <a:lstStyle/>
          <a:p>
            <a:r>
              <a:rPr lang="en-US" dirty="0"/>
              <a:t>Mediator Design Pattern</a:t>
            </a:r>
          </a:p>
        </p:txBody>
      </p:sp>
      <p:sp>
        <p:nvSpPr>
          <p:cNvPr id="3" name="Text Placeholder 2">
            <a:extLst>
              <a:ext uri="{FF2B5EF4-FFF2-40B4-BE49-F238E27FC236}">
                <a16:creationId xmlns:a16="http://schemas.microsoft.com/office/drawing/2014/main" id="{8BE734F0-2DDD-AF70-F13D-F9E4C1929411}"/>
              </a:ext>
            </a:extLst>
          </p:cNvPr>
          <p:cNvSpPr>
            <a:spLocks noGrp="1"/>
          </p:cNvSpPr>
          <p:nvPr>
            <p:ph type="body" sz="quarter" idx="11"/>
          </p:nvPr>
        </p:nvSpPr>
        <p:spPr>
          <a:xfrm>
            <a:off x="594360" y="4549552"/>
            <a:ext cx="5486400" cy="1645920"/>
          </a:xfrm>
        </p:spPr>
        <p:txBody>
          <a:bodyPr/>
          <a:lstStyle/>
          <a:p>
            <a:r>
              <a:rPr lang="en-US" dirty="0"/>
              <a:t>Behavioral Pattern</a:t>
            </a:r>
          </a:p>
        </p:txBody>
      </p:sp>
    </p:spTree>
    <p:extLst>
      <p:ext uri="{BB962C8B-B14F-4D97-AF65-F5344CB8AC3E}">
        <p14:creationId xmlns:p14="http://schemas.microsoft.com/office/powerpoint/2010/main" val="3247335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10827619" cy="1494596"/>
          </a:xfrm>
        </p:spPr>
        <p:txBody>
          <a:bodyPr/>
          <a:lstStyle/>
          <a:p>
            <a:r>
              <a:rPr lang="en-US" dirty="0"/>
              <a:t>Mediator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60" y="2438400"/>
            <a:ext cx="11229340" cy="847725"/>
          </a:xfrm>
        </p:spPr>
        <p:txBody>
          <a:bodyPr>
            <a:normAutofit/>
          </a:bodyPr>
          <a:lstStyle/>
          <a:p>
            <a:pPr marL="342900" indent="-342900">
              <a:lnSpc>
                <a:spcPct val="140000"/>
              </a:lnSpc>
              <a:buFont typeface="Arial" charset="0"/>
              <a:buChar char="•"/>
            </a:pPr>
            <a:r>
              <a:rPr lang="en-US" sz="1800" dirty="0">
                <a:latin typeface="Tahoma" charset="0"/>
                <a:ea typeface="Tahoma" charset="0"/>
                <a:cs typeface="Tahoma" charset="0"/>
              </a:rPr>
              <a:t>Mediator Pattern là một mẫu thiết kế thuộc nhóm Behavioral Pattern, giúp </a:t>
            </a:r>
            <a:r>
              <a:rPr lang="en-US" sz="1800" b="1" dirty="0">
                <a:latin typeface="Tahoma" charset="0"/>
                <a:ea typeface="Tahoma" charset="0"/>
                <a:cs typeface="Tahoma" charset="0"/>
              </a:rPr>
              <a:t>giảm sự phụ thuộc trực tiếp</a:t>
            </a:r>
            <a:r>
              <a:rPr lang="en-US" sz="1800" dirty="0">
                <a:latin typeface="Tahoma" charset="0"/>
                <a:ea typeface="Tahoma" charset="0"/>
                <a:cs typeface="Tahoma" charset="0"/>
              </a:rPr>
              <a:t> giữa các đối tượng bằng cách giới thiệu một đối tượng trung gian (Mediator) để xử lý giao tiếp giữa chúng</a:t>
            </a:r>
          </a:p>
        </p:txBody>
      </p:sp>
      <p:sp>
        <p:nvSpPr>
          <p:cNvPr id="5"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60" y="3286125"/>
            <a:ext cx="6959601" cy="3300413"/>
          </a:xfrm>
        </p:spPr>
        <p:txBody>
          <a:bodyPr>
            <a:normAutofit/>
          </a:bodyPr>
          <a:lstStyle/>
          <a:p>
            <a:pPr marL="342900" indent="-342900">
              <a:lnSpc>
                <a:spcPct val="140000"/>
              </a:lnSpc>
              <a:spcBef>
                <a:spcPts val="600"/>
              </a:spcBef>
              <a:buFont typeface="Arial" charset="0"/>
              <a:buChar char="•"/>
            </a:pPr>
            <a:r>
              <a:rPr lang="en-US" sz="1800" dirty="0">
                <a:latin typeface="Tahoma" charset="0"/>
                <a:ea typeface="Tahoma" charset="0"/>
                <a:cs typeface="Tahoma" charset="0"/>
              </a:rPr>
              <a:t>Khi nào dùng Mediator Pattern?</a:t>
            </a:r>
          </a:p>
          <a:p>
            <a:pPr marL="626364" lvl="1" indent="-342900">
              <a:lnSpc>
                <a:spcPct val="140000"/>
              </a:lnSpc>
              <a:spcBef>
                <a:spcPts val="600"/>
              </a:spcBef>
              <a:buFont typeface="Courier New" charset="0"/>
              <a:buChar char="o"/>
            </a:pPr>
            <a:r>
              <a:rPr lang="en-US" sz="1800" dirty="0">
                <a:latin typeface="Tahoma" charset="0"/>
                <a:ea typeface="Tahoma" charset="0"/>
                <a:cs typeface="Tahoma" charset="0"/>
              </a:rPr>
              <a:t>Khi có nhiều đối tượng cần giao tiếp với nhau, nhưng muốn tránh sự phụ thuộc trực tiếp lẫn nhau.</a:t>
            </a:r>
          </a:p>
          <a:p>
            <a:pPr marL="626364" lvl="1" indent="-342900">
              <a:lnSpc>
                <a:spcPct val="140000"/>
              </a:lnSpc>
              <a:spcBef>
                <a:spcPts val="600"/>
              </a:spcBef>
              <a:buFont typeface="Courier New" charset="0"/>
              <a:buChar char="o"/>
            </a:pPr>
            <a:r>
              <a:rPr lang="en-US" sz="1800" dirty="0">
                <a:latin typeface="Tahoma" charset="0"/>
                <a:ea typeface="Tahoma" charset="0"/>
                <a:cs typeface="Tahoma" charset="0"/>
              </a:rPr>
              <a:t>Khi hệ thống có quá nhiều kết nối giữa các đối tượng (mạng lưới phức tạp), gây khó khăn cho việc bảo trì.</a:t>
            </a:r>
          </a:p>
          <a:p>
            <a:pPr marL="626364" lvl="1" indent="-342900">
              <a:lnSpc>
                <a:spcPct val="140000"/>
              </a:lnSpc>
              <a:spcBef>
                <a:spcPts val="600"/>
              </a:spcBef>
              <a:buFont typeface="Courier New" charset="0"/>
              <a:buChar char="o"/>
            </a:pPr>
            <a:r>
              <a:rPr lang="en-US" sz="1800" dirty="0">
                <a:latin typeface="Tahoma" charset="0"/>
                <a:ea typeface="Tahoma" charset="0"/>
                <a:cs typeface="Tahoma" charset="0"/>
              </a:rPr>
              <a:t>Khi cần kiểm soát luồng giao tiếp giữa các đối tượng theo một quy tắc cụ thể.</a:t>
            </a:r>
          </a:p>
        </p:txBody>
      </p:sp>
      <p:pic>
        <p:nvPicPr>
          <p:cNvPr id="6" name="Picture 5"/>
          <p:cNvPicPr>
            <a:picLocks noChangeAspect="1"/>
          </p:cNvPicPr>
          <p:nvPr/>
        </p:nvPicPr>
        <p:blipFill>
          <a:blip r:embed="rId3"/>
          <a:stretch>
            <a:fillRect/>
          </a:stretch>
        </p:blipFill>
        <p:spPr>
          <a:xfrm>
            <a:off x="7276699" y="3673642"/>
            <a:ext cx="4915301" cy="3072063"/>
          </a:xfrm>
          <a:prstGeom prst="rect">
            <a:avLst/>
          </a:prstGeom>
        </p:spPr>
      </p:pic>
    </p:spTree>
    <p:extLst>
      <p:ext uri="{BB962C8B-B14F-4D97-AF65-F5344CB8AC3E}">
        <p14:creationId xmlns:p14="http://schemas.microsoft.com/office/powerpoint/2010/main" val="154459361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10426566" cy="1494596"/>
          </a:xfrm>
        </p:spPr>
        <p:txBody>
          <a:bodyPr/>
          <a:lstStyle/>
          <a:p>
            <a:r>
              <a:rPr lang="en-US" dirty="0"/>
              <a:t>Mediator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60" y="2438400"/>
            <a:ext cx="11229340" cy="3835595"/>
          </a:xfrm>
        </p:spPr>
        <p:txBody>
          <a:bodyPr>
            <a:normAutofit/>
          </a:bodyPr>
          <a:lstStyle/>
          <a:p>
            <a:pPr marL="342900" indent="-342900">
              <a:lnSpc>
                <a:spcPct val="140000"/>
              </a:lnSpc>
              <a:spcBef>
                <a:spcPts val="1200"/>
              </a:spcBef>
              <a:buFont typeface="Arial" charset="0"/>
              <a:buChar char="•"/>
            </a:pPr>
            <a:r>
              <a:rPr lang="en-US" sz="1800" dirty="0">
                <a:latin typeface="Tahoma" charset="0"/>
                <a:ea typeface="Tahoma" charset="0"/>
                <a:cs typeface="Tahoma" charset="0"/>
              </a:rPr>
              <a:t>Ví dụ thực tế:</a:t>
            </a:r>
          </a:p>
          <a:p>
            <a:pPr marL="626364" lvl="1" indent="-342900">
              <a:lnSpc>
                <a:spcPct val="140000"/>
              </a:lnSpc>
              <a:spcBef>
                <a:spcPts val="1200"/>
              </a:spcBef>
              <a:buFont typeface="Courier New" charset="0"/>
              <a:buChar char="o"/>
            </a:pPr>
            <a:r>
              <a:rPr lang="en-US" sz="1800" dirty="0">
                <a:latin typeface="Tahoma" charset="0"/>
                <a:ea typeface="Tahoma" charset="0"/>
                <a:cs typeface="Tahoma" charset="0"/>
              </a:rPr>
              <a:t>Trung tâm điều phối không lưu (Air Traffic Control – ATC): Các máy bay không liên lạc trực tiếp với nhau mà thông qua tháp kiểm soát.</a:t>
            </a:r>
          </a:p>
          <a:p>
            <a:pPr marL="626364" lvl="1" indent="-342900">
              <a:lnSpc>
                <a:spcPct val="140000"/>
              </a:lnSpc>
              <a:spcBef>
                <a:spcPts val="1200"/>
              </a:spcBef>
              <a:buFont typeface="Courier New" charset="0"/>
              <a:buChar char="o"/>
            </a:pPr>
            <a:r>
              <a:rPr lang="en-US" sz="1800" dirty="0">
                <a:latin typeface="Tahoma" charset="0"/>
                <a:ea typeface="Tahoma" charset="0"/>
                <a:cs typeface="Tahoma" charset="0"/>
              </a:rPr>
              <a:t>Chat Room: Người dùng không liên lạc trực tiếp mà qua một hệ thống trung gian.</a:t>
            </a:r>
          </a:p>
        </p:txBody>
      </p:sp>
    </p:spTree>
    <p:extLst>
      <p:ext uri="{BB962C8B-B14F-4D97-AF65-F5344CB8AC3E}">
        <p14:creationId xmlns:p14="http://schemas.microsoft.com/office/powerpoint/2010/main" val="156373577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10426566" cy="1494596"/>
          </a:xfrm>
        </p:spPr>
        <p:txBody>
          <a:bodyPr/>
          <a:lstStyle/>
          <a:p>
            <a:r>
              <a:rPr lang="en-US" dirty="0"/>
              <a:t>Mediator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60" y="2438400"/>
            <a:ext cx="11229340" cy="3835595"/>
          </a:xfrm>
        </p:spPr>
        <p:txBody>
          <a:bodyPr>
            <a:normAutofit/>
          </a:bodyPr>
          <a:lstStyle/>
          <a:p>
            <a:pPr marL="342900" indent="-342900">
              <a:lnSpc>
                <a:spcPct val="140000"/>
              </a:lnSpc>
              <a:spcBef>
                <a:spcPts val="1200"/>
              </a:spcBef>
              <a:buFont typeface="Arial" charset="0"/>
              <a:buChar char="•"/>
            </a:pPr>
            <a:r>
              <a:rPr lang="en-US" sz="1800" dirty="0">
                <a:latin typeface="Tahoma" charset="0"/>
                <a:ea typeface="Tahoma" charset="0"/>
                <a:cs typeface="Tahoma" charset="0"/>
              </a:rPr>
              <a:t>Ví dụ: Ứng dụng Chat Room</a:t>
            </a:r>
          </a:p>
          <a:p>
            <a:pPr marL="626364" lvl="1" indent="-342900">
              <a:lnSpc>
                <a:spcPct val="140000"/>
              </a:lnSpc>
              <a:spcBef>
                <a:spcPts val="1200"/>
              </a:spcBef>
              <a:buFont typeface="Courier New" charset="0"/>
              <a:buChar char="o"/>
            </a:pPr>
            <a:r>
              <a:rPr lang="en-US" sz="1800" dirty="0">
                <a:latin typeface="Tahoma" charset="0"/>
                <a:ea typeface="Tahoma" charset="0"/>
                <a:cs typeface="Tahoma" charset="0"/>
              </a:rPr>
              <a:t>Mediator trung gian giúp các người dùng trong chat room có thể gửi tin nhắn cho nhau mà không cần biết chi tiết về nhau.</a:t>
            </a:r>
          </a:p>
          <a:p>
            <a:pPr marL="626364" lvl="1" indent="-342900">
              <a:lnSpc>
                <a:spcPct val="140000"/>
              </a:lnSpc>
              <a:spcBef>
                <a:spcPts val="1200"/>
              </a:spcBef>
              <a:buFont typeface="Courier New" charset="0"/>
              <a:buChar char="o"/>
            </a:pPr>
            <a:r>
              <a:rPr lang="en-US" sz="1800" dirty="0">
                <a:latin typeface="Tahoma" charset="0"/>
                <a:ea typeface="Tahoma" charset="0"/>
                <a:cs typeface="Tahoma" charset="0"/>
              </a:rPr>
              <a:t>User là thành viên trong phòng chat.</a:t>
            </a:r>
          </a:p>
          <a:p>
            <a:pPr marL="626364" lvl="1" indent="-342900">
              <a:lnSpc>
                <a:spcPct val="140000"/>
              </a:lnSpc>
              <a:spcBef>
                <a:spcPts val="1200"/>
              </a:spcBef>
              <a:buFont typeface="Courier New" charset="0"/>
              <a:buChar char="o"/>
            </a:pPr>
            <a:r>
              <a:rPr lang="en-US" sz="1800" dirty="0">
                <a:latin typeface="Tahoma" charset="0"/>
                <a:ea typeface="Tahoma" charset="0"/>
                <a:cs typeface="Tahoma" charset="0"/>
              </a:rPr>
              <a:t>ChatRoom là lớp thực hiện Mediator để quản lý tin nhắn.</a:t>
            </a:r>
          </a:p>
        </p:txBody>
      </p:sp>
    </p:spTree>
    <p:extLst>
      <p:ext uri="{BB962C8B-B14F-4D97-AF65-F5344CB8AC3E}">
        <p14:creationId xmlns:p14="http://schemas.microsoft.com/office/powerpoint/2010/main" val="210313633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10426566" cy="1494596"/>
          </a:xfrm>
        </p:spPr>
        <p:txBody>
          <a:bodyPr/>
          <a:lstStyle/>
          <a:p>
            <a:r>
              <a:rPr lang="en-US" dirty="0"/>
              <a:t>Mediator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60" y="2438400"/>
            <a:ext cx="11229340" cy="3835595"/>
          </a:xfrm>
        </p:spPr>
        <p:txBody>
          <a:bodyPr>
            <a:normAutofit/>
          </a:bodyPr>
          <a:lstStyle/>
          <a:p>
            <a:pPr marL="342900" indent="-342900">
              <a:lnSpc>
                <a:spcPct val="140000"/>
              </a:lnSpc>
              <a:spcBef>
                <a:spcPts val="1200"/>
              </a:spcBef>
              <a:buFont typeface="Arial" charset="0"/>
              <a:buChar char="•"/>
            </a:pPr>
            <a:r>
              <a:rPr lang="en-US" sz="1800" dirty="0">
                <a:latin typeface="Tahoma" charset="0"/>
                <a:ea typeface="Tahoma" charset="0"/>
                <a:cs typeface="Tahoma" charset="0"/>
              </a:rPr>
              <a:t>Step 1: Tạo giao diện Mediator</a:t>
            </a:r>
          </a:p>
          <a:p>
            <a:pPr marL="342900" indent="-342900">
              <a:lnSpc>
                <a:spcPct val="140000"/>
              </a:lnSpc>
              <a:spcBef>
                <a:spcPts val="1200"/>
              </a:spcBef>
              <a:buFont typeface="Arial" charset="0"/>
              <a:buChar char="•"/>
            </a:pPr>
            <a:endParaRPr lang="en-US" sz="1800" dirty="0">
              <a:latin typeface="Tahoma" charset="0"/>
              <a:ea typeface="Tahoma" charset="0"/>
              <a:cs typeface="Tahoma" charset="0"/>
            </a:endParaRPr>
          </a:p>
          <a:p>
            <a:pPr marL="342900" indent="-342900">
              <a:lnSpc>
                <a:spcPct val="140000"/>
              </a:lnSpc>
              <a:spcBef>
                <a:spcPts val="1200"/>
              </a:spcBef>
              <a:buFont typeface="Arial" charset="0"/>
              <a:buChar char="•"/>
            </a:pPr>
            <a:endParaRPr lang="en-US" sz="1800" dirty="0">
              <a:latin typeface="Tahoma" charset="0"/>
              <a:ea typeface="Tahoma" charset="0"/>
              <a:cs typeface="Tahoma" charset="0"/>
            </a:endParaRPr>
          </a:p>
          <a:p>
            <a:pPr marL="342900" indent="-342900">
              <a:lnSpc>
                <a:spcPct val="140000"/>
              </a:lnSpc>
              <a:spcBef>
                <a:spcPts val="1200"/>
              </a:spcBef>
              <a:buFont typeface="Arial" charset="0"/>
              <a:buChar char="•"/>
            </a:pPr>
            <a:endParaRPr lang="en-US" sz="1800" dirty="0">
              <a:latin typeface="Tahoma" charset="0"/>
              <a:ea typeface="Tahoma" charset="0"/>
              <a:cs typeface="Tahoma" charset="0"/>
            </a:endParaRPr>
          </a:p>
          <a:p>
            <a:pPr marL="626364" lvl="1" indent="-342900">
              <a:lnSpc>
                <a:spcPct val="140000"/>
              </a:lnSpc>
              <a:spcBef>
                <a:spcPts val="1200"/>
              </a:spcBef>
              <a:buFont typeface="Wingdings" charset="2"/>
              <a:buChar char="Ø"/>
            </a:pPr>
            <a:r>
              <a:rPr lang="en-US" sz="1800" dirty="0">
                <a:latin typeface="Tahoma" charset="0"/>
                <a:ea typeface="Tahoma" charset="0"/>
                <a:cs typeface="Tahoma" charset="0"/>
              </a:rPr>
              <a:t>sendMessage() giúp gửi tin nhắn từ một User đến các User khác</a:t>
            </a:r>
          </a:p>
          <a:p>
            <a:pPr marL="626364" lvl="1" indent="-342900">
              <a:lnSpc>
                <a:spcPct val="140000"/>
              </a:lnSpc>
              <a:spcBef>
                <a:spcPts val="1200"/>
              </a:spcBef>
              <a:buFont typeface="Wingdings" charset="2"/>
              <a:buChar char="Ø"/>
            </a:pPr>
            <a:r>
              <a:rPr lang="en-US" sz="1800" dirty="0">
                <a:latin typeface="Tahoma" charset="0"/>
                <a:ea typeface="Tahoma" charset="0"/>
                <a:cs typeface="Tahoma" charset="0"/>
              </a:rPr>
              <a:t>addUser() để thêm người dùng mới vào phòng chat.</a:t>
            </a:r>
          </a:p>
        </p:txBody>
      </p:sp>
      <p:pic>
        <p:nvPicPr>
          <p:cNvPr id="4" name="Picture 3"/>
          <p:cNvPicPr>
            <a:picLocks noChangeAspect="1"/>
          </p:cNvPicPr>
          <p:nvPr/>
        </p:nvPicPr>
        <p:blipFill>
          <a:blip r:embed="rId3"/>
          <a:stretch>
            <a:fillRect/>
          </a:stretch>
        </p:blipFill>
        <p:spPr>
          <a:xfrm>
            <a:off x="1831792" y="3035157"/>
            <a:ext cx="6378774" cy="1493540"/>
          </a:xfrm>
          <a:prstGeom prst="rect">
            <a:avLst/>
          </a:prstGeom>
        </p:spPr>
      </p:pic>
    </p:spTree>
    <p:extLst>
      <p:ext uri="{BB962C8B-B14F-4D97-AF65-F5344CB8AC3E}">
        <p14:creationId xmlns:p14="http://schemas.microsoft.com/office/powerpoint/2010/main" val="20846436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10426566" cy="1494596"/>
          </a:xfrm>
        </p:spPr>
        <p:txBody>
          <a:bodyPr/>
          <a:lstStyle/>
          <a:p>
            <a:r>
              <a:rPr lang="en-US" dirty="0"/>
              <a:t>Mediator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60" y="2438400"/>
            <a:ext cx="5517682" cy="3835595"/>
          </a:xfrm>
        </p:spPr>
        <p:txBody>
          <a:bodyPr>
            <a:normAutofit/>
          </a:bodyPr>
          <a:lstStyle/>
          <a:p>
            <a:pPr marL="342900" indent="-342900">
              <a:lnSpc>
                <a:spcPct val="140000"/>
              </a:lnSpc>
              <a:spcBef>
                <a:spcPts val="1200"/>
              </a:spcBef>
              <a:buFont typeface="Arial" charset="0"/>
              <a:buChar char="•"/>
            </a:pPr>
            <a:r>
              <a:rPr lang="en-US" sz="1800" dirty="0">
                <a:latin typeface="Tahoma" charset="0"/>
                <a:ea typeface="Tahoma" charset="0"/>
                <a:cs typeface="Tahoma" charset="0"/>
              </a:rPr>
              <a:t>Step 2: Tạo lớp ChatRoom (Mediator)</a:t>
            </a:r>
          </a:p>
          <a:p>
            <a:pPr marL="626364" lvl="1" indent="-342900">
              <a:lnSpc>
                <a:spcPct val="140000"/>
              </a:lnSpc>
              <a:spcBef>
                <a:spcPts val="1200"/>
              </a:spcBef>
              <a:buFont typeface="Courier New" charset="0"/>
              <a:buChar char="o"/>
            </a:pPr>
            <a:r>
              <a:rPr lang="en-US" sz="1800" b="1" dirty="0">
                <a:latin typeface="Tahoma" charset="0"/>
                <a:ea typeface="Tahoma" charset="0"/>
                <a:cs typeface="Tahoma" charset="0"/>
              </a:rPr>
              <a:t>Users</a:t>
            </a:r>
            <a:r>
              <a:rPr lang="en-US" sz="1800" dirty="0">
                <a:latin typeface="Tahoma" charset="0"/>
                <a:ea typeface="Tahoma" charset="0"/>
                <a:cs typeface="Tahoma" charset="0"/>
              </a:rPr>
              <a:t> lưu danh sách người dùng trong phòng chat</a:t>
            </a:r>
          </a:p>
          <a:p>
            <a:pPr marL="626364" lvl="1" indent="-342900">
              <a:lnSpc>
                <a:spcPct val="140000"/>
              </a:lnSpc>
              <a:spcBef>
                <a:spcPts val="1200"/>
              </a:spcBef>
              <a:buFont typeface="Courier New" charset="0"/>
              <a:buChar char="o"/>
            </a:pPr>
            <a:r>
              <a:rPr lang="en-US" sz="1800" dirty="0">
                <a:latin typeface="Tahoma" charset="0"/>
                <a:ea typeface="Tahoma" charset="0"/>
                <a:cs typeface="Tahoma" charset="0"/>
              </a:rPr>
              <a:t>sendMessage() gửi tin nhắn đến tất cả người dùng </a:t>
            </a:r>
            <a:r>
              <a:rPr lang="en-US" sz="1800" b="1" dirty="0">
                <a:latin typeface="Tahoma" charset="0"/>
                <a:ea typeface="Tahoma" charset="0"/>
                <a:cs typeface="Tahoma" charset="0"/>
              </a:rPr>
              <a:t>ngoại trừ người gửi</a:t>
            </a:r>
            <a:endParaRPr lang="en-US" sz="1800" dirty="0">
              <a:latin typeface="Tahoma" charset="0"/>
              <a:ea typeface="Tahoma" charset="0"/>
              <a:cs typeface="Tahoma" charset="0"/>
            </a:endParaRPr>
          </a:p>
        </p:txBody>
      </p:sp>
      <p:pic>
        <p:nvPicPr>
          <p:cNvPr id="5" name="Picture 4"/>
          <p:cNvPicPr>
            <a:picLocks noChangeAspect="1"/>
          </p:cNvPicPr>
          <p:nvPr/>
        </p:nvPicPr>
        <p:blipFill>
          <a:blip r:embed="rId3"/>
          <a:stretch>
            <a:fillRect/>
          </a:stretch>
        </p:blipFill>
        <p:spPr>
          <a:xfrm>
            <a:off x="6112042" y="2218500"/>
            <a:ext cx="6079958" cy="4639500"/>
          </a:xfrm>
          <a:prstGeom prst="rect">
            <a:avLst/>
          </a:prstGeom>
        </p:spPr>
      </p:pic>
    </p:spTree>
    <p:extLst>
      <p:ext uri="{BB962C8B-B14F-4D97-AF65-F5344CB8AC3E}">
        <p14:creationId xmlns:p14="http://schemas.microsoft.com/office/powerpoint/2010/main" val="9886517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10426566" cy="1494596"/>
          </a:xfrm>
        </p:spPr>
        <p:txBody>
          <a:bodyPr/>
          <a:lstStyle/>
          <a:p>
            <a:r>
              <a:rPr lang="en-US" dirty="0"/>
              <a:t>Mediator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60" y="2438400"/>
            <a:ext cx="5870608" cy="3835595"/>
          </a:xfrm>
        </p:spPr>
        <p:txBody>
          <a:bodyPr>
            <a:normAutofit/>
          </a:bodyPr>
          <a:lstStyle/>
          <a:p>
            <a:pPr marL="342900" indent="-342900">
              <a:lnSpc>
                <a:spcPct val="140000"/>
              </a:lnSpc>
              <a:spcBef>
                <a:spcPts val="1200"/>
              </a:spcBef>
              <a:buFont typeface="Arial" charset="0"/>
              <a:buChar char="•"/>
            </a:pPr>
            <a:r>
              <a:rPr lang="en-US" sz="1800" dirty="0">
                <a:latin typeface="Tahoma" charset="0"/>
                <a:ea typeface="Tahoma" charset="0"/>
                <a:cs typeface="Tahoma" charset="0"/>
              </a:rPr>
              <a:t>Step 3: Tạo lớp User (Người dùng trong phòng chat)</a:t>
            </a:r>
          </a:p>
          <a:p>
            <a:pPr marL="626364" lvl="1" indent="-342900">
              <a:lnSpc>
                <a:spcPct val="140000"/>
              </a:lnSpc>
              <a:spcBef>
                <a:spcPts val="1200"/>
              </a:spcBef>
              <a:buFont typeface="Courier New" charset="0"/>
              <a:buChar char="o"/>
            </a:pPr>
            <a:r>
              <a:rPr lang="en-US" sz="1800" dirty="0">
                <a:latin typeface="Tahoma" charset="0"/>
                <a:ea typeface="Tahoma" charset="0"/>
                <a:cs typeface="Tahoma" charset="0"/>
              </a:rPr>
              <a:t>User có tham chiếu đến ChatMediator để gửi và nhận tin nhắn</a:t>
            </a:r>
          </a:p>
          <a:p>
            <a:pPr marL="626364" lvl="1" indent="-342900">
              <a:lnSpc>
                <a:spcPct val="140000"/>
              </a:lnSpc>
              <a:spcBef>
                <a:spcPts val="1200"/>
              </a:spcBef>
              <a:buFont typeface="Courier New" charset="0"/>
              <a:buChar char="o"/>
            </a:pPr>
            <a:r>
              <a:rPr lang="en-US" sz="1800" dirty="0">
                <a:latin typeface="Tahoma" charset="0"/>
                <a:ea typeface="Tahoma" charset="0"/>
                <a:cs typeface="Tahoma" charset="0"/>
              </a:rPr>
              <a:t>Send() dùng để gửi tin nhắn</a:t>
            </a:r>
          </a:p>
          <a:p>
            <a:pPr marL="626364" lvl="1" indent="-342900">
              <a:lnSpc>
                <a:spcPct val="140000"/>
              </a:lnSpc>
              <a:spcBef>
                <a:spcPts val="1200"/>
              </a:spcBef>
              <a:buFont typeface="Courier New" charset="0"/>
              <a:buChar char="o"/>
            </a:pPr>
            <a:r>
              <a:rPr lang="en-US" sz="1800" dirty="0">
                <a:latin typeface="Tahoma" charset="0"/>
                <a:ea typeface="Tahoma" charset="0"/>
                <a:cs typeface="Tahoma" charset="0"/>
              </a:rPr>
              <a:t>Receive() nhận tin nhắn từ người khác.</a:t>
            </a:r>
          </a:p>
        </p:txBody>
      </p:sp>
      <p:pic>
        <p:nvPicPr>
          <p:cNvPr id="4" name="Picture 3"/>
          <p:cNvPicPr>
            <a:picLocks noChangeAspect="1"/>
          </p:cNvPicPr>
          <p:nvPr/>
        </p:nvPicPr>
        <p:blipFill>
          <a:blip r:embed="rId3"/>
          <a:stretch>
            <a:fillRect/>
          </a:stretch>
        </p:blipFill>
        <p:spPr>
          <a:xfrm>
            <a:off x="6464968" y="2566736"/>
            <a:ext cx="5582896" cy="3039979"/>
          </a:xfrm>
          <a:prstGeom prst="rect">
            <a:avLst/>
          </a:prstGeom>
        </p:spPr>
      </p:pic>
    </p:spTree>
    <p:extLst>
      <p:ext uri="{BB962C8B-B14F-4D97-AF65-F5344CB8AC3E}">
        <p14:creationId xmlns:p14="http://schemas.microsoft.com/office/powerpoint/2010/main" val="1793556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Open/Closed Principle (OCP)</a:t>
            </a:r>
          </a:p>
        </p:txBody>
      </p:sp>
      <p:sp>
        <p:nvSpPr>
          <p:cNvPr id="5" name="Content Placeholder 4"/>
          <p:cNvSpPr>
            <a:spLocks noGrp="1"/>
          </p:cNvSpPr>
          <p:nvPr>
            <p:ph sz="quarter" idx="15"/>
          </p:nvPr>
        </p:nvSpPr>
        <p:spPr>
          <a:xfrm>
            <a:off x="594360" y="2413000"/>
            <a:ext cx="10848340" cy="3949700"/>
          </a:xfrm>
        </p:spPr>
        <p:txBody>
          <a:bodyPr/>
          <a:lstStyle/>
          <a:p>
            <a:pPr marL="342900" indent="-342900">
              <a:lnSpc>
                <a:spcPct val="140000"/>
              </a:lnSpc>
              <a:buFont typeface="Arial" charset="0"/>
              <a:buChar char="•"/>
            </a:pPr>
            <a:endParaRPr lang="en-US"/>
          </a:p>
          <a:p>
            <a:pPr marL="342900" indent="-342900">
              <a:lnSpc>
                <a:spcPct val="140000"/>
              </a:lnSpc>
              <a:buFont typeface="Arial" charset="0"/>
              <a:buChar char="•"/>
            </a:pPr>
            <a:endParaRPr lang="en-US"/>
          </a:p>
          <a:p>
            <a:pPr marL="342900" indent="-342900">
              <a:lnSpc>
                <a:spcPct val="140000"/>
              </a:lnSpc>
              <a:buFont typeface="Arial" charset="0"/>
              <a:buChar char="•"/>
            </a:pPr>
            <a:r>
              <a:rPr lang="en-US"/>
              <a:t>We can easy add new shapes without modifying </a:t>
            </a:r>
            <a:r>
              <a:rPr lang="en-US" b="1"/>
              <a:t>AreaCalculator</a:t>
            </a:r>
          </a:p>
        </p:txBody>
      </p:sp>
      <p:pic>
        <p:nvPicPr>
          <p:cNvPr id="2" name="Picture 1"/>
          <p:cNvPicPr>
            <a:picLocks noChangeAspect="1"/>
          </p:cNvPicPr>
          <p:nvPr/>
        </p:nvPicPr>
        <p:blipFill>
          <a:blip r:embed="rId2"/>
          <a:stretch>
            <a:fillRect/>
          </a:stretch>
        </p:blipFill>
        <p:spPr>
          <a:xfrm>
            <a:off x="2715443" y="2413000"/>
            <a:ext cx="5095057" cy="1310578"/>
          </a:xfrm>
          <a:prstGeom prst="rect">
            <a:avLst/>
          </a:prstGeom>
        </p:spPr>
      </p:pic>
    </p:spTree>
    <p:extLst>
      <p:ext uri="{BB962C8B-B14F-4D97-AF65-F5344CB8AC3E}">
        <p14:creationId xmlns:p14="http://schemas.microsoft.com/office/powerpoint/2010/main" val="49313008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10426566" cy="1494596"/>
          </a:xfrm>
        </p:spPr>
        <p:txBody>
          <a:bodyPr/>
          <a:lstStyle/>
          <a:p>
            <a:r>
              <a:rPr lang="en-US" dirty="0"/>
              <a:t>Mediator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60" y="2438400"/>
            <a:ext cx="5870608" cy="3835595"/>
          </a:xfrm>
        </p:spPr>
        <p:txBody>
          <a:bodyPr>
            <a:normAutofit/>
          </a:bodyPr>
          <a:lstStyle/>
          <a:p>
            <a:pPr marL="342900" indent="-342900">
              <a:lnSpc>
                <a:spcPct val="140000"/>
              </a:lnSpc>
              <a:spcBef>
                <a:spcPts val="1200"/>
              </a:spcBef>
              <a:buFont typeface="Arial" charset="0"/>
              <a:buChar char="•"/>
            </a:pPr>
            <a:r>
              <a:rPr lang="en-US" sz="1800" dirty="0">
                <a:latin typeface="Tahoma" charset="0"/>
                <a:ea typeface="Tahoma" charset="0"/>
                <a:cs typeface="Tahoma" charset="0"/>
              </a:rPr>
              <a:t>Step 4: Tạo lớp User cụ thể</a:t>
            </a:r>
          </a:p>
        </p:txBody>
      </p:sp>
      <p:pic>
        <p:nvPicPr>
          <p:cNvPr id="5" name="Picture 4"/>
          <p:cNvPicPr>
            <a:picLocks noChangeAspect="1"/>
          </p:cNvPicPr>
          <p:nvPr/>
        </p:nvPicPr>
        <p:blipFill>
          <a:blip r:embed="rId3"/>
          <a:stretch>
            <a:fillRect/>
          </a:stretch>
        </p:blipFill>
        <p:spPr>
          <a:xfrm>
            <a:off x="1812758" y="2961616"/>
            <a:ext cx="7167708" cy="3784089"/>
          </a:xfrm>
          <a:prstGeom prst="rect">
            <a:avLst/>
          </a:prstGeom>
        </p:spPr>
      </p:pic>
    </p:spTree>
    <p:extLst>
      <p:ext uri="{BB962C8B-B14F-4D97-AF65-F5344CB8AC3E}">
        <p14:creationId xmlns:p14="http://schemas.microsoft.com/office/powerpoint/2010/main" val="153564953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10426566" cy="1494596"/>
          </a:xfrm>
        </p:spPr>
        <p:txBody>
          <a:bodyPr/>
          <a:lstStyle/>
          <a:p>
            <a:r>
              <a:rPr lang="en-US" dirty="0"/>
              <a:t>Mediator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60" y="2438400"/>
            <a:ext cx="5870608" cy="3835595"/>
          </a:xfrm>
        </p:spPr>
        <p:txBody>
          <a:bodyPr>
            <a:normAutofit/>
          </a:bodyPr>
          <a:lstStyle/>
          <a:p>
            <a:pPr marL="342900" indent="-342900">
              <a:lnSpc>
                <a:spcPct val="140000"/>
              </a:lnSpc>
              <a:spcBef>
                <a:spcPts val="1200"/>
              </a:spcBef>
              <a:buFont typeface="Arial" charset="0"/>
              <a:buChar char="•"/>
            </a:pPr>
            <a:r>
              <a:rPr lang="en-US" sz="1800" dirty="0">
                <a:latin typeface="Tahoma" charset="0"/>
                <a:ea typeface="Tahoma" charset="0"/>
                <a:cs typeface="Tahoma" charset="0"/>
              </a:rPr>
              <a:t>Step 5: Client App</a:t>
            </a:r>
          </a:p>
        </p:txBody>
      </p:sp>
      <p:pic>
        <p:nvPicPr>
          <p:cNvPr id="4" name="Picture 3"/>
          <p:cNvPicPr>
            <a:picLocks noChangeAspect="1"/>
          </p:cNvPicPr>
          <p:nvPr/>
        </p:nvPicPr>
        <p:blipFill>
          <a:blip r:embed="rId3"/>
          <a:stretch>
            <a:fillRect/>
          </a:stretch>
        </p:blipFill>
        <p:spPr>
          <a:xfrm>
            <a:off x="1655895" y="2919662"/>
            <a:ext cx="6148670" cy="3737812"/>
          </a:xfrm>
          <a:prstGeom prst="rect">
            <a:avLst/>
          </a:prstGeom>
        </p:spPr>
      </p:pic>
    </p:spTree>
    <p:extLst>
      <p:ext uri="{BB962C8B-B14F-4D97-AF65-F5344CB8AC3E}">
        <p14:creationId xmlns:p14="http://schemas.microsoft.com/office/powerpoint/2010/main" val="91022714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0C1B7-6E4E-3DEE-50C0-1CA3B14303EE}"/>
              </a:ext>
            </a:extLst>
          </p:cNvPr>
          <p:cNvSpPr>
            <a:spLocks noGrp="1"/>
          </p:cNvSpPr>
          <p:nvPr>
            <p:ph type="ctrTitle"/>
          </p:nvPr>
        </p:nvSpPr>
        <p:spPr>
          <a:xfrm>
            <a:off x="594360" y="411479"/>
            <a:ext cx="9464040" cy="3291840"/>
          </a:xfrm>
        </p:spPr>
        <p:txBody>
          <a:bodyPr/>
          <a:lstStyle/>
          <a:p>
            <a:r>
              <a:rPr lang="en-US" dirty="0"/>
              <a:t>Memento Design Pattern</a:t>
            </a:r>
          </a:p>
        </p:txBody>
      </p:sp>
      <p:sp>
        <p:nvSpPr>
          <p:cNvPr id="3" name="Text Placeholder 2">
            <a:extLst>
              <a:ext uri="{FF2B5EF4-FFF2-40B4-BE49-F238E27FC236}">
                <a16:creationId xmlns:a16="http://schemas.microsoft.com/office/drawing/2014/main" id="{8BE734F0-2DDD-AF70-F13D-F9E4C1929411}"/>
              </a:ext>
            </a:extLst>
          </p:cNvPr>
          <p:cNvSpPr>
            <a:spLocks noGrp="1"/>
          </p:cNvSpPr>
          <p:nvPr>
            <p:ph type="body" sz="quarter" idx="11"/>
          </p:nvPr>
        </p:nvSpPr>
        <p:spPr>
          <a:xfrm>
            <a:off x="594360" y="4549552"/>
            <a:ext cx="5486400" cy="1645920"/>
          </a:xfrm>
        </p:spPr>
        <p:txBody>
          <a:bodyPr/>
          <a:lstStyle/>
          <a:p>
            <a:r>
              <a:rPr lang="en-US" dirty="0"/>
              <a:t>Behavioral Pattern</a:t>
            </a:r>
          </a:p>
        </p:txBody>
      </p:sp>
      <p:pic>
        <p:nvPicPr>
          <p:cNvPr id="1026" name="Picture 2" descr="Memento design pattern">
            <a:extLst>
              <a:ext uri="{FF2B5EF4-FFF2-40B4-BE49-F238E27FC236}">
                <a16:creationId xmlns:a16="http://schemas.microsoft.com/office/drawing/2014/main" id="{E3E86F9F-9A73-6CD7-5D7D-08F84E457D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1598" y="3929791"/>
            <a:ext cx="3625090" cy="2265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286230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38C573-A3D5-087B-900E-65A5BB135D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3E3299-4AEA-86C9-A76E-91FB9669238B}"/>
              </a:ext>
            </a:extLst>
          </p:cNvPr>
          <p:cNvSpPr>
            <a:spLocks noGrp="1"/>
          </p:cNvSpPr>
          <p:nvPr>
            <p:ph type="title"/>
          </p:nvPr>
        </p:nvSpPr>
        <p:spPr>
          <a:xfrm>
            <a:off x="594360" y="278129"/>
            <a:ext cx="10426566" cy="1494596"/>
          </a:xfrm>
        </p:spPr>
        <p:txBody>
          <a:bodyPr/>
          <a:lstStyle/>
          <a:p>
            <a:r>
              <a:rPr lang="en-US" dirty="0"/>
              <a:t>Memento Design Pattern</a:t>
            </a:r>
          </a:p>
        </p:txBody>
      </p:sp>
      <p:sp>
        <p:nvSpPr>
          <p:cNvPr id="3" name="Content Placeholder 2">
            <a:extLst>
              <a:ext uri="{FF2B5EF4-FFF2-40B4-BE49-F238E27FC236}">
                <a16:creationId xmlns:a16="http://schemas.microsoft.com/office/drawing/2014/main" id="{EB8C91E5-7528-ED50-7E79-2F5E900E6ABE}"/>
              </a:ext>
            </a:extLst>
          </p:cNvPr>
          <p:cNvSpPr>
            <a:spLocks noGrp="1"/>
          </p:cNvSpPr>
          <p:nvPr>
            <p:ph sz="quarter" idx="15"/>
          </p:nvPr>
        </p:nvSpPr>
        <p:spPr>
          <a:xfrm>
            <a:off x="594359" y="2438400"/>
            <a:ext cx="11196587" cy="3835595"/>
          </a:xfrm>
        </p:spPr>
        <p:txBody>
          <a:bodyPr>
            <a:normAutofit/>
          </a:bodyPr>
          <a:lstStyle/>
          <a:p>
            <a:pPr marL="342900" indent="-342900">
              <a:lnSpc>
                <a:spcPct val="140000"/>
              </a:lnSpc>
              <a:spcBef>
                <a:spcPts val="1200"/>
              </a:spcBef>
              <a:buFont typeface="Arial" charset="0"/>
              <a:buChar char="•"/>
            </a:pPr>
            <a:r>
              <a:rPr lang="vi-VN" sz="1800">
                <a:latin typeface="Tahoma" charset="0"/>
                <a:ea typeface="Tahoma" charset="0"/>
                <a:cs typeface="Tahoma" charset="0"/>
              </a:rPr>
              <a:t>Memento Pattern là một trong những mẫu thiết kế thuộc nhóm Behavioral (hành vi). Nó cho phép lưu trữ trạng thái của một đối tượng để có thể khôi phục lại sau này mà không vi phạm tính đóng gói (Encapsulation). </a:t>
            </a:r>
          </a:p>
          <a:p>
            <a:pPr marL="342900" indent="-342900">
              <a:lnSpc>
                <a:spcPct val="140000"/>
              </a:lnSpc>
              <a:spcBef>
                <a:spcPts val="1200"/>
              </a:spcBef>
              <a:buFont typeface="Arial" charset="0"/>
              <a:buChar char="•"/>
            </a:pPr>
            <a:r>
              <a:rPr lang="en-US" sz="1800" dirty="0">
                <a:latin typeface="Tahoma" charset="0"/>
                <a:ea typeface="Tahoma" charset="0"/>
                <a:cs typeface="Tahoma" charset="0"/>
              </a:rPr>
              <a:t>Khi nào nên dùng Mamento Pattern?</a:t>
            </a:r>
          </a:p>
          <a:p>
            <a:pPr marL="626364" lvl="1" indent="-342900">
              <a:lnSpc>
                <a:spcPct val="140000"/>
              </a:lnSpc>
              <a:spcBef>
                <a:spcPts val="1200"/>
              </a:spcBef>
              <a:buFont typeface="Courier New" charset="0"/>
              <a:buChar char="o"/>
            </a:pPr>
            <a:r>
              <a:rPr lang="en-US" sz="1800" dirty="0">
                <a:latin typeface="Tahoma" charset="0"/>
                <a:ea typeface="Tahoma" charset="0"/>
                <a:cs typeface="Tahoma" charset="0"/>
              </a:rPr>
              <a:t>Khi cần khôi phục trạng thái trước đó của một đối tượng.</a:t>
            </a:r>
          </a:p>
          <a:p>
            <a:pPr marL="626364" lvl="1" indent="-342900">
              <a:lnSpc>
                <a:spcPct val="140000"/>
              </a:lnSpc>
              <a:spcBef>
                <a:spcPts val="1200"/>
              </a:spcBef>
              <a:buFont typeface="Courier New" charset="0"/>
              <a:buChar char="o"/>
            </a:pPr>
            <a:r>
              <a:rPr lang="en-US" sz="1800" dirty="0">
                <a:latin typeface="Tahoma" charset="0"/>
                <a:ea typeface="Tahoma" charset="0"/>
                <a:cs typeface="Tahoma" charset="0"/>
              </a:rPr>
              <a:t>Khi cần hỗ trợ chức năng “Undo” hoặc “Redo”.</a:t>
            </a:r>
          </a:p>
          <a:p>
            <a:pPr marL="626364" lvl="1" indent="-342900">
              <a:lnSpc>
                <a:spcPct val="140000"/>
              </a:lnSpc>
              <a:spcBef>
                <a:spcPts val="1200"/>
              </a:spcBef>
              <a:buFont typeface="Courier New" charset="0"/>
              <a:buChar char="o"/>
            </a:pPr>
            <a:r>
              <a:rPr lang="en-US" sz="1800" dirty="0">
                <a:latin typeface="Tahoma" charset="0"/>
                <a:ea typeface="Tahoma" charset="0"/>
                <a:cs typeface="Tahoma" charset="0"/>
              </a:rPr>
              <a:t>Khi muốn giữ lịch sử trạng thái của đối tượng màk hông ảnh hưởng đến nó.</a:t>
            </a:r>
          </a:p>
        </p:txBody>
      </p:sp>
    </p:spTree>
    <p:extLst>
      <p:ext uri="{BB962C8B-B14F-4D97-AF65-F5344CB8AC3E}">
        <p14:creationId xmlns:p14="http://schemas.microsoft.com/office/powerpoint/2010/main" val="17219229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FD429-748F-4E0B-E1C4-3BB5A629DC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AC45E2-9895-577F-235C-22412C688F72}"/>
              </a:ext>
            </a:extLst>
          </p:cNvPr>
          <p:cNvSpPr>
            <a:spLocks noGrp="1"/>
          </p:cNvSpPr>
          <p:nvPr>
            <p:ph type="title"/>
          </p:nvPr>
        </p:nvSpPr>
        <p:spPr>
          <a:xfrm>
            <a:off x="594360" y="278129"/>
            <a:ext cx="10426566" cy="1494596"/>
          </a:xfrm>
        </p:spPr>
        <p:txBody>
          <a:bodyPr/>
          <a:lstStyle/>
          <a:p>
            <a:r>
              <a:rPr lang="en-US" dirty="0"/>
              <a:t>Memento Design Pattern</a:t>
            </a:r>
          </a:p>
        </p:txBody>
      </p:sp>
      <p:sp>
        <p:nvSpPr>
          <p:cNvPr id="3" name="Content Placeholder 2">
            <a:extLst>
              <a:ext uri="{FF2B5EF4-FFF2-40B4-BE49-F238E27FC236}">
                <a16:creationId xmlns:a16="http://schemas.microsoft.com/office/drawing/2014/main" id="{571B3EF5-0BC0-A323-721C-858BFB878F13}"/>
              </a:ext>
            </a:extLst>
          </p:cNvPr>
          <p:cNvSpPr>
            <a:spLocks noGrp="1"/>
          </p:cNvSpPr>
          <p:nvPr>
            <p:ph sz="quarter" idx="15"/>
          </p:nvPr>
        </p:nvSpPr>
        <p:spPr>
          <a:xfrm>
            <a:off x="594359" y="2438400"/>
            <a:ext cx="11196587" cy="3835595"/>
          </a:xfrm>
        </p:spPr>
        <p:txBody>
          <a:bodyPr>
            <a:normAutofit/>
          </a:bodyPr>
          <a:lstStyle/>
          <a:p>
            <a:pPr marL="342900" indent="-342900">
              <a:lnSpc>
                <a:spcPct val="140000"/>
              </a:lnSpc>
              <a:spcBef>
                <a:spcPts val="1200"/>
              </a:spcBef>
              <a:buFont typeface="Arial" charset="0"/>
              <a:buChar char="•"/>
            </a:pPr>
            <a:r>
              <a:rPr lang="en-US" sz="1800">
                <a:latin typeface="Tahoma" charset="0"/>
                <a:ea typeface="Tahoma" charset="0"/>
                <a:cs typeface="Tahoma" charset="0"/>
              </a:rPr>
              <a:t>Design pattern này gồm 3 thành phần chính.</a:t>
            </a:r>
          </a:p>
          <a:p>
            <a:pPr marL="626364" lvl="1" indent="-342900">
              <a:lnSpc>
                <a:spcPct val="140000"/>
              </a:lnSpc>
              <a:spcBef>
                <a:spcPts val="1200"/>
              </a:spcBef>
              <a:buFont typeface="Courier New" panose="02070309020205020404" pitchFamily="49" charset="0"/>
              <a:buChar char="o"/>
            </a:pPr>
            <a:r>
              <a:rPr lang="en-US" sz="1800" dirty="0">
                <a:latin typeface="Tahoma" charset="0"/>
                <a:ea typeface="Tahoma" charset="0"/>
                <a:cs typeface="Tahoma" charset="0"/>
              </a:rPr>
              <a:t>Originator: Đối tượng gốc cần lưu trữ trạng thái</a:t>
            </a:r>
          </a:p>
          <a:p>
            <a:pPr marL="626364" lvl="1" indent="-342900">
              <a:lnSpc>
                <a:spcPct val="140000"/>
              </a:lnSpc>
              <a:spcBef>
                <a:spcPts val="1200"/>
              </a:spcBef>
              <a:buFont typeface="Courier New" panose="02070309020205020404" pitchFamily="49" charset="0"/>
              <a:buChar char="o"/>
            </a:pPr>
            <a:r>
              <a:rPr lang="en-US" sz="1800" dirty="0">
                <a:latin typeface="Tahoma" charset="0"/>
                <a:ea typeface="Tahoma" charset="0"/>
                <a:cs typeface="Tahoma" charset="0"/>
              </a:rPr>
              <a:t>Memento: Đối tượng lưu trữ trạng thái của Originator</a:t>
            </a:r>
          </a:p>
          <a:p>
            <a:pPr marL="626364" lvl="1" indent="-342900">
              <a:lnSpc>
                <a:spcPct val="140000"/>
              </a:lnSpc>
              <a:spcBef>
                <a:spcPts val="1200"/>
              </a:spcBef>
              <a:buFont typeface="Courier New" panose="02070309020205020404" pitchFamily="49" charset="0"/>
              <a:buChar char="o"/>
            </a:pPr>
            <a:r>
              <a:rPr lang="en-US" sz="1800" dirty="0">
                <a:latin typeface="Tahoma" charset="0"/>
                <a:ea typeface="Tahoma" charset="0"/>
                <a:cs typeface="Tahoma" charset="0"/>
              </a:rPr>
              <a:t>Caretaker: Quản lý các bản ghi nhớ (Memento) và chịu trách nhiệm khôi phục trạng thái khi cần.</a:t>
            </a:r>
          </a:p>
          <a:p>
            <a:pPr marL="342900" indent="-342900">
              <a:lnSpc>
                <a:spcPct val="140000"/>
              </a:lnSpc>
              <a:spcBef>
                <a:spcPts val="1200"/>
              </a:spcBef>
              <a:buFont typeface="Arial" panose="020B0604020202020204" pitchFamily="34" charset="0"/>
              <a:buChar char="•"/>
            </a:pPr>
            <a:r>
              <a:rPr lang="en-US" sz="1800" dirty="0">
                <a:latin typeface="Tahoma" charset="0"/>
                <a:ea typeface="Tahoma" charset="0"/>
                <a:cs typeface="Tahoma" charset="0"/>
              </a:rPr>
              <a:t>Ví dụ: Minh hoạ cách sử dụng Memento Pattern để lưu trữ và khôi phục trạng thái của một tài liệu (Document).</a:t>
            </a:r>
          </a:p>
        </p:txBody>
      </p:sp>
    </p:spTree>
    <p:extLst>
      <p:ext uri="{BB962C8B-B14F-4D97-AF65-F5344CB8AC3E}">
        <p14:creationId xmlns:p14="http://schemas.microsoft.com/office/powerpoint/2010/main" val="419524251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585C8-F829-8AF4-EA53-75C1368674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78A707-17F2-A010-D98F-6D2367CA9773}"/>
              </a:ext>
            </a:extLst>
          </p:cNvPr>
          <p:cNvSpPr>
            <a:spLocks noGrp="1"/>
          </p:cNvSpPr>
          <p:nvPr>
            <p:ph type="title"/>
          </p:nvPr>
        </p:nvSpPr>
        <p:spPr>
          <a:xfrm>
            <a:off x="594360" y="278129"/>
            <a:ext cx="10426566" cy="1494596"/>
          </a:xfrm>
        </p:spPr>
        <p:txBody>
          <a:bodyPr/>
          <a:lstStyle/>
          <a:p>
            <a:r>
              <a:rPr lang="en-US" dirty="0"/>
              <a:t>Memento Design Pattern</a:t>
            </a:r>
          </a:p>
        </p:txBody>
      </p:sp>
      <p:sp>
        <p:nvSpPr>
          <p:cNvPr id="3" name="Content Placeholder 2">
            <a:extLst>
              <a:ext uri="{FF2B5EF4-FFF2-40B4-BE49-F238E27FC236}">
                <a16:creationId xmlns:a16="http://schemas.microsoft.com/office/drawing/2014/main" id="{F89CC347-65B1-2563-72F9-52A84EA0BDF0}"/>
              </a:ext>
            </a:extLst>
          </p:cNvPr>
          <p:cNvSpPr>
            <a:spLocks noGrp="1"/>
          </p:cNvSpPr>
          <p:nvPr>
            <p:ph sz="quarter" idx="15"/>
          </p:nvPr>
        </p:nvSpPr>
        <p:spPr>
          <a:xfrm>
            <a:off x="594359" y="2438400"/>
            <a:ext cx="11196587" cy="3835595"/>
          </a:xfrm>
        </p:spPr>
        <p:txBody>
          <a:bodyPr>
            <a:normAutofit/>
          </a:bodyPr>
          <a:lstStyle/>
          <a:p>
            <a:pPr marL="342900" indent="-342900">
              <a:lnSpc>
                <a:spcPct val="140000"/>
              </a:lnSpc>
              <a:spcBef>
                <a:spcPts val="1200"/>
              </a:spcBef>
              <a:buFont typeface="Arial" charset="0"/>
              <a:buChar char="•"/>
            </a:pPr>
            <a:r>
              <a:rPr lang="en-US" sz="1800">
                <a:latin typeface="Tahoma" charset="0"/>
                <a:ea typeface="Tahoma" charset="0"/>
                <a:cs typeface="Tahoma" charset="0"/>
              </a:rPr>
              <a:t>Step 1: Tạo Class Memento để lưu trữ trạng thái</a:t>
            </a:r>
            <a:endParaRPr lang="en-US" sz="1800" dirty="0">
              <a:latin typeface="Tahoma" charset="0"/>
              <a:ea typeface="Tahoma" charset="0"/>
              <a:cs typeface="Tahoma" charset="0"/>
            </a:endParaRPr>
          </a:p>
        </p:txBody>
      </p:sp>
      <p:pic>
        <p:nvPicPr>
          <p:cNvPr id="4" name="Picture 3">
            <a:extLst>
              <a:ext uri="{FF2B5EF4-FFF2-40B4-BE49-F238E27FC236}">
                <a16:creationId xmlns:a16="http://schemas.microsoft.com/office/drawing/2014/main" id="{24A794C9-4E1C-21B7-0C00-4C7BD6829547}"/>
              </a:ext>
            </a:extLst>
          </p:cNvPr>
          <p:cNvPicPr>
            <a:picLocks noChangeAspect="1"/>
          </p:cNvPicPr>
          <p:nvPr/>
        </p:nvPicPr>
        <p:blipFill>
          <a:blip r:embed="rId3"/>
          <a:stretch>
            <a:fillRect/>
          </a:stretch>
        </p:blipFill>
        <p:spPr>
          <a:xfrm>
            <a:off x="1771355" y="2883095"/>
            <a:ext cx="6692900" cy="3390900"/>
          </a:xfrm>
          <a:prstGeom prst="rect">
            <a:avLst/>
          </a:prstGeom>
        </p:spPr>
      </p:pic>
    </p:spTree>
    <p:extLst>
      <p:ext uri="{BB962C8B-B14F-4D97-AF65-F5344CB8AC3E}">
        <p14:creationId xmlns:p14="http://schemas.microsoft.com/office/powerpoint/2010/main" val="132444321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AFA1B-BF8E-7EA5-A5FB-33806A1EAC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45D078-98EE-7F90-8665-26C66A7E6625}"/>
              </a:ext>
            </a:extLst>
          </p:cNvPr>
          <p:cNvSpPr>
            <a:spLocks noGrp="1"/>
          </p:cNvSpPr>
          <p:nvPr>
            <p:ph type="title"/>
          </p:nvPr>
        </p:nvSpPr>
        <p:spPr>
          <a:xfrm>
            <a:off x="594360" y="278129"/>
            <a:ext cx="10426566" cy="1494596"/>
          </a:xfrm>
        </p:spPr>
        <p:txBody>
          <a:bodyPr/>
          <a:lstStyle/>
          <a:p>
            <a:r>
              <a:rPr lang="en-US" dirty="0"/>
              <a:t>Memento Design Pattern</a:t>
            </a:r>
          </a:p>
        </p:txBody>
      </p:sp>
      <p:sp>
        <p:nvSpPr>
          <p:cNvPr id="3" name="Content Placeholder 2">
            <a:extLst>
              <a:ext uri="{FF2B5EF4-FFF2-40B4-BE49-F238E27FC236}">
                <a16:creationId xmlns:a16="http://schemas.microsoft.com/office/drawing/2014/main" id="{D58F0D8F-2433-6FA2-110D-49DBE6EF086C}"/>
              </a:ext>
            </a:extLst>
          </p:cNvPr>
          <p:cNvSpPr>
            <a:spLocks noGrp="1"/>
          </p:cNvSpPr>
          <p:nvPr>
            <p:ph sz="quarter" idx="15"/>
          </p:nvPr>
        </p:nvSpPr>
        <p:spPr>
          <a:xfrm>
            <a:off x="594359" y="2438400"/>
            <a:ext cx="11196587" cy="3835595"/>
          </a:xfrm>
        </p:spPr>
        <p:txBody>
          <a:bodyPr>
            <a:normAutofit/>
          </a:bodyPr>
          <a:lstStyle/>
          <a:p>
            <a:pPr marL="342900" indent="-342900">
              <a:lnSpc>
                <a:spcPct val="140000"/>
              </a:lnSpc>
              <a:spcBef>
                <a:spcPts val="1200"/>
              </a:spcBef>
              <a:buFont typeface="Arial" charset="0"/>
              <a:buChar char="•"/>
            </a:pPr>
            <a:r>
              <a:rPr lang="en-US" sz="1800">
                <a:latin typeface="Tahoma" charset="0"/>
                <a:ea typeface="Tahoma" charset="0"/>
                <a:cs typeface="Tahoma" charset="0"/>
              </a:rPr>
              <a:t>Step 2: Tạo lớp Originator để quản lý trạng thái</a:t>
            </a:r>
            <a:endParaRPr lang="en-US" sz="1800" dirty="0">
              <a:latin typeface="Tahoma" charset="0"/>
              <a:ea typeface="Tahoma" charset="0"/>
              <a:cs typeface="Tahoma" charset="0"/>
            </a:endParaRPr>
          </a:p>
        </p:txBody>
      </p:sp>
      <p:pic>
        <p:nvPicPr>
          <p:cNvPr id="5" name="Picture 4">
            <a:extLst>
              <a:ext uri="{FF2B5EF4-FFF2-40B4-BE49-F238E27FC236}">
                <a16:creationId xmlns:a16="http://schemas.microsoft.com/office/drawing/2014/main" id="{80069DCF-4EC7-D6F6-F3DE-96D1A39BE5C5}"/>
              </a:ext>
            </a:extLst>
          </p:cNvPr>
          <p:cNvPicPr>
            <a:picLocks noChangeAspect="1"/>
          </p:cNvPicPr>
          <p:nvPr/>
        </p:nvPicPr>
        <p:blipFill>
          <a:blip r:embed="rId3"/>
          <a:stretch>
            <a:fillRect/>
          </a:stretch>
        </p:blipFill>
        <p:spPr>
          <a:xfrm>
            <a:off x="6192652" y="1960427"/>
            <a:ext cx="4569415" cy="4791539"/>
          </a:xfrm>
          <a:prstGeom prst="rect">
            <a:avLst/>
          </a:prstGeom>
        </p:spPr>
      </p:pic>
    </p:spTree>
    <p:extLst>
      <p:ext uri="{BB962C8B-B14F-4D97-AF65-F5344CB8AC3E}">
        <p14:creationId xmlns:p14="http://schemas.microsoft.com/office/powerpoint/2010/main" val="166706985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2306E-8973-C3EE-A450-D46BA5EA36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C8534C-2973-F576-6B10-A5D52FE66437}"/>
              </a:ext>
            </a:extLst>
          </p:cNvPr>
          <p:cNvSpPr>
            <a:spLocks noGrp="1"/>
          </p:cNvSpPr>
          <p:nvPr>
            <p:ph type="title"/>
          </p:nvPr>
        </p:nvSpPr>
        <p:spPr>
          <a:xfrm>
            <a:off x="594360" y="278129"/>
            <a:ext cx="10426566" cy="1494596"/>
          </a:xfrm>
        </p:spPr>
        <p:txBody>
          <a:bodyPr/>
          <a:lstStyle/>
          <a:p>
            <a:r>
              <a:rPr lang="en-US" dirty="0"/>
              <a:t>Memento Design Pattern</a:t>
            </a:r>
          </a:p>
        </p:txBody>
      </p:sp>
      <p:sp>
        <p:nvSpPr>
          <p:cNvPr id="3" name="Content Placeholder 2">
            <a:extLst>
              <a:ext uri="{FF2B5EF4-FFF2-40B4-BE49-F238E27FC236}">
                <a16:creationId xmlns:a16="http://schemas.microsoft.com/office/drawing/2014/main" id="{49F5927F-78B2-54F9-051E-6C438D3F5DA8}"/>
              </a:ext>
            </a:extLst>
          </p:cNvPr>
          <p:cNvSpPr>
            <a:spLocks noGrp="1"/>
          </p:cNvSpPr>
          <p:nvPr>
            <p:ph sz="quarter" idx="15"/>
          </p:nvPr>
        </p:nvSpPr>
        <p:spPr>
          <a:xfrm>
            <a:off x="594359" y="2438400"/>
            <a:ext cx="11196587" cy="3835595"/>
          </a:xfrm>
        </p:spPr>
        <p:txBody>
          <a:bodyPr>
            <a:normAutofit/>
          </a:bodyPr>
          <a:lstStyle/>
          <a:p>
            <a:pPr marL="342900" indent="-342900">
              <a:lnSpc>
                <a:spcPct val="140000"/>
              </a:lnSpc>
              <a:spcBef>
                <a:spcPts val="1200"/>
              </a:spcBef>
              <a:buFont typeface="Arial" charset="0"/>
              <a:buChar char="•"/>
            </a:pPr>
            <a:r>
              <a:rPr lang="en-US" sz="1800">
                <a:latin typeface="Tahoma" charset="0"/>
                <a:ea typeface="Tahoma" charset="0"/>
                <a:cs typeface="Tahoma" charset="0"/>
              </a:rPr>
              <a:t>Step 3: Tạo lớp Caretaker để lưu trữ các Memento</a:t>
            </a:r>
            <a:endParaRPr lang="en-US" sz="1800" dirty="0">
              <a:latin typeface="Tahoma" charset="0"/>
              <a:ea typeface="Tahoma" charset="0"/>
              <a:cs typeface="Tahoma" charset="0"/>
            </a:endParaRPr>
          </a:p>
        </p:txBody>
      </p:sp>
      <p:pic>
        <p:nvPicPr>
          <p:cNvPr id="4" name="Picture 3">
            <a:extLst>
              <a:ext uri="{FF2B5EF4-FFF2-40B4-BE49-F238E27FC236}">
                <a16:creationId xmlns:a16="http://schemas.microsoft.com/office/drawing/2014/main" id="{30CD1EFE-181D-F090-9B56-88B219500590}"/>
              </a:ext>
            </a:extLst>
          </p:cNvPr>
          <p:cNvPicPr>
            <a:picLocks noChangeAspect="1"/>
          </p:cNvPicPr>
          <p:nvPr/>
        </p:nvPicPr>
        <p:blipFill>
          <a:blip r:embed="rId3"/>
          <a:stretch>
            <a:fillRect/>
          </a:stretch>
        </p:blipFill>
        <p:spPr>
          <a:xfrm>
            <a:off x="1743739" y="2884561"/>
            <a:ext cx="5501906" cy="3695310"/>
          </a:xfrm>
          <a:prstGeom prst="rect">
            <a:avLst/>
          </a:prstGeom>
        </p:spPr>
      </p:pic>
    </p:spTree>
    <p:extLst>
      <p:ext uri="{BB962C8B-B14F-4D97-AF65-F5344CB8AC3E}">
        <p14:creationId xmlns:p14="http://schemas.microsoft.com/office/powerpoint/2010/main" val="118531958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088A8-B167-2BB8-B68D-A5C03EF725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6B6A27-3EE3-2C0E-7870-0CBD1A89A2CB}"/>
              </a:ext>
            </a:extLst>
          </p:cNvPr>
          <p:cNvSpPr>
            <a:spLocks noGrp="1"/>
          </p:cNvSpPr>
          <p:nvPr>
            <p:ph type="title"/>
          </p:nvPr>
        </p:nvSpPr>
        <p:spPr>
          <a:xfrm>
            <a:off x="594360" y="278129"/>
            <a:ext cx="10426566" cy="1494596"/>
          </a:xfrm>
        </p:spPr>
        <p:txBody>
          <a:bodyPr/>
          <a:lstStyle/>
          <a:p>
            <a:r>
              <a:rPr lang="en-US" dirty="0"/>
              <a:t>Memento Design Pattern</a:t>
            </a:r>
          </a:p>
        </p:txBody>
      </p:sp>
      <p:sp>
        <p:nvSpPr>
          <p:cNvPr id="3" name="Content Placeholder 2">
            <a:extLst>
              <a:ext uri="{FF2B5EF4-FFF2-40B4-BE49-F238E27FC236}">
                <a16:creationId xmlns:a16="http://schemas.microsoft.com/office/drawing/2014/main" id="{050995F6-6FA2-0119-F234-F98116DE3901}"/>
              </a:ext>
            </a:extLst>
          </p:cNvPr>
          <p:cNvSpPr>
            <a:spLocks noGrp="1"/>
          </p:cNvSpPr>
          <p:nvPr>
            <p:ph sz="quarter" idx="15"/>
          </p:nvPr>
        </p:nvSpPr>
        <p:spPr>
          <a:xfrm>
            <a:off x="594359" y="2438400"/>
            <a:ext cx="11196587" cy="3835595"/>
          </a:xfrm>
        </p:spPr>
        <p:txBody>
          <a:bodyPr>
            <a:normAutofit/>
          </a:bodyPr>
          <a:lstStyle/>
          <a:p>
            <a:pPr marL="342900" indent="-342900">
              <a:lnSpc>
                <a:spcPct val="140000"/>
              </a:lnSpc>
              <a:spcBef>
                <a:spcPts val="1200"/>
              </a:spcBef>
              <a:buFont typeface="Arial" charset="0"/>
              <a:buChar char="•"/>
            </a:pPr>
            <a:r>
              <a:rPr lang="en-US" sz="1800">
                <a:latin typeface="Tahoma" charset="0"/>
                <a:ea typeface="Tahoma" charset="0"/>
                <a:cs typeface="Tahoma" charset="0"/>
              </a:rPr>
              <a:t>Step 4: Kiểm thử Memento Pattern</a:t>
            </a:r>
            <a:endParaRPr lang="en-US" sz="1800" dirty="0">
              <a:latin typeface="Tahoma" charset="0"/>
              <a:ea typeface="Tahoma" charset="0"/>
              <a:cs typeface="Tahoma" charset="0"/>
            </a:endParaRPr>
          </a:p>
        </p:txBody>
      </p:sp>
      <p:pic>
        <p:nvPicPr>
          <p:cNvPr id="5" name="Picture 4">
            <a:extLst>
              <a:ext uri="{FF2B5EF4-FFF2-40B4-BE49-F238E27FC236}">
                <a16:creationId xmlns:a16="http://schemas.microsoft.com/office/drawing/2014/main" id="{94D30077-4F1D-8C94-5429-5E9E10F93C43}"/>
              </a:ext>
            </a:extLst>
          </p:cNvPr>
          <p:cNvPicPr>
            <a:picLocks noChangeAspect="1"/>
          </p:cNvPicPr>
          <p:nvPr/>
        </p:nvPicPr>
        <p:blipFill>
          <a:blip r:embed="rId3"/>
          <a:stretch>
            <a:fillRect/>
          </a:stretch>
        </p:blipFill>
        <p:spPr>
          <a:xfrm>
            <a:off x="5103628" y="2077385"/>
            <a:ext cx="5917298" cy="4502485"/>
          </a:xfrm>
          <a:prstGeom prst="rect">
            <a:avLst/>
          </a:prstGeom>
        </p:spPr>
      </p:pic>
    </p:spTree>
    <p:extLst>
      <p:ext uri="{BB962C8B-B14F-4D97-AF65-F5344CB8AC3E}">
        <p14:creationId xmlns:p14="http://schemas.microsoft.com/office/powerpoint/2010/main" val="384822907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0C1B7-6E4E-3DEE-50C0-1CA3B14303EE}"/>
              </a:ext>
            </a:extLst>
          </p:cNvPr>
          <p:cNvSpPr>
            <a:spLocks noGrp="1"/>
          </p:cNvSpPr>
          <p:nvPr>
            <p:ph type="ctrTitle"/>
          </p:nvPr>
        </p:nvSpPr>
        <p:spPr>
          <a:xfrm>
            <a:off x="594360" y="411479"/>
            <a:ext cx="9464040" cy="3291840"/>
          </a:xfrm>
        </p:spPr>
        <p:txBody>
          <a:bodyPr/>
          <a:lstStyle/>
          <a:p>
            <a:r>
              <a:rPr lang="en-US" dirty="0"/>
              <a:t>Observer Design Pattern</a:t>
            </a:r>
          </a:p>
        </p:txBody>
      </p:sp>
      <p:sp>
        <p:nvSpPr>
          <p:cNvPr id="3" name="Text Placeholder 2">
            <a:extLst>
              <a:ext uri="{FF2B5EF4-FFF2-40B4-BE49-F238E27FC236}">
                <a16:creationId xmlns:a16="http://schemas.microsoft.com/office/drawing/2014/main" id="{8BE734F0-2DDD-AF70-F13D-F9E4C1929411}"/>
              </a:ext>
            </a:extLst>
          </p:cNvPr>
          <p:cNvSpPr>
            <a:spLocks noGrp="1"/>
          </p:cNvSpPr>
          <p:nvPr>
            <p:ph type="body" sz="quarter" idx="11"/>
          </p:nvPr>
        </p:nvSpPr>
        <p:spPr>
          <a:xfrm>
            <a:off x="594360" y="4549552"/>
            <a:ext cx="5486400" cy="1645920"/>
          </a:xfrm>
        </p:spPr>
        <p:txBody>
          <a:bodyPr/>
          <a:lstStyle/>
          <a:p>
            <a:r>
              <a:rPr lang="en-US" dirty="0"/>
              <a:t>Behavioral Pattern</a:t>
            </a:r>
          </a:p>
        </p:txBody>
      </p:sp>
      <p:pic>
        <p:nvPicPr>
          <p:cNvPr id="4" name="Picture 3"/>
          <p:cNvPicPr>
            <a:picLocks noChangeAspect="1"/>
          </p:cNvPicPr>
          <p:nvPr/>
        </p:nvPicPr>
        <p:blipFill>
          <a:blip r:embed="rId3"/>
          <a:stretch>
            <a:fillRect/>
          </a:stretch>
        </p:blipFill>
        <p:spPr>
          <a:xfrm>
            <a:off x="5253462" y="3978443"/>
            <a:ext cx="4296938" cy="2685586"/>
          </a:xfrm>
          <a:prstGeom prst="rect">
            <a:avLst/>
          </a:prstGeom>
        </p:spPr>
      </p:pic>
    </p:spTree>
    <p:extLst>
      <p:ext uri="{BB962C8B-B14F-4D97-AF65-F5344CB8AC3E}">
        <p14:creationId xmlns:p14="http://schemas.microsoft.com/office/powerpoint/2010/main" val="702807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Liskov Substitution Principle (LSP)</a:t>
            </a:r>
          </a:p>
        </p:txBody>
      </p:sp>
      <p:sp>
        <p:nvSpPr>
          <p:cNvPr id="5" name="Content Placeholder 4"/>
          <p:cNvSpPr>
            <a:spLocks noGrp="1"/>
          </p:cNvSpPr>
          <p:nvPr>
            <p:ph sz="quarter" idx="15"/>
          </p:nvPr>
        </p:nvSpPr>
        <p:spPr>
          <a:xfrm>
            <a:off x="594360" y="2413000"/>
            <a:ext cx="10848340" cy="3949700"/>
          </a:xfrm>
        </p:spPr>
        <p:txBody>
          <a:bodyPr/>
          <a:lstStyle/>
          <a:p>
            <a:pPr marL="342900" indent="-342900">
              <a:lnSpc>
                <a:spcPct val="140000"/>
              </a:lnSpc>
              <a:buFont typeface="Arial" charset="0"/>
              <a:buChar char="•"/>
            </a:pPr>
            <a:r>
              <a:rPr lang="en-US"/>
              <a:t>“Subtypes must be substitutable for their base types.” A subclass should be able to replace its superclass </a:t>
            </a:r>
            <a:r>
              <a:rPr lang="en-US" b="1"/>
              <a:t>without breaking the application. </a:t>
            </a:r>
            <a:r>
              <a:rPr lang="en-US"/>
              <a:t>(Lớp con có thể thay thế lớp cha mà không thay đổi hành vi chương trình)</a:t>
            </a:r>
          </a:p>
          <a:p>
            <a:pPr>
              <a:lnSpc>
                <a:spcPct val="140000"/>
              </a:lnSpc>
              <a:spcBef>
                <a:spcPts val="600"/>
              </a:spcBef>
            </a:pPr>
            <a:r>
              <a:rPr lang="en-US"/>
              <a:t>Bad Example (Violating LSP)			   Good Example (Following LSP)</a:t>
            </a:r>
          </a:p>
        </p:txBody>
      </p:sp>
      <p:pic>
        <p:nvPicPr>
          <p:cNvPr id="3" name="Picture 2"/>
          <p:cNvPicPr>
            <a:picLocks noChangeAspect="1"/>
          </p:cNvPicPr>
          <p:nvPr/>
        </p:nvPicPr>
        <p:blipFill>
          <a:blip r:embed="rId2"/>
          <a:stretch>
            <a:fillRect/>
          </a:stretch>
        </p:blipFill>
        <p:spPr>
          <a:xfrm>
            <a:off x="594361" y="4285060"/>
            <a:ext cx="5133340" cy="2109882"/>
          </a:xfrm>
          <a:prstGeom prst="rect">
            <a:avLst/>
          </a:prstGeom>
        </p:spPr>
      </p:pic>
      <p:pic>
        <p:nvPicPr>
          <p:cNvPr id="6" name="Picture 5"/>
          <p:cNvPicPr>
            <a:picLocks noChangeAspect="1"/>
          </p:cNvPicPr>
          <p:nvPr/>
        </p:nvPicPr>
        <p:blipFill>
          <a:blip r:embed="rId3"/>
          <a:stretch>
            <a:fillRect/>
          </a:stretch>
        </p:blipFill>
        <p:spPr>
          <a:xfrm>
            <a:off x="6245091" y="4285060"/>
            <a:ext cx="3953009" cy="2182093"/>
          </a:xfrm>
          <a:prstGeom prst="rect">
            <a:avLst/>
          </a:prstGeom>
        </p:spPr>
      </p:pic>
    </p:spTree>
    <p:extLst>
      <p:ext uri="{BB962C8B-B14F-4D97-AF65-F5344CB8AC3E}">
        <p14:creationId xmlns:p14="http://schemas.microsoft.com/office/powerpoint/2010/main" val="80657476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10426566" cy="1494596"/>
          </a:xfrm>
        </p:spPr>
        <p:txBody>
          <a:bodyPr/>
          <a:lstStyle/>
          <a:p>
            <a:r>
              <a:rPr lang="en-US" dirty="0"/>
              <a:t>Observer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59" y="2438400"/>
            <a:ext cx="11196587" cy="3835595"/>
          </a:xfrm>
        </p:spPr>
        <p:txBody>
          <a:bodyPr>
            <a:normAutofit/>
          </a:bodyPr>
          <a:lstStyle/>
          <a:p>
            <a:pPr marL="342900" indent="-342900">
              <a:lnSpc>
                <a:spcPct val="140000"/>
              </a:lnSpc>
              <a:spcBef>
                <a:spcPts val="1200"/>
              </a:spcBef>
              <a:buFont typeface="Arial" charset="0"/>
              <a:buChar char="•"/>
            </a:pPr>
            <a:r>
              <a:rPr lang="en-US" sz="1800" dirty="0">
                <a:latin typeface="Tahoma" charset="0"/>
                <a:ea typeface="Tahoma" charset="0"/>
                <a:cs typeface="Tahoma" charset="0"/>
              </a:rPr>
              <a:t>Observer Pattern là một mẫu thiết kế thuộc Behavioral Pattern, cho phép một đối tượng </a:t>
            </a:r>
            <a:r>
              <a:rPr lang="en-US" sz="1800" b="1" dirty="0">
                <a:latin typeface="Tahoma" charset="0"/>
                <a:ea typeface="Tahoma" charset="0"/>
                <a:cs typeface="Tahoma" charset="0"/>
              </a:rPr>
              <a:t>(subject) tự động thông báo</a:t>
            </a:r>
            <a:r>
              <a:rPr lang="en-US" sz="1800" dirty="0">
                <a:latin typeface="Tahoma" charset="0"/>
                <a:ea typeface="Tahoma" charset="0"/>
                <a:cs typeface="Tahoma" charset="0"/>
              </a:rPr>
              <a:t> đến một danh sách các đối tượng khác (</a:t>
            </a:r>
            <a:r>
              <a:rPr lang="en-US" sz="1800" b="1" dirty="0">
                <a:latin typeface="Tahoma" charset="0"/>
                <a:ea typeface="Tahoma" charset="0"/>
                <a:cs typeface="Tahoma" charset="0"/>
              </a:rPr>
              <a:t>Observers</a:t>
            </a:r>
            <a:r>
              <a:rPr lang="en-US" sz="1800" dirty="0">
                <a:latin typeface="Tahoma" charset="0"/>
                <a:ea typeface="Tahoma" charset="0"/>
                <a:cs typeface="Tahoma" charset="0"/>
              </a:rPr>
              <a:t>) khi có sự thay đổi trạng thái.</a:t>
            </a:r>
          </a:p>
          <a:p>
            <a:pPr marL="342900" indent="-342900">
              <a:lnSpc>
                <a:spcPct val="140000"/>
              </a:lnSpc>
              <a:spcBef>
                <a:spcPts val="1200"/>
              </a:spcBef>
              <a:buFont typeface="Arial" charset="0"/>
              <a:buChar char="•"/>
            </a:pPr>
            <a:r>
              <a:rPr lang="en-US" sz="1800" dirty="0">
                <a:latin typeface="Tahoma" charset="0"/>
                <a:ea typeface="Tahoma" charset="0"/>
                <a:cs typeface="Tahoma" charset="0"/>
              </a:rPr>
              <a:t>Khi nào nên dùng Observer Pattern?</a:t>
            </a:r>
          </a:p>
          <a:p>
            <a:pPr marL="626364" lvl="1" indent="-342900">
              <a:lnSpc>
                <a:spcPct val="140000"/>
              </a:lnSpc>
              <a:spcBef>
                <a:spcPts val="1200"/>
              </a:spcBef>
              <a:buFont typeface="Courier New" charset="0"/>
              <a:buChar char="o"/>
            </a:pPr>
            <a:r>
              <a:rPr lang="en-US" sz="1800" dirty="0">
                <a:latin typeface="Tahoma" charset="0"/>
                <a:ea typeface="Tahoma" charset="0"/>
                <a:cs typeface="Tahoma" charset="0"/>
              </a:rPr>
              <a:t>Khi một thay đổi trong đối tượng cần được </a:t>
            </a:r>
            <a:r>
              <a:rPr lang="en-US" sz="1800" b="1" dirty="0">
                <a:latin typeface="Tahoma" charset="0"/>
                <a:ea typeface="Tahoma" charset="0"/>
                <a:cs typeface="Tahoma" charset="0"/>
              </a:rPr>
              <a:t>tự động phản ánh</a:t>
            </a:r>
            <a:r>
              <a:rPr lang="en-US" sz="1800" dirty="0">
                <a:latin typeface="Tahoma" charset="0"/>
                <a:ea typeface="Tahoma" charset="0"/>
                <a:cs typeface="Tahoma" charset="0"/>
              </a:rPr>
              <a:t> ở nhiều đối tượng khác.</a:t>
            </a:r>
          </a:p>
          <a:p>
            <a:pPr marL="626364" lvl="1" indent="-342900">
              <a:lnSpc>
                <a:spcPct val="140000"/>
              </a:lnSpc>
              <a:spcBef>
                <a:spcPts val="1200"/>
              </a:spcBef>
              <a:buFont typeface="Courier New" charset="0"/>
              <a:buChar char="o"/>
            </a:pPr>
            <a:r>
              <a:rPr lang="en-US" sz="1800" dirty="0">
                <a:latin typeface="Tahoma" charset="0"/>
                <a:ea typeface="Tahoma" charset="0"/>
                <a:cs typeface="Tahoma" charset="0"/>
              </a:rPr>
              <a:t>Khi có </a:t>
            </a:r>
            <a:r>
              <a:rPr lang="en-US" sz="1800" b="1" dirty="0">
                <a:latin typeface="Tahoma" charset="0"/>
                <a:ea typeface="Tahoma" charset="0"/>
                <a:cs typeface="Tahoma" charset="0"/>
              </a:rPr>
              <a:t>mối quan hệ một-nhiều</a:t>
            </a:r>
            <a:r>
              <a:rPr lang="en-US" sz="1800" dirty="0">
                <a:latin typeface="Tahoma" charset="0"/>
                <a:ea typeface="Tahoma" charset="0"/>
                <a:cs typeface="Tahoma" charset="0"/>
              </a:rPr>
              <a:t> giữa các đối tượng (one-to-many dependency).</a:t>
            </a:r>
          </a:p>
          <a:p>
            <a:pPr marL="626364" lvl="1" indent="-342900">
              <a:lnSpc>
                <a:spcPct val="140000"/>
              </a:lnSpc>
              <a:spcBef>
                <a:spcPts val="1200"/>
              </a:spcBef>
              <a:buFont typeface="Courier New" charset="0"/>
              <a:buChar char="o"/>
            </a:pPr>
            <a:r>
              <a:rPr lang="en-US" sz="1800" dirty="0">
                <a:latin typeface="Tahoma" charset="0"/>
                <a:ea typeface="Tahoma" charset="0"/>
                <a:cs typeface="Tahoma" charset="0"/>
              </a:rPr>
              <a:t>Khi muốn </a:t>
            </a:r>
            <a:r>
              <a:rPr lang="en-US" sz="1800" b="1" dirty="0">
                <a:latin typeface="Tahoma" charset="0"/>
                <a:ea typeface="Tahoma" charset="0"/>
                <a:cs typeface="Tahoma" charset="0"/>
              </a:rPr>
              <a:t>giảm sự phụ thuộc chặt chẽ </a:t>
            </a:r>
            <a:r>
              <a:rPr lang="en-US" sz="1800" dirty="0">
                <a:latin typeface="Tahoma" charset="0"/>
                <a:ea typeface="Tahoma" charset="0"/>
                <a:cs typeface="Tahoma" charset="0"/>
              </a:rPr>
              <a:t>giữa các đối tượng (loose coupling).</a:t>
            </a:r>
          </a:p>
        </p:txBody>
      </p:sp>
    </p:spTree>
    <p:extLst>
      <p:ext uri="{BB962C8B-B14F-4D97-AF65-F5344CB8AC3E}">
        <p14:creationId xmlns:p14="http://schemas.microsoft.com/office/powerpoint/2010/main" val="27992383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10426566" cy="1494596"/>
          </a:xfrm>
        </p:spPr>
        <p:txBody>
          <a:bodyPr/>
          <a:lstStyle/>
          <a:p>
            <a:r>
              <a:rPr lang="en-US" dirty="0"/>
              <a:t>Observer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59" y="2438400"/>
            <a:ext cx="11196587" cy="3835595"/>
          </a:xfrm>
        </p:spPr>
        <p:txBody>
          <a:bodyPr>
            <a:normAutofit/>
          </a:bodyPr>
          <a:lstStyle/>
          <a:p>
            <a:pPr marL="342900" indent="-342900">
              <a:lnSpc>
                <a:spcPct val="140000"/>
              </a:lnSpc>
              <a:spcBef>
                <a:spcPts val="1200"/>
              </a:spcBef>
              <a:buFont typeface="Arial" charset="0"/>
              <a:buChar char="•"/>
            </a:pPr>
            <a:r>
              <a:rPr lang="en-US" sz="1800" dirty="0">
                <a:latin typeface="Tahoma" charset="0"/>
                <a:ea typeface="Tahoma" charset="0"/>
                <a:cs typeface="Tahoma" charset="0"/>
              </a:rPr>
              <a:t>Ví dụ thực tế:</a:t>
            </a:r>
          </a:p>
          <a:p>
            <a:pPr marL="626364" lvl="1" indent="-342900">
              <a:lnSpc>
                <a:spcPct val="140000"/>
              </a:lnSpc>
              <a:spcBef>
                <a:spcPts val="1200"/>
              </a:spcBef>
              <a:buFont typeface="Courier New" charset="0"/>
              <a:buChar char="o"/>
            </a:pPr>
            <a:r>
              <a:rPr lang="en-US" sz="1800" dirty="0">
                <a:latin typeface="Tahoma" charset="0"/>
                <a:ea typeface="Tahoma" charset="0"/>
                <a:cs typeface="Tahoma" charset="0"/>
              </a:rPr>
              <a:t>Hệ thống thông báo (Notification System): Khi có một bài viết mới, tất cả người đăng ký (subscribers) sẽ nhận được thông báo.</a:t>
            </a:r>
          </a:p>
          <a:p>
            <a:pPr marL="626364" lvl="1" indent="-342900">
              <a:lnSpc>
                <a:spcPct val="140000"/>
              </a:lnSpc>
              <a:spcBef>
                <a:spcPts val="1200"/>
              </a:spcBef>
              <a:buFont typeface="Courier New" charset="0"/>
              <a:buChar char="o"/>
            </a:pPr>
            <a:r>
              <a:rPr lang="en-US" sz="1800" dirty="0">
                <a:latin typeface="Tahoma" charset="0"/>
                <a:ea typeface="Tahoma" charset="0"/>
                <a:cs typeface="Tahoma" charset="0"/>
              </a:rPr>
              <a:t>Mô hình Publisher-Subscriber trong các hệ thống nhắn tin (RabbitMQ, Kafka).</a:t>
            </a:r>
          </a:p>
          <a:p>
            <a:pPr marL="626364" lvl="1" indent="-342900">
              <a:lnSpc>
                <a:spcPct val="140000"/>
              </a:lnSpc>
              <a:spcBef>
                <a:spcPts val="1200"/>
              </a:spcBef>
              <a:buFont typeface="Courier New" charset="0"/>
              <a:buChar char="o"/>
            </a:pPr>
            <a:r>
              <a:rPr lang="en-US" sz="1800" dirty="0">
                <a:latin typeface="Tahoma" charset="0"/>
                <a:ea typeface="Tahoma" charset="0"/>
                <a:cs typeface="Tahoma" charset="0"/>
              </a:rPr>
              <a:t>Mô hình Event-Listener trong GUI (Java Swing, Android).</a:t>
            </a:r>
          </a:p>
        </p:txBody>
      </p:sp>
    </p:spTree>
    <p:extLst>
      <p:ext uri="{BB962C8B-B14F-4D97-AF65-F5344CB8AC3E}">
        <p14:creationId xmlns:p14="http://schemas.microsoft.com/office/powerpoint/2010/main" val="59740390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10426566" cy="1494596"/>
          </a:xfrm>
        </p:spPr>
        <p:txBody>
          <a:bodyPr/>
          <a:lstStyle/>
          <a:p>
            <a:r>
              <a:rPr lang="en-US" dirty="0"/>
              <a:t>Observer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59" y="2438400"/>
            <a:ext cx="11196587" cy="3835595"/>
          </a:xfrm>
        </p:spPr>
        <p:txBody>
          <a:bodyPr>
            <a:normAutofit/>
          </a:bodyPr>
          <a:lstStyle/>
          <a:p>
            <a:pPr marL="342900" indent="-342900">
              <a:lnSpc>
                <a:spcPct val="140000"/>
              </a:lnSpc>
              <a:spcBef>
                <a:spcPts val="1200"/>
              </a:spcBef>
              <a:buFont typeface="Arial" charset="0"/>
              <a:buChar char="•"/>
            </a:pPr>
            <a:r>
              <a:rPr lang="en-US" sz="1800" dirty="0">
                <a:latin typeface="Tahoma" charset="0"/>
                <a:ea typeface="Tahoma" charset="0"/>
                <a:cs typeface="Tahoma" charset="0"/>
              </a:rPr>
              <a:t>Cài đặt Observer Pattern: Hệ thống thông báo Youtube</a:t>
            </a:r>
          </a:p>
          <a:p>
            <a:pPr marL="626364" lvl="1" indent="-342900">
              <a:lnSpc>
                <a:spcPct val="140000"/>
              </a:lnSpc>
              <a:spcBef>
                <a:spcPts val="1200"/>
              </a:spcBef>
              <a:buFont typeface="Courier New" charset="0"/>
              <a:buChar char="o"/>
            </a:pPr>
            <a:r>
              <a:rPr lang="en-US" sz="1800" dirty="0">
                <a:latin typeface="Tahoma" charset="0"/>
                <a:ea typeface="Tahoma" charset="0"/>
                <a:cs typeface="Tahoma" charset="0"/>
              </a:rPr>
              <a:t>Subject (Observerable) là kênh Youtube, khi có video mới, nó sẽ thông báo cho tất cả người đăng ký.</a:t>
            </a:r>
          </a:p>
          <a:p>
            <a:pPr marL="626364" lvl="1" indent="-342900">
              <a:lnSpc>
                <a:spcPct val="140000"/>
              </a:lnSpc>
              <a:spcBef>
                <a:spcPts val="1200"/>
              </a:spcBef>
              <a:buFont typeface="Courier New" charset="0"/>
              <a:buChar char="o"/>
            </a:pPr>
            <a:r>
              <a:rPr lang="en-US" sz="1800" dirty="0">
                <a:latin typeface="Tahoma" charset="0"/>
                <a:ea typeface="Tahoma" charset="0"/>
                <a:cs typeface="Tahoma" charset="0"/>
              </a:rPr>
              <a:t>Observer là người dùng (Subscribers), họ sẽ nhận thông báo khi có video mới.</a:t>
            </a:r>
          </a:p>
          <a:p>
            <a:pPr marL="342900" indent="-342900">
              <a:lnSpc>
                <a:spcPct val="140000"/>
              </a:lnSpc>
              <a:spcBef>
                <a:spcPts val="1200"/>
              </a:spcBef>
              <a:buFont typeface="Arial" charset="0"/>
              <a:buChar char="•"/>
            </a:pPr>
            <a:r>
              <a:rPr lang="en-US" sz="1800" dirty="0">
                <a:latin typeface="Tahoma" charset="0"/>
                <a:ea typeface="Tahoma" charset="0"/>
                <a:cs typeface="Tahoma" charset="0"/>
              </a:rPr>
              <a:t>Step 1: Tạo Interface </a:t>
            </a:r>
            <a:r>
              <a:rPr lang="en-US" sz="1800" b="1" dirty="0">
                <a:latin typeface="Tahoma" charset="0"/>
                <a:ea typeface="Tahoma" charset="0"/>
                <a:cs typeface="Tahoma" charset="0"/>
              </a:rPr>
              <a:t>Observer</a:t>
            </a:r>
          </a:p>
          <a:p>
            <a:pPr marL="342900" indent="-342900">
              <a:lnSpc>
                <a:spcPct val="140000"/>
              </a:lnSpc>
              <a:spcBef>
                <a:spcPts val="1200"/>
              </a:spcBef>
              <a:buFont typeface="Arial" charset="0"/>
              <a:buChar char="•"/>
            </a:pPr>
            <a:endParaRPr lang="en-US" sz="1800" b="1" dirty="0">
              <a:latin typeface="Tahoma" charset="0"/>
              <a:ea typeface="Tahoma" charset="0"/>
              <a:cs typeface="Tahoma" charset="0"/>
            </a:endParaRPr>
          </a:p>
          <a:p>
            <a:pPr marL="342900" indent="-342900">
              <a:lnSpc>
                <a:spcPct val="140000"/>
              </a:lnSpc>
              <a:spcBef>
                <a:spcPts val="1200"/>
              </a:spcBef>
              <a:buFont typeface="Arial" charset="0"/>
              <a:buChar char="•"/>
            </a:pPr>
            <a:endParaRPr lang="en-US" sz="1800" b="1" dirty="0">
              <a:latin typeface="Tahoma" charset="0"/>
              <a:ea typeface="Tahoma" charset="0"/>
              <a:cs typeface="Tahoma" charset="0"/>
            </a:endParaRPr>
          </a:p>
          <a:p>
            <a:pPr>
              <a:lnSpc>
                <a:spcPct val="140000"/>
              </a:lnSpc>
              <a:spcBef>
                <a:spcPts val="1200"/>
              </a:spcBef>
            </a:pPr>
            <a:r>
              <a:rPr lang="en-US" sz="1800" dirty="0">
                <a:latin typeface="Tahoma" charset="0"/>
                <a:ea typeface="Tahoma" charset="0"/>
                <a:cs typeface="Tahoma" charset="0"/>
              </a:rPr>
              <a:t>    update() sẽ gọi khi có video mới</a:t>
            </a:r>
          </a:p>
        </p:txBody>
      </p:sp>
      <p:pic>
        <p:nvPicPr>
          <p:cNvPr id="4" name="Picture 3"/>
          <p:cNvPicPr>
            <a:picLocks noChangeAspect="1"/>
          </p:cNvPicPr>
          <p:nvPr/>
        </p:nvPicPr>
        <p:blipFill>
          <a:blip r:embed="rId3"/>
          <a:stretch>
            <a:fillRect/>
          </a:stretch>
        </p:blipFill>
        <p:spPr>
          <a:xfrm>
            <a:off x="1752669" y="4512452"/>
            <a:ext cx="4006447" cy="1051261"/>
          </a:xfrm>
          <a:prstGeom prst="rect">
            <a:avLst/>
          </a:prstGeom>
        </p:spPr>
      </p:pic>
    </p:spTree>
    <p:extLst>
      <p:ext uri="{BB962C8B-B14F-4D97-AF65-F5344CB8AC3E}">
        <p14:creationId xmlns:p14="http://schemas.microsoft.com/office/powerpoint/2010/main" val="34691113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10426566" cy="1494596"/>
          </a:xfrm>
        </p:spPr>
        <p:txBody>
          <a:bodyPr/>
          <a:lstStyle/>
          <a:p>
            <a:r>
              <a:rPr lang="en-US" dirty="0"/>
              <a:t>Observer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59" y="2438400"/>
            <a:ext cx="11196587" cy="3835595"/>
          </a:xfrm>
        </p:spPr>
        <p:txBody>
          <a:bodyPr>
            <a:normAutofit/>
          </a:bodyPr>
          <a:lstStyle/>
          <a:p>
            <a:pPr marL="342900" indent="-342900">
              <a:lnSpc>
                <a:spcPct val="140000"/>
              </a:lnSpc>
              <a:spcBef>
                <a:spcPts val="1200"/>
              </a:spcBef>
              <a:buFont typeface="Arial" charset="0"/>
              <a:buChar char="•"/>
            </a:pPr>
            <a:r>
              <a:rPr lang="en-US" sz="1800" dirty="0">
                <a:latin typeface="Tahoma" charset="0"/>
                <a:ea typeface="Tahoma" charset="0"/>
                <a:cs typeface="Tahoma" charset="0"/>
              </a:rPr>
              <a:t>Step 2: Tạo interface </a:t>
            </a:r>
            <a:r>
              <a:rPr lang="en-US" sz="1800" b="1" dirty="0">
                <a:latin typeface="Tahoma" charset="0"/>
                <a:ea typeface="Tahoma" charset="0"/>
                <a:cs typeface="Tahoma" charset="0"/>
              </a:rPr>
              <a:t>Subject </a:t>
            </a:r>
            <a:r>
              <a:rPr lang="en-US" sz="1800" dirty="0">
                <a:latin typeface="Tahoma" charset="0"/>
                <a:ea typeface="Tahoma" charset="0"/>
                <a:cs typeface="Tahoma" charset="0"/>
              </a:rPr>
              <a:t>(Observable)</a:t>
            </a:r>
          </a:p>
          <a:p>
            <a:pPr marL="626364" lvl="1" indent="-342900">
              <a:lnSpc>
                <a:spcPct val="140000"/>
              </a:lnSpc>
              <a:spcBef>
                <a:spcPts val="1200"/>
              </a:spcBef>
              <a:buFont typeface="Courier New" charset="0"/>
              <a:buChar char="o"/>
            </a:pPr>
            <a:r>
              <a:rPr lang="en-US" sz="1800" dirty="0">
                <a:latin typeface="Tahoma" charset="0"/>
                <a:ea typeface="Tahoma" charset="0"/>
                <a:cs typeface="Tahoma" charset="0"/>
              </a:rPr>
              <a:t>subscribe() để thêm người đăng ký.</a:t>
            </a:r>
          </a:p>
          <a:p>
            <a:pPr marL="626364" lvl="1" indent="-342900">
              <a:lnSpc>
                <a:spcPct val="140000"/>
              </a:lnSpc>
              <a:spcBef>
                <a:spcPts val="1200"/>
              </a:spcBef>
              <a:buFont typeface="Courier New" charset="0"/>
              <a:buChar char="o"/>
            </a:pPr>
            <a:r>
              <a:rPr lang="en-US" sz="1800" dirty="0">
                <a:latin typeface="Tahoma" charset="0"/>
                <a:ea typeface="Tahoma" charset="0"/>
                <a:cs typeface="Tahoma" charset="0"/>
              </a:rPr>
              <a:t>unsubscribe() để xoá người đăng ký.</a:t>
            </a:r>
          </a:p>
          <a:p>
            <a:pPr marL="626364" lvl="1" indent="-342900">
              <a:lnSpc>
                <a:spcPct val="140000"/>
              </a:lnSpc>
              <a:spcBef>
                <a:spcPts val="1200"/>
              </a:spcBef>
              <a:buFont typeface="Courier New" charset="0"/>
              <a:buChar char="o"/>
            </a:pPr>
            <a:r>
              <a:rPr lang="en-US" sz="1800" dirty="0">
                <a:latin typeface="Tahoma" charset="0"/>
                <a:ea typeface="Tahoma" charset="0"/>
                <a:cs typeface="Tahoma" charset="0"/>
              </a:rPr>
              <a:t>notifyObservers() để thông báo video mới.</a:t>
            </a:r>
          </a:p>
        </p:txBody>
      </p:sp>
      <p:pic>
        <p:nvPicPr>
          <p:cNvPr id="5" name="Picture 4"/>
          <p:cNvPicPr>
            <a:picLocks noChangeAspect="1"/>
          </p:cNvPicPr>
          <p:nvPr/>
        </p:nvPicPr>
        <p:blipFill>
          <a:blip r:embed="rId3"/>
          <a:stretch>
            <a:fillRect/>
          </a:stretch>
        </p:blipFill>
        <p:spPr>
          <a:xfrm>
            <a:off x="6037659" y="3006797"/>
            <a:ext cx="5603081" cy="2698800"/>
          </a:xfrm>
          <a:prstGeom prst="rect">
            <a:avLst/>
          </a:prstGeom>
        </p:spPr>
      </p:pic>
    </p:spTree>
    <p:extLst>
      <p:ext uri="{BB962C8B-B14F-4D97-AF65-F5344CB8AC3E}">
        <p14:creationId xmlns:p14="http://schemas.microsoft.com/office/powerpoint/2010/main" val="143772084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10426566" cy="1494596"/>
          </a:xfrm>
        </p:spPr>
        <p:txBody>
          <a:bodyPr/>
          <a:lstStyle/>
          <a:p>
            <a:r>
              <a:rPr lang="en-US" dirty="0"/>
              <a:t>Observer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59" y="2438400"/>
            <a:ext cx="11196587" cy="3835595"/>
          </a:xfrm>
        </p:spPr>
        <p:txBody>
          <a:bodyPr>
            <a:normAutofit/>
          </a:bodyPr>
          <a:lstStyle/>
          <a:p>
            <a:pPr marL="342900" indent="-342900">
              <a:lnSpc>
                <a:spcPct val="140000"/>
              </a:lnSpc>
              <a:spcBef>
                <a:spcPts val="1200"/>
              </a:spcBef>
              <a:buFont typeface="Arial" charset="0"/>
              <a:buChar char="•"/>
            </a:pPr>
            <a:r>
              <a:rPr lang="en-US" sz="1800" dirty="0">
                <a:latin typeface="Tahoma" charset="0"/>
                <a:ea typeface="Tahoma" charset="0"/>
                <a:cs typeface="Tahoma" charset="0"/>
              </a:rPr>
              <a:t>Step 3: Tạo class YouTubeChannel (Concrete Subject)</a:t>
            </a:r>
          </a:p>
        </p:txBody>
      </p:sp>
      <p:pic>
        <p:nvPicPr>
          <p:cNvPr id="4" name="Picture 3"/>
          <p:cNvPicPr>
            <a:picLocks noChangeAspect="1"/>
          </p:cNvPicPr>
          <p:nvPr/>
        </p:nvPicPr>
        <p:blipFill>
          <a:blip r:embed="rId3"/>
          <a:stretch>
            <a:fillRect/>
          </a:stretch>
        </p:blipFill>
        <p:spPr>
          <a:xfrm>
            <a:off x="6538610" y="1772724"/>
            <a:ext cx="5653390" cy="5085275"/>
          </a:xfrm>
          <a:prstGeom prst="rect">
            <a:avLst/>
          </a:prstGeom>
        </p:spPr>
      </p:pic>
    </p:spTree>
    <p:extLst>
      <p:ext uri="{BB962C8B-B14F-4D97-AF65-F5344CB8AC3E}">
        <p14:creationId xmlns:p14="http://schemas.microsoft.com/office/powerpoint/2010/main" val="124925113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10426566" cy="1494596"/>
          </a:xfrm>
        </p:spPr>
        <p:txBody>
          <a:bodyPr/>
          <a:lstStyle/>
          <a:p>
            <a:r>
              <a:rPr lang="en-US" dirty="0"/>
              <a:t>Observer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59" y="2438400"/>
            <a:ext cx="11196587" cy="3835595"/>
          </a:xfrm>
        </p:spPr>
        <p:txBody>
          <a:bodyPr>
            <a:normAutofit/>
          </a:bodyPr>
          <a:lstStyle/>
          <a:p>
            <a:pPr marL="342900" indent="-342900">
              <a:lnSpc>
                <a:spcPct val="140000"/>
              </a:lnSpc>
              <a:spcBef>
                <a:spcPts val="1200"/>
              </a:spcBef>
              <a:buFont typeface="Arial" charset="0"/>
              <a:buChar char="•"/>
            </a:pPr>
            <a:r>
              <a:rPr lang="en-US" sz="1800" dirty="0">
                <a:latin typeface="Tahoma" charset="0"/>
                <a:ea typeface="Tahoma" charset="0"/>
                <a:cs typeface="Tahoma" charset="0"/>
              </a:rPr>
              <a:t>Step 4: Tạo class Subscriber(Concrete Observer)</a:t>
            </a:r>
          </a:p>
        </p:txBody>
      </p:sp>
      <p:pic>
        <p:nvPicPr>
          <p:cNvPr id="5" name="Picture 4"/>
          <p:cNvPicPr>
            <a:picLocks noChangeAspect="1"/>
          </p:cNvPicPr>
          <p:nvPr/>
        </p:nvPicPr>
        <p:blipFill>
          <a:blip r:embed="rId3"/>
          <a:stretch>
            <a:fillRect/>
          </a:stretch>
        </p:blipFill>
        <p:spPr>
          <a:xfrm>
            <a:off x="1811234" y="2973334"/>
            <a:ext cx="7653608" cy="3265785"/>
          </a:xfrm>
          <a:prstGeom prst="rect">
            <a:avLst/>
          </a:prstGeom>
        </p:spPr>
      </p:pic>
    </p:spTree>
    <p:extLst>
      <p:ext uri="{BB962C8B-B14F-4D97-AF65-F5344CB8AC3E}">
        <p14:creationId xmlns:p14="http://schemas.microsoft.com/office/powerpoint/2010/main" val="187340871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10426566" cy="1494596"/>
          </a:xfrm>
        </p:spPr>
        <p:txBody>
          <a:bodyPr/>
          <a:lstStyle/>
          <a:p>
            <a:r>
              <a:rPr lang="en-US" dirty="0"/>
              <a:t>Observer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59" y="2438400"/>
            <a:ext cx="11196587" cy="3835595"/>
          </a:xfrm>
        </p:spPr>
        <p:txBody>
          <a:bodyPr>
            <a:normAutofit/>
          </a:bodyPr>
          <a:lstStyle/>
          <a:p>
            <a:pPr marL="342900" indent="-342900">
              <a:lnSpc>
                <a:spcPct val="140000"/>
              </a:lnSpc>
              <a:spcBef>
                <a:spcPts val="1200"/>
              </a:spcBef>
              <a:buFont typeface="Arial" charset="0"/>
              <a:buChar char="•"/>
            </a:pPr>
            <a:r>
              <a:rPr lang="en-US" sz="1800" dirty="0">
                <a:latin typeface="Tahoma" charset="0"/>
                <a:ea typeface="Tahoma" charset="0"/>
                <a:cs typeface="Tahoma" charset="0"/>
              </a:rPr>
              <a:t>Step 5: Test App</a:t>
            </a:r>
          </a:p>
        </p:txBody>
      </p:sp>
      <p:pic>
        <p:nvPicPr>
          <p:cNvPr id="4" name="Picture 3"/>
          <p:cNvPicPr>
            <a:picLocks noChangeAspect="1"/>
          </p:cNvPicPr>
          <p:nvPr/>
        </p:nvPicPr>
        <p:blipFill>
          <a:blip r:embed="rId3"/>
          <a:stretch>
            <a:fillRect/>
          </a:stretch>
        </p:blipFill>
        <p:spPr>
          <a:xfrm>
            <a:off x="1795203" y="2880537"/>
            <a:ext cx="5969176" cy="3904241"/>
          </a:xfrm>
          <a:prstGeom prst="rect">
            <a:avLst/>
          </a:prstGeom>
        </p:spPr>
      </p:pic>
    </p:spTree>
    <p:extLst>
      <p:ext uri="{BB962C8B-B14F-4D97-AF65-F5344CB8AC3E}">
        <p14:creationId xmlns:p14="http://schemas.microsoft.com/office/powerpoint/2010/main" val="170161656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0C1B7-6E4E-3DEE-50C0-1CA3B14303EE}"/>
              </a:ext>
            </a:extLst>
          </p:cNvPr>
          <p:cNvSpPr>
            <a:spLocks noGrp="1"/>
          </p:cNvSpPr>
          <p:nvPr>
            <p:ph type="ctrTitle"/>
          </p:nvPr>
        </p:nvSpPr>
        <p:spPr>
          <a:xfrm>
            <a:off x="594360" y="411479"/>
            <a:ext cx="9464040" cy="3291840"/>
          </a:xfrm>
        </p:spPr>
        <p:txBody>
          <a:bodyPr/>
          <a:lstStyle/>
          <a:p>
            <a:r>
              <a:rPr lang="en-US" dirty="0"/>
              <a:t>State Design Pattern</a:t>
            </a:r>
          </a:p>
        </p:txBody>
      </p:sp>
      <p:sp>
        <p:nvSpPr>
          <p:cNvPr id="3" name="Text Placeholder 2">
            <a:extLst>
              <a:ext uri="{FF2B5EF4-FFF2-40B4-BE49-F238E27FC236}">
                <a16:creationId xmlns:a16="http://schemas.microsoft.com/office/drawing/2014/main" id="{8BE734F0-2DDD-AF70-F13D-F9E4C1929411}"/>
              </a:ext>
            </a:extLst>
          </p:cNvPr>
          <p:cNvSpPr>
            <a:spLocks noGrp="1"/>
          </p:cNvSpPr>
          <p:nvPr>
            <p:ph type="body" sz="quarter" idx="11"/>
          </p:nvPr>
        </p:nvSpPr>
        <p:spPr>
          <a:xfrm>
            <a:off x="594360" y="4549552"/>
            <a:ext cx="5486400" cy="1645920"/>
          </a:xfrm>
        </p:spPr>
        <p:txBody>
          <a:bodyPr/>
          <a:lstStyle/>
          <a:p>
            <a:r>
              <a:rPr lang="en-US" dirty="0"/>
              <a:t>Behavioral Pattern</a:t>
            </a:r>
          </a:p>
        </p:txBody>
      </p:sp>
    </p:spTree>
    <p:extLst>
      <p:ext uri="{BB962C8B-B14F-4D97-AF65-F5344CB8AC3E}">
        <p14:creationId xmlns:p14="http://schemas.microsoft.com/office/powerpoint/2010/main" val="33024426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10426566" cy="1494596"/>
          </a:xfrm>
        </p:spPr>
        <p:txBody>
          <a:bodyPr/>
          <a:lstStyle/>
          <a:p>
            <a:r>
              <a:rPr lang="en-US" dirty="0"/>
              <a:t>State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59" y="2438400"/>
            <a:ext cx="11196587" cy="4235116"/>
          </a:xfrm>
        </p:spPr>
        <p:txBody>
          <a:bodyPr>
            <a:normAutofit/>
          </a:bodyPr>
          <a:lstStyle/>
          <a:p>
            <a:pPr marL="342900" indent="-342900">
              <a:lnSpc>
                <a:spcPct val="140000"/>
              </a:lnSpc>
              <a:spcBef>
                <a:spcPts val="1200"/>
              </a:spcBef>
              <a:buFont typeface="Arial" charset="0"/>
              <a:buChar char="•"/>
            </a:pPr>
            <a:r>
              <a:rPr lang="en-US" sz="1800" dirty="0">
                <a:latin typeface="Tahoma" charset="0"/>
                <a:ea typeface="Tahoma" charset="0"/>
                <a:cs typeface="Tahoma" charset="0"/>
              </a:rPr>
              <a:t>State Pattern là một mẫu thiết kế thuộc nhóm Behavioral Pattern, cho phép một đối tượng thay đổi hành vi của mình khi trạng thái của nó thay đổi. Mẫu này giúp đối tượng</a:t>
            </a:r>
            <a:r>
              <a:rPr lang="en-US" sz="1800" b="1" dirty="0">
                <a:latin typeface="Tahoma" charset="0"/>
                <a:ea typeface="Tahoma" charset="0"/>
                <a:cs typeface="Tahoma" charset="0"/>
              </a:rPr>
              <a:t> thay đổi hành vi</a:t>
            </a:r>
            <a:r>
              <a:rPr lang="en-US" sz="1800" dirty="0">
                <a:latin typeface="Tahoma" charset="0"/>
                <a:ea typeface="Tahoma" charset="0"/>
                <a:cs typeface="Tahoma" charset="0"/>
              </a:rPr>
              <a:t> mà không cần phải sử dụng các cấu trúc điều kiện phức tạp (if-else, switch-case).</a:t>
            </a:r>
          </a:p>
          <a:p>
            <a:pPr marL="342900" indent="-342900">
              <a:lnSpc>
                <a:spcPct val="140000"/>
              </a:lnSpc>
              <a:spcBef>
                <a:spcPts val="1200"/>
              </a:spcBef>
              <a:buFont typeface="Arial" charset="0"/>
              <a:buChar char="•"/>
            </a:pPr>
            <a:r>
              <a:rPr lang="en-US" sz="1800" dirty="0">
                <a:latin typeface="Tahoma" charset="0"/>
                <a:ea typeface="Tahoma" charset="0"/>
                <a:cs typeface="Tahoma" charset="0"/>
              </a:rPr>
              <a:t>Khi nào nên dùng State Pattern?</a:t>
            </a:r>
          </a:p>
          <a:p>
            <a:pPr marL="626364" lvl="1" indent="-342900">
              <a:lnSpc>
                <a:spcPct val="140000"/>
              </a:lnSpc>
              <a:spcBef>
                <a:spcPts val="1200"/>
              </a:spcBef>
              <a:buFont typeface="Courier New" charset="0"/>
              <a:buChar char="o"/>
            </a:pPr>
            <a:r>
              <a:rPr lang="en-US" sz="1800" dirty="0">
                <a:latin typeface="Tahoma" charset="0"/>
                <a:ea typeface="Tahoma" charset="0"/>
                <a:cs typeface="Tahoma" charset="0"/>
              </a:rPr>
              <a:t>Khi một đối tượng có thể có </a:t>
            </a:r>
            <a:r>
              <a:rPr lang="en-US" sz="1800" b="1" dirty="0">
                <a:latin typeface="Tahoma" charset="0"/>
                <a:ea typeface="Tahoma" charset="0"/>
                <a:cs typeface="Tahoma" charset="0"/>
              </a:rPr>
              <a:t>nhiều trạng thái</a:t>
            </a:r>
            <a:r>
              <a:rPr lang="en-US" sz="1800" dirty="0">
                <a:latin typeface="Tahoma" charset="0"/>
                <a:ea typeface="Tahoma" charset="0"/>
                <a:cs typeface="Tahoma" charset="0"/>
              </a:rPr>
              <a:t> và hành vi của đối tượng </a:t>
            </a:r>
            <a:r>
              <a:rPr lang="en-US" sz="1800" b="1" dirty="0">
                <a:latin typeface="Tahoma" charset="0"/>
                <a:ea typeface="Tahoma" charset="0"/>
                <a:cs typeface="Tahoma" charset="0"/>
              </a:rPr>
              <a:t>phụ thuộc vào trạng thái hiện tại.</a:t>
            </a:r>
            <a:endParaRPr lang="en-US" sz="1800" dirty="0">
              <a:latin typeface="Tahoma" charset="0"/>
              <a:ea typeface="Tahoma" charset="0"/>
              <a:cs typeface="Tahoma" charset="0"/>
            </a:endParaRPr>
          </a:p>
          <a:p>
            <a:pPr marL="626364" lvl="1" indent="-342900">
              <a:lnSpc>
                <a:spcPct val="140000"/>
              </a:lnSpc>
              <a:spcBef>
                <a:spcPts val="1200"/>
              </a:spcBef>
              <a:buFont typeface="Courier New" charset="0"/>
              <a:buChar char="o"/>
            </a:pPr>
            <a:r>
              <a:rPr lang="en-US" sz="1800" dirty="0">
                <a:latin typeface="Tahoma" charset="0"/>
                <a:ea typeface="Tahoma" charset="0"/>
                <a:cs typeface="Tahoma" charset="0"/>
              </a:rPr>
              <a:t>Khi muốn </a:t>
            </a:r>
            <a:r>
              <a:rPr lang="en-US" sz="1800" b="1" dirty="0">
                <a:latin typeface="Tahoma" charset="0"/>
                <a:ea typeface="Tahoma" charset="0"/>
                <a:cs typeface="Tahoma" charset="0"/>
              </a:rPr>
              <a:t>tách biệt các hành vi </a:t>
            </a:r>
            <a:r>
              <a:rPr lang="en-US" sz="1800" dirty="0">
                <a:latin typeface="Tahoma" charset="0"/>
                <a:ea typeface="Tahoma" charset="0"/>
                <a:cs typeface="Tahoma" charset="0"/>
              </a:rPr>
              <a:t>khác nhau vào các lớp riêng biệt, làm cho mã nguồn dễ bảo trì và mở rộng hơn.</a:t>
            </a:r>
          </a:p>
          <a:p>
            <a:pPr marL="626364" lvl="1" indent="-342900">
              <a:lnSpc>
                <a:spcPct val="140000"/>
              </a:lnSpc>
              <a:spcBef>
                <a:spcPts val="1200"/>
              </a:spcBef>
              <a:buFont typeface="Courier New" charset="0"/>
              <a:buChar char="o"/>
            </a:pPr>
            <a:r>
              <a:rPr lang="en-US" sz="1800" dirty="0">
                <a:latin typeface="Tahoma" charset="0"/>
                <a:ea typeface="Tahoma" charset="0"/>
                <a:cs typeface="Tahoma" charset="0"/>
              </a:rPr>
              <a:t>Khi trạng thái của đối tượng có thể thay đổi </a:t>
            </a:r>
            <a:r>
              <a:rPr lang="en-US" sz="1800" b="1" dirty="0">
                <a:latin typeface="Tahoma" charset="0"/>
                <a:ea typeface="Tahoma" charset="0"/>
                <a:cs typeface="Tahoma" charset="0"/>
              </a:rPr>
              <a:t>dynamically </a:t>
            </a:r>
            <a:r>
              <a:rPr lang="en-US" sz="1800" dirty="0">
                <a:latin typeface="Tahoma" charset="0"/>
                <a:ea typeface="Tahoma" charset="0"/>
                <a:cs typeface="Tahoma" charset="0"/>
              </a:rPr>
              <a:t>trong suốt vòng đời của đối tượng.</a:t>
            </a:r>
          </a:p>
        </p:txBody>
      </p:sp>
    </p:spTree>
    <p:extLst>
      <p:ext uri="{BB962C8B-B14F-4D97-AF65-F5344CB8AC3E}">
        <p14:creationId xmlns:p14="http://schemas.microsoft.com/office/powerpoint/2010/main" val="126926672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10426566" cy="1494596"/>
          </a:xfrm>
        </p:spPr>
        <p:txBody>
          <a:bodyPr/>
          <a:lstStyle/>
          <a:p>
            <a:r>
              <a:rPr lang="en-US" dirty="0"/>
              <a:t>State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59" y="2438400"/>
            <a:ext cx="11196587" cy="4235116"/>
          </a:xfrm>
        </p:spPr>
        <p:txBody>
          <a:bodyPr>
            <a:normAutofit/>
          </a:bodyPr>
          <a:lstStyle/>
          <a:p>
            <a:pPr marL="342900" indent="-342900">
              <a:lnSpc>
                <a:spcPct val="140000"/>
              </a:lnSpc>
              <a:spcBef>
                <a:spcPts val="1200"/>
              </a:spcBef>
              <a:buFont typeface="Arial" charset="0"/>
              <a:buChar char="•"/>
            </a:pPr>
            <a:r>
              <a:rPr lang="en-US" sz="1800" dirty="0">
                <a:latin typeface="Tahoma" charset="0"/>
                <a:ea typeface="Tahoma" charset="0"/>
                <a:cs typeface="Tahoma" charset="0"/>
              </a:rPr>
              <a:t>Ví dụ thực tế:</a:t>
            </a:r>
          </a:p>
          <a:p>
            <a:pPr marL="626364" lvl="1" indent="-342900">
              <a:lnSpc>
                <a:spcPct val="140000"/>
              </a:lnSpc>
              <a:spcBef>
                <a:spcPts val="1200"/>
              </a:spcBef>
              <a:buFont typeface="Courier New" charset="0"/>
              <a:buChar char="o"/>
            </a:pPr>
            <a:r>
              <a:rPr lang="en-US" sz="1800" dirty="0">
                <a:latin typeface="Tahoma" charset="0"/>
                <a:ea typeface="Tahoma" charset="0"/>
                <a:cs typeface="Tahoma" charset="0"/>
              </a:rPr>
              <a:t>Trình điều khiển máy in: Máy in có thể ở các trạng thái như Ready, Printing, Error</a:t>
            </a:r>
          </a:p>
          <a:p>
            <a:pPr marL="626364" lvl="1" indent="-342900">
              <a:lnSpc>
                <a:spcPct val="140000"/>
              </a:lnSpc>
              <a:spcBef>
                <a:spcPts val="1200"/>
              </a:spcBef>
              <a:buFont typeface="Courier New" charset="0"/>
              <a:buChar char="o"/>
            </a:pPr>
            <a:r>
              <a:rPr lang="en-US" sz="1800" dirty="0">
                <a:latin typeface="Tahoma" charset="0"/>
                <a:ea typeface="Tahoma" charset="0"/>
                <a:cs typeface="Tahoma" charset="0"/>
              </a:rPr>
              <a:t>Máy bán hàng tự động: có thể ở trạng thái Có tiền, Không có tiền, Đang phục vụ.</a:t>
            </a:r>
          </a:p>
          <a:p>
            <a:pPr marL="626364" lvl="1" indent="-342900">
              <a:lnSpc>
                <a:spcPct val="140000"/>
              </a:lnSpc>
              <a:spcBef>
                <a:spcPts val="1200"/>
              </a:spcBef>
              <a:buFont typeface="Courier New" charset="0"/>
              <a:buChar char="o"/>
            </a:pPr>
            <a:r>
              <a:rPr lang="en-US" sz="1800" dirty="0">
                <a:latin typeface="Tahoma" charset="0"/>
                <a:ea typeface="Tahoma" charset="0"/>
                <a:cs typeface="Tahoma" charset="0"/>
              </a:rPr>
              <a:t>Máy nghe nhạc: Có thể ở trạng thái như Playing, Paused, Stopped</a:t>
            </a:r>
          </a:p>
        </p:txBody>
      </p:sp>
    </p:spTree>
    <p:extLst>
      <p:ext uri="{BB962C8B-B14F-4D97-AF65-F5344CB8AC3E}">
        <p14:creationId xmlns:p14="http://schemas.microsoft.com/office/powerpoint/2010/main" val="2124010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Interface Segregation Principle (ISP)</a:t>
            </a:r>
          </a:p>
        </p:txBody>
      </p:sp>
      <p:sp>
        <p:nvSpPr>
          <p:cNvPr id="5" name="Content Placeholder 4"/>
          <p:cNvSpPr>
            <a:spLocks noGrp="1"/>
          </p:cNvSpPr>
          <p:nvPr>
            <p:ph sz="quarter" idx="15"/>
          </p:nvPr>
        </p:nvSpPr>
        <p:spPr>
          <a:xfrm>
            <a:off x="594360" y="2413000"/>
            <a:ext cx="10848340" cy="3949700"/>
          </a:xfrm>
        </p:spPr>
        <p:txBody>
          <a:bodyPr/>
          <a:lstStyle/>
          <a:p>
            <a:pPr marL="342900" indent="-342900">
              <a:lnSpc>
                <a:spcPct val="140000"/>
              </a:lnSpc>
              <a:buFont typeface="Arial" charset="0"/>
              <a:buChar char="•"/>
            </a:pPr>
            <a:r>
              <a:rPr lang="en-US"/>
              <a:t>“Client should not be forced to depend on interfaces they do not use”. (Một Interface không nên ép buộc class cài đặt những phương thức không cần thiết). Instead of having </a:t>
            </a:r>
            <a:r>
              <a:rPr lang="en-US" b="1"/>
              <a:t>one large interface</a:t>
            </a:r>
            <a:r>
              <a:rPr lang="en-US"/>
              <a:t>, break it into smaller, specific interfaces.</a:t>
            </a:r>
          </a:p>
          <a:p>
            <a:pPr marL="342900" indent="-342900">
              <a:lnSpc>
                <a:spcPct val="140000"/>
              </a:lnSpc>
              <a:spcBef>
                <a:spcPts val="600"/>
              </a:spcBef>
              <a:buFont typeface="Arial" charset="0"/>
              <a:buChar char="•"/>
            </a:pPr>
            <a:r>
              <a:rPr lang="en-US"/>
              <a:t>Bad Example (Violating ISP)</a:t>
            </a:r>
          </a:p>
        </p:txBody>
      </p:sp>
      <p:pic>
        <p:nvPicPr>
          <p:cNvPr id="2" name="Picture 1"/>
          <p:cNvPicPr>
            <a:picLocks noChangeAspect="1"/>
          </p:cNvPicPr>
          <p:nvPr/>
        </p:nvPicPr>
        <p:blipFill>
          <a:blip r:embed="rId2"/>
          <a:stretch>
            <a:fillRect/>
          </a:stretch>
        </p:blipFill>
        <p:spPr>
          <a:xfrm>
            <a:off x="4543461" y="3788041"/>
            <a:ext cx="4994239" cy="2961368"/>
          </a:xfrm>
          <a:prstGeom prst="rect">
            <a:avLst/>
          </a:prstGeom>
        </p:spPr>
      </p:pic>
    </p:spTree>
    <p:extLst>
      <p:ext uri="{BB962C8B-B14F-4D97-AF65-F5344CB8AC3E}">
        <p14:creationId xmlns:p14="http://schemas.microsoft.com/office/powerpoint/2010/main" val="198398676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10426566" cy="1494596"/>
          </a:xfrm>
        </p:spPr>
        <p:txBody>
          <a:bodyPr/>
          <a:lstStyle/>
          <a:p>
            <a:r>
              <a:rPr lang="en-US" dirty="0"/>
              <a:t>State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59" y="2438400"/>
            <a:ext cx="11196587" cy="4235116"/>
          </a:xfrm>
        </p:spPr>
        <p:txBody>
          <a:bodyPr>
            <a:normAutofit/>
          </a:bodyPr>
          <a:lstStyle/>
          <a:p>
            <a:pPr marL="342900" indent="-342900">
              <a:lnSpc>
                <a:spcPct val="140000"/>
              </a:lnSpc>
              <a:spcBef>
                <a:spcPts val="1200"/>
              </a:spcBef>
              <a:buFont typeface="Arial" charset="0"/>
              <a:buChar char="•"/>
            </a:pPr>
            <a:r>
              <a:rPr lang="en-US" sz="1800" dirty="0">
                <a:latin typeface="Tahoma" charset="0"/>
                <a:ea typeface="Tahoma" charset="0"/>
                <a:cs typeface="Tahoma" charset="0"/>
              </a:rPr>
              <a:t>Cấu trúc State Pattern bao gồm các thành phần chính:</a:t>
            </a:r>
          </a:p>
          <a:p>
            <a:pPr marL="626364" lvl="1" indent="-342900">
              <a:lnSpc>
                <a:spcPct val="140000"/>
              </a:lnSpc>
              <a:spcBef>
                <a:spcPts val="1200"/>
              </a:spcBef>
              <a:buFont typeface="Courier New" charset="0"/>
              <a:buChar char="o"/>
            </a:pPr>
            <a:r>
              <a:rPr lang="en-US" sz="1800" b="1" dirty="0">
                <a:latin typeface="Tahoma" charset="0"/>
                <a:ea typeface="Tahoma" charset="0"/>
                <a:cs typeface="Tahoma" charset="0"/>
              </a:rPr>
              <a:t>Context</a:t>
            </a:r>
            <a:r>
              <a:rPr lang="en-US" sz="1800" dirty="0">
                <a:latin typeface="Tahoma" charset="0"/>
                <a:ea typeface="Tahoma" charset="0"/>
                <a:cs typeface="Tahoma" charset="0"/>
              </a:rPr>
              <a:t>: Đối tượng chính chứa trạng thái hiện tại và uỷ quyền hành vi cho trạng thái này.</a:t>
            </a:r>
          </a:p>
          <a:p>
            <a:pPr marL="626364" lvl="1" indent="-342900">
              <a:lnSpc>
                <a:spcPct val="140000"/>
              </a:lnSpc>
              <a:spcBef>
                <a:spcPts val="1200"/>
              </a:spcBef>
              <a:buFont typeface="Courier New" charset="0"/>
              <a:buChar char="o"/>
            </a:pPr>
            <a:r>
              <a:rPr lang="en-US" sz="1800" b="1" dirty="0">
                <a:latin typeface="Tahoma" charset="0"/>
                <a:ea typeface="Tahoma" charset="0"/>
                <a:cs typeface="Tahoma" charset="0"/>
              </a:rPr>
              <a:t>State (Interface hoặc Abstract Class</a:t>
            </a:r>
            <a:r>
              <a:rPr lang="en-US" sz="1800" dirty="0">
                <a:latin typeface="Tahoma" charset="0"/>
                <a:ea typeface="Tahoma" charset="0"/>
                <a:cs typeface="Tahoma" charset="0"/>
              </a:rPr>
              <a:t>): Định nghĩa một giao diện chung cho tất cả các trạng thái cụ thể.</a:t>
            </a:r>
          </a:p>
          <a:p>
            <a:pPr marL="626364" lvl="1" indent="-342900">
              <a:lnSpc>
                <a:spcPct val="140000"/>
              </a:lnSpc>
              <a:spcBef>
                <a:spcPts val="1200"/>
              </a:spcBef>
              <a:buFont typeface="Courier New" charset="0"/>
              <a:buChar char="o"/>
            </a:pPr>
            <a:r>
              <a:rPr lang="en-US" sz="1800" b="1" dirty="0">
                <a:latin typeface="Tahoma" charset="0"/>
                <a:ea typeface="Tahoma" charset="0"/>
                <a:cs typeface="Tahoma" charset="0"/>
              </a:rPr>
              <a:t>Concrete State:</a:t>
            </a:r>
            <a:r>
              <a:rPr lang="en-US" sz="1800" dirty="0">
                <a:latin typeface="Tahoma" charset="0"/>
                <a:ea typeface="Tahoma" charset="0"/>
                <a:cs typeface="Tahoma" charset="0"/>
              </a:rPr>
              <a:t> Các lớp cụ thể triển khai giao diện State, mỗi lớp đại diện cho một trạng thái của Context.</a:t>
            </a:r>
            <a:endParaRPr lang="en-US" sz="1800" b="1" dirty="0">
              <a:latin typeface="Tahoma" charset="0"/>
              <a:ea typeface="Tahoma" charset="0"/>
              <a:cs typeface="Tahoma" charset="0"/>
            </a:endParaRPr>
          </a:p>
        </p:txBody>
      </p:sp>
    </p:spTree>
    <p:extLst>
      <p:ext uri="{BB962C8B-B14F-4D97-AF65-F5344CB8AC3E}">
        <p14:creationId xmlns:p14="http://schemas.microsoft.com/office/powerpoint/2010/main" val="172908869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10426566" cy="1494596"/>
          </a:xfrm>
        </p:spPr>
        <p:txBody>
          <a:bodyPr/>
          <a:lstStyle/>
          <a:p>
            <a:r>
              <a:rPr lang="en-US" dirty="0"/>
              <a:t>State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59" y="2438400"/>
            <a:ext cx="11196587" cy="4235116"/>
          </a:xfrm>
        </p:spPr>
        <p:txBody>
          <a:bodyPr>
            <a:normAutofit/>
          </a:bodyPr>
          <a:lstStyle/>
          <a:p>
            <a:pPr marL="342900" indent="-342900">
              <a:lnSpc>
                <a:spcPct val="140000"/>
              </a:lnSpc>
              <a:spcBef>
                <a:spcPts val="1200"/>
              </a:spcBef>
              <a:buFont typeface="Arial" charset="0"/>
              <a:buChar char="•"/>
            </a:pPr>
            <a:r>
              <a:rPr lang="en-US" sz="1800" dirty="0">
                <a:latin typeface="Tahoma" charset="0"/>
                <a:ea typeface="Tahoma" charset="0"/>
                <a:cs typeface="Tahoma" charset="0"/>
              </a:rPr>
              <a:t>Ví dụ: Giả sử chúng ta có một máy bán hàng tự động (Vending Machine) với ba trạng thái:</a:t>
            </a:r>
          </a:p>
          <a:p>
            <a:pPr marL="626364" lvl="1" indent="-342900">
              <a:lnSpc>
                <a:spcPct val="140000"/>
              </a:lnSpc>
              <a:spcBef>
                <a:spcPts val="1200"/>
              </a:spcBef>
              <a:buFont typeface="+mj-lt"/>
              <a:buAutoNum type="arabicPeriod"/>
            </a:pPr>
            <a:r>
              <a:rPr lang="en-US" sz="1800" dirty="0">
                <a:latin typeface="Tahoma" charset="0"/>
                <a:ea typeface="Tahoma" charset="0"/>
                <a:cs typeface="Tahoma" charset="0"/>
              </a:rPr>
              <a:t>NoCoinState: Chưa có tiền xu.</a:t>
            </a:r>
          </a:p>
          <a:p>
            <a:pPr marL="626364" lvl="1" indent="-342900">
              <a:lnSpc>
                <a:spcPct val="140000"/>
              </a:lnSpc>
              <a:spcBef>
                <a:spcPts val="1200"/>
              </a:spcBef>
              <a:buFont typeface="+mj-lt"/>
              <a:buAutoNum type="arabicPeriod"/>
            </a:pPr>
            <a:r>
              <a:rPr lang="en-US" sz="1800" dirty="0">
                <a:latin typeface="Tahoma" charset="0"/>
                <a:ea typeface="Tahoma" charset="0"/>
                <a:cs typeface="Tahoma" charset="0"/>
              </a:rPr>
              <a:t>HasCoinState: Đã có tiền xu.</a:t>
            </a:r>
          </a:p>
          <a:p>
            <a:pPr marL="626364" lvl="1" indent="-342900">
              <a:lnSpc>
                <a:spcPct val="140000"/>
              </a:lnSpc>
              <a:spcBef>
                <a:spcPts val="1200"/>
              </a:spcBef>
              <a:buFont typeface="+mj-lt"/>
              <a:buAutoNum type="arabicPeriod"/>
            </a:pPr>
            <a:r>
              <a:rPr lang="en-US" sz="1800" dirty="0">
                <a:latin typeface="Tahoma" charset="0"/>
                <a:ea typeface="Tahoma" charset="0"/>
                <a:cs typeface="Tahoma" charset="0"/>
              </a:rPr>
              <a:t>DispensingState: Đang phát sản phẩm.</a:t>
            </a:r>
          </a:p>
          <a:p>
            <a:pPr marL="342900" indent="-342900">
              <a:lnSpc>
                <a:spcPct val="140000"/>
              </a:lnSpc>
              <a:spcBef>
                <a:spcPts val="1200"/>
              </a:spcBef>
              <a:buFont typeface="Arial" charset="0"/>
              <a:buChar char="•"/>
            </a:pPr>
            <a:r>
              <a:rPr lang="en-US" sz="1800" dirty="0">
                <a:latin typeface="Tahoma" charset="0"/>
                <a:ea typeface="Tahoma" charset="0"/>
                <a:cs typeface="Tahoma" charset="0"/>
              </a:rPr>
              <a:t>Step 1: Tạo interface </a:t>
            </a:r>
            <a:r>
              <a:rPr lang="en-US" sz="1800" b="1" dirty="0">
                <a:latin typeface="Tahoma" charset="0"/>
                <a:ea typeface="Tahoma" charset="0"/>
                <a:cs typeface="Tahoma" charset="0"/>
              </a:rPr>
              <a:t>State</a:t>
            </a:r>
          </a:p>
        </p:txBody>
      </p:sp>
      <p:pic>
        <p:nvPicPr>
          <p:cNvPr id="4" name="Picture 3"/>
          <p:cNvPicPr>
            <a:picLocks noChangeAspect="1"/>
          </p:cNvPicPr>
          <p:nvPr/>
        </p:nvPicPr>
        <p:blipFill>
          <a:blip r:embed="rId3"/>
          <a:stretch>
            <a:fillRect/>
          </a:stretch>
        </p:blipFill>
        <p:spPr>
          <a:xfrm>
            <a:off x="1756293" y="5094048"/>
            <a:ext cx="4668887" cy="1257945"/>
          </a:xfrm>
          <a:prstGeom prst="rect">
            <a:avLst/>
          </a:prstGeom>
        </p:spPr>
      </p:pic>
    </p:spTree>
    <p:extLst>
      <p:ext uri="{BB962C8B-B14F-4D97-AF65-F5344CB8AC3E}">
        <p14:creationId xmlns:p14="http://schemas.microsoft.com/office/powerpoint/2010/main" val="153012770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10426566" cy="1494596"/>
          </a:xfrm>
        </p:spPr>
        <p:txBody>
          <a:bodyPr/>
          <a:lstStyle/>
          <a:p>
            <a:r>
              <a:rPr lang="en-US" dirty="0"/>
              <a:t>State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59" y="2438400"/>
            <a:ext cx="11196587" cy="4235116"/>
          </a:xfrm>
        </p:spPr>
        <p:txBody>
          <a:bodyPr>
            <a:normAutofit/>
          </a:bodyPr>
          <a:lstStyle/>
          <a:p>
            <a:pPr marL="342900" indent="-342900">
              <a:lnSpc>
                <a:spcPct val="140000"/>
              </a:lnSpc>
              <a:spcBef>
                <a:spcPts val="1200"/>
              </a:spcBef>
              <a:buFont typeface="Arial" charset="0"/>
              <a:buChar char="•"/>
            </a:pPr>
            <a:r>
              <a:rPr lang="en-US" sz="1800" dirty="0">
                <a:latin typeface="Tahoma" charset="0"/>
                <a:ea typeface="Tahoma" charset="0"/>
                <a:cs typeface="Tahoma" charset="0"/>
              </a:rPr>
              <a:t>Step 2: Tạo các lớp trạng thái cụ thể</a:t>
            </a:r>
            <a:endParaRPr lang="en-US" sz="1800" b="1" dirty="0">
              <a:latin typeface="Tahoma" charset="0"/>
              <a:ea typeface="Tahoma" charset="0"/>
              <a:cs typeface="Tahoma" charset="0"/>
            </a:endParaRPr>
          </a:p>
        </p:txBody>
      </p:sp>
      <p:pic>
        <p:nvPicPr>
          <p:cNvPr id="5" name="Picture 4"/>
          <p:cNvPicPr>
            <a:picLocks noChangeAspect="1"/>
          </p:cNvPicPr>
          <p:nvPr/>
        </p:nvPicPr>
        <p:blipFill>
          <a:blip r:embed="rId3"/>
          <a:stretch>
            <a:fillRect/>
          </a:stretch>
        </p:blipFill>
        <p:spPr>
          <a:xfrm>
            <a:off x="913398" y="2967790"/>
            <a:ext cx="5704336" cy="3449786"/>
          </a:xfrm>
          <a:prstGeom prst="rect">
            <a:avLst/>
          </a:prstGeom>
        </p:spPr>
      </p:pic>
    </p:spTree>
    <p:extLst>
      <p:ext uri="{BB962C8B-B14F-4D97-AF65-F5344CB8AC3E}">
        <p14:creationId xmlns:p14="http://schemas.microsoft.com/office/powerpoint/2010/main" val="167338034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10426566" cy="1494596"/>
          </a:xfrm>
        </p:spPr>
        <p:txBody>
          <a:bodyPr/>
          <a:lstStyle/>
          <a:p>
            <a:r>
              <a:rPr lang="en-US" dirty="0"/>
              <a:t>State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59" y="2438400"/>
            <a:ext cx="11196587" cy="4235116"/>
          </a:xfrm>
        </p:spPr>
        <p:txBody>
          <a:bodyPr>
            <a:normAutofit/>
          </a:bodyPr>
          <a:lstStyle/>
          <a:p>
            <a:pPr marL="342900" indent="-342900">
              <a:lnSpc>
                <a:spcPct val="140000"/>
              </a:lnSpc>
              <a:spcBef>
                <a:spcPts val="1200"/>
              </a:spcBef>
              <a:buFont typeface="Arial" charset="0"/>
              <a:buChar char="•"/>
            </a:pPr>
            <a:r>
              <a:rPr lang="en-US" sz="1800" dirty="0">
                <a:latin typeface="Tahoma" charset="0"/>
                <a:ea typeface="Tahoma" charset="0"/>
                <a:cs typeface="Tahoma" charset="0"/>
              </a:rPr>
              <a:t>Step 2: Tạo các lớp trạng thái cụ thể (II)</a:t>
            </a:r>
            <a:endParaRPr lang="en-US" sz="1800" b="1" dirty="0">
              <a:latin typeface="Tahoma" charset="0"/>
              <a:ea typeface="Tahoma" charset="0"/>
              <a:cs typeface="Tahoma" charset="0"/>
            </a:endParaRPr>
          </a:p>
        </p:txBody>
      </p:sp>
      <p:pic>
        <p:nvPicPr>
          <p:cNvPr id="4" name="Picture 3"/>
          <p:cNvPicPr>
            <a:picLocks noChangeAspect="1"/>
          </p:cNvPicPr>
          <p:nvPr/>
        </p:nvPicPr>
        <p:blipFill>
          <a:blip r:embed="rId3"/>
          <a:stretch>
            <a:fillRect/>
          </a:stretch>
        </p:blipFill>
        <p:spPr>
          <a:xfrm>
            <a:off x="985928" y="2895048"/>
            <a:ext cx="7708894" cy="3778468"/>
          </a:xfrm>
          <a:prstGeom prst="rect">
            <a:avLst/>
          </a:prstGeom>
        </p:spPr>
      </p:pic>
    </p:spTree>
    <p:extLst>
      <p:ext uri="{BB962C8B-B14F-4D97-AF65-F5344CB8AC3E}">
        <p14:creationId xmlns:p14="http://schemas.microsoft.com/office/powerpoint/2010/main" val="59669256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10426566" cy="1494596"/>
          </a:xfrm>
        </p:spPr>
        <p:txBody>
          <a:bodyPr/>
          <a:lstStyle/>
          <a:p>
            <a:r>
              <a:rPr lang="en-US" dirty="0"/>
              <a:t>State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59" y="2438400"/>
            <a:ext cx="11196587" cy="4235116"/>
          </a:xfrm>
        </p:spPr>
        <p:txBody>
          <a:bodyPr>
            <a:normAutofit/>
          </a:bodyPr>
          <a:lstStyle/>
          <a:p>
            <a:pPr marL="342900" indent="-342900">
              <a:lnSpc>
                <a:spcPct val="140000"/>
              </a:lnSpc>
              <a:spcBef>
                <a:spcPts val="1200"/>
              </a:spcBef>
              <a:buFont typeface="Arial" charset="0"/>
              <a:buChar char="•"/>
            </a:pPr>
            <a:r>
              <a:rPr lang="en-US" sz="1800" dirty="0">
                <a:latin typeface="Tahoma" charset="0"/>
                <a:ea typeface="Tahoma" charset="0"/>
                <a:cs typeface="Tahoma" charset="0"/>
              </a:rPr>
              <a:t>Step 2: Tạo các lớp trạng thái cụ thể (III)</a:t>
            </a:r>
            <a:endParaRPr lang="en-US" sz="1800" b="1" dirty="0">
              <a:latin typeface="Tahoma" charset="0"/>
              <a:ea typeface="Tahoma" charset="0"/>
              <a:cs typeface="Tahoma" charset="0"/>
            </a:endParaRPr>
          </a:p>
        </p:txBody>
      </p:sp>
      <p:pic>
        <p:nvPicPr>
          <p:cNvPr id="5" name="Picture 4"/>
          <p:cNvPicPr>
            <a:picLocks noChangeAspect="1"/>
          </p:cNvPicPr>
          <p:nvPr/>
        </p:nvPicPr>
        <p:blipFill>
          <a:blip r:embed="rId3"/>
          <a:stretch>
            <a:fillRect/>
          </a:stretch>
        </p:blipFill>
        <p:spPr>
          <a:xfrm>
            <a:off x="963912" y="3007267"/>
            <a:ext cx="6575878" cy="3715851"/>
          </a:xfrm>
          <a:prstGeom prst="rect">
            <a:avLst/>
          </a:prstGeom>
        </p:spPr>
      </p:pic>
    </p:spTree>
    <p:extLst>
      <p:ext uri="{BB962C8B-B14F-4D97-AF65-F5344CB8AC3E}">
        <p14:creationId xmlns:p14="http://schemas.microsoft.com/office/powerpoint/2010/main" val="27374605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10426566" cy="1494596"/>
          </a:xfrm>
        </p:spPr>
        <p:txBody>
          <a:bodyPr/>
          <a:lstStyle/>
          <a:p>
            <a:r>
              <a:rPr lang="en-US" dirty="0"/>
              <a:t>State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59" y="2438400"/>
            <a:ext cx="11196587" cy="4235116"/>
          </a:xfrm>
        </p:spPr>
        <p:txBody>
          <a:bodyPr>
            <a:normAutofit/>
          </a:bodyPr>
          <a:lstStyle/>
          <a:p>
            <a:pPr marL="342900" indent="-342900">
              <a:lnSpc>
                <a:spcPct val="140000"/>
              </a:lnSpc>
              <a:spcBef>
                <a:spcPts val="1200"/>
              </a:spcBef>
              <a:buFont typeface="Arial" charset="0"/>
              <a:buChar char="•"/>
            </a:pPr>
            <a:r>
              <a:rPr lang="en-US" sz="1800" dirty="0">
                <a:latin typeface="Tahoma" charset="0"/>
                <a:ea typeface="Tahoma" charset="0"/>
                <a:cs typeface="Tahoma" charset="0"/>
              </a:rPr>
              <a:t>Step 3: Tạo lớp </a:t>
            </a:r>
            <a:r>
              <a:rPr lang="en-US" sz="1800" b="1" i="1" dirty="0">
                <a:latin typeface="Tahoma" charset="0"/>
                <a:ea typeface="Tahoma" charset="0"/>
                <a:cs typeface="Tahoma" charset="0"/>
              </a:rPr>
              <a:t>VendingMachine</a:t>
            </a:r>
          </a:p>
        </p:txBody>
      </p:sp>
      <p:pic>
        <p:nvPicPr>
          <p:cNvPr id="4" name="Picture 3"/>
          <p:cNvPicPr>
            <a:picLocks noChangeAspect="1"/>
          </p:cNvPicPr>
          <p:nvPr/>
        </p:nvPicPr>
        <p:blipFill>
          <a:blip r:embed="rId3"/>
          <a:stretch>
            <a:fillRect/>
          </a:stretch>
        </p:blipFill>
        <p:spPr>
          <a:xfrm>
            <a:off x="4972391" y="2277311"/>
            <a:ext cx="4947868" cy="4396205"/>
          </a:xfrm>
          <a:prstGeom prst="rect">
            <a:avLst/>
          </a:prstGeom>
        </p:spPr>
      </p:pic>
    </p:spTree>
    <p:extLst>
      <p:ext uri="{BB962C8B-B14F-4D97-AF65-F5344CB8AC3E}">
        <p14:creationId xmlns:p14="http://schemas.microsoft.com/office/powerpoint/2010/main" val="18210686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10426566" cy="1494596"/>
          </a:xfrm>
        </p:spPr>
        <p:txBody>
          <a:bodyPr/>
          <a:lstStyle/>
          <a:p>
            <a:r>
              <a:rPr lang="en-US" dirty="0"/>
              <a:t>State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59" y="2438400"/>
            <a:ext cx="11196587" cy="4235116"/>
          </a:xfrm>
        </p:spPr>
        <p:txBody>
          <a:bodyPr>
            <a:normAutofit/>
          </a:bodyPr>
          <a:lstStyle/>
          <a:p>
            <a:pPr marL="342900" indent="-342900">
              <a:lnSpc>
                <a:spcPct val="140000"/>
              </a:lnSpc>
              <a:spcBef>
                <a:spcPts val="1200"/>
              </a:spcBef>
              <a:buFont typeface="Arial" charset="0"/>
              <a:buChar char="•"/>
            </a:pPr>
            <a:r>
              <a:rPr lang="en-US" sz="1800" dirty="0">
                <a:latin typeface="Tahoma" charset="0"/>
                <a:ea typeface="Tahoma" charset="0"/>
                <a:cs typeface="Tahoma" charset="0"/>
              </a:rPr>
              <a:t>Step 4: Test App</a:t>
            </a:r>
            <a:endParaRPr lang="en-US" sz="1800" b="1" i="1" dirty="0">
              <a:latin typeface="Tahoma" charset="0"/>
              <a:ea typeface="Tahoma" charset="0"/>
              <a:cs typeface="Tahoma" charset="0"/>
            </a:endParaRPr>
          </a:p>
        </p:txBody>
      </p:sp>
      <p:pic>
        <p:nvPicPr>
          <p:cNvPr id="5" name="Picture 4"/>
          <p:cNvPicPr>
            <a:picLocks noChangeAspect="1"/>
          </p:cNvPicPr>
          <p:nvPr/>
        </p:nvPicPr>
        <p:blipFill>
          <a:blip r:embed="rId3"/>
          <a:stretch>
            <a:fillRect/>
          </a:stretch>
        </p:blipFill>
        <p:spPr>
          <a:xfrm>
            <a:off x="1722868" y="2960854"/>
            <a:ext cx="6628705" cy="2797175"/>
          </a:xfrm>
          <a:prstGeom prst="rect">
            <a:avLst/>
          </a:prstGeom>
        </p:spPr>
      </p:pic>
    </p:spTree>
    <p:extLst>
      <p:ext uri="{BB962C8B-B14F-4D97-AF65-F5344CB8AC3E}">
        <p14:creationId xmlns:p14="http://schemas.microsoft.com/office/powerpoint/2010/main" val="119869844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0C1B7-6E4E-3DEE-50C0-1CA3B14303EE}"/>
              </a:ext>
            </a:extLst>
          </p:cNvPr>
          <p:cNvSpPr>
            <a:spLocks noGrp="1"/>
          </p:cNvSpPr>
          <p:nvPr>
            <p:ph type="ctrTitle"/>
          </p:nvPr>
        </p:nvSpPr>
        <p:spPr>
          <a:xfrm>
            <a:off x="594360" y="411479"/>
            <a:ext cx="9464040" cy="3291840"/>
          </a:xfrm>
        </p:spPr>
        <p:txBody>
          <a:bodyPr/>
          <a:lstStyle/>
          <a:p>
            <a:r>
              <a:rPr lang="en-US" dirty="0"/>
              <a:t>Strategy Design Pattern</a:t>
            </a:r>
          </a:p>
        </p:txBody>
      </p:sp>
      <p:sp>
        <p:nvSpPr>
          <p:cNvPr id="3" name="Text Placeholder 2">
            <a:extLst>
              <a:ext uri="{FF2B5EF4-FFF2-40B4-BE49-F238E27FC236}">
                <a16:creationId xmlns:a16="http://schemas.microsoft.com/office/drawing/2014/main" id="{8BE734F0-2DDD-AF70-F13D-F9E4C1929411}"/>
              </a:ext>
            </a:extLst>
          </p:cNvPr>
          <p:cNvSpPr>
            <a:spLocks noGrp="1"/>
          </p:cNvSpPr>
          <p:nvPr>
            <p:ph type="body" sz="quarter" idx="11"/>
          </p:nvPr>
        </p:nvSpPr>
        <p:spPr>
          <a:xfrm>
            <a:off x="594360" y="4549552"/>
            <a:ext cx="5486400" cy="1645920"/>
          </a:xfrm>
        </p:spPr>
        <p:txBody>
          <a:bodyPr/>
          <a:lstStyle/>
          <a:p>
            <a:r>
              <a:rPr lang="en-US" dirty="0"/>
              <a:t>Behavioral Pattern</a:t>
            </a:r>
          </a:p>
        </p:txBody>
      </p:sp>
    </p:spTree>
    <p:extLst>
      <p:ext uri="{BB962C8B-B14F-4D97-AF65-F5344CB8AC3E}">
        <p14:creationId xmlns:p14="http://schemas.microsoft.com/office/powerpoint/2010/main" val="133411672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10426566" cy="1494596"/>
          </a:xfrm>
        </p:spPr>
        <p:txBody>
          <a:bodyPr/>
          <a:lstStyle/>
          <a:p>
            <a:r>
              <a:rPr lang="en-US" dirty="0"/>
              <a:t>Strategy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59" y="2438400"/>
            <a:ext cx="11196587" cy="4235116"/>
          </a:xfrm>
        </p:spPr>
        <p:txBody>
          <a:bodyPr>
            <a:normAutofit fontScale="92500" lnSpcReduction="10000"/>
          </a:bodyPr>
          <a:lstStyle/>
          <a:p>
            <a:pPr marL="342900" indent="-342900">
              <a:lnSpc>
                <a:spcPct val="140000"/>
              </a:lnSpc>
              <a:spcBef>
                <a:spcPts val="1200"/>
              </a:spcBef>
              <a:buFont typeface="Arial" charset="0"/>
              <a:buChar char="•"/>
            </a:pPr>
            <a:r>
              <a:rPr lang="en-US" sz="1800" dirty="0">
                <a:latin typeface="Tahoma" charset="0"/>
                <a:ea typeface="Tahoma" charset="0"/>
                <a:cs typeface="Tahoma" charset="0"/>
              </a:rPr>
              <a:t>Strategy Pattern là một mẫu thiết kế hành vi (Behavioral Design Pattern) giúp định nghĩa một nhóm thuật toán, đóng gói chúng thành các lớp riêng biệt và làm cho chúng có thể hoán đổi cho nhau. Điều này cho phép thay đổi thuật toán của một đối tượng mà không làm thay đổi mã nguồn của đối tượng đó.</a:t>
            </a:r>
          </a:p>
          <a:p>
            <a:pPr marL="342900" indent="-342900">
              <a:lnSpc>
                <a:spcPct val="140000"/>
              </a:lnSpc>
              <a:spcBef>
                <a:spcPts val="1200"/>
              </a:spcBef>
              <a:buFont typeface="Arial" charset="0"/>
              <a:buChar char="•"/>
            </a:pPr>
            <a:r>
              <a:rPr lang="en-US" sz="1800" dirty="0">
                <a:latin typeface="Tahoma" charset="0"/>
                <a:ea typeface="Tahoma" charset="0"/>
                <a:cs typeface="Tahoma" charset="0"/>
              </a:rPr>
              <a:t>Design pattern này giúp tránh sử dụng quá nhiều câu lệnh if-else hoặc switch-case bằng cách trừu tượng hoà các thuật toán và đóng gói chúng trong các lớp riêng biệt.</a:t>
            </a:r>
          </a:p>
          <a:p>
            <a:pPr marL="342900" indent="-342900">
              <a:lnSpc>
                <a:spcPct val="140000"/>
              </a:lnSpc>
              <a:spcBef>
                <a:spcPts val="1200"/>
              </a:spcBef>
              <a:buFont typeface="Arial" charset="0"/>
              <a:buChar char="•"/>
            </a:pPr>
            <a:r>
              <a:rPr lang="en-US" sz="1800" dirty="0">
                <a:latin typeface="Tahoma" charset="0"/>
                <a:ea typeface="Tahoma" charset="0"/>
                <a:cs typeface="Tahoma" charset="0"/>
              </a:rPr>
              <a:t>Strategy Pattern bao gồm các thành phần chính:</a:t>
            </a:r>
          </a:p>
          <a:p>
            <a:pPr marL="626364" lvl="1" indent="-342900">
              <a:lnSpc>
                <a:spcPct val="140000"/>
              </a:lnSpc>
              <a:spcBef>
                <a:spcPts val="1200"/>
              </a:spcBef>
              <a:buFont typeface="Courier New" charset="0"/>
              <a:buChar char="o"/>
            </a:pPr>
            <a:r>
              <a:rPr lang="en-US" sz="1800" b="1" dirty="0">
                <a:latin typeface="Tahoma" charset="0"/>
                <a:ea typeface="Tahoma" charset="0"/>
                <a:cs typeface="Tahoma" charset="0"/>
              </a:rPr>
              <a:t>Strategy (Interface)</a:t>
            </a:r>
            <a:r>
              <a:rPr lang="en-US" sz="1800" dirty="0">
                <a:latin typeface="Tahoma" charset="0"/>
                <a:ea typeface="Tahoma" charset="0"/>
                <a:cs typeface="Tahoma" charset="0"/>
              </a:rPr>
              <a:t>: Định nghĩa một interface chung cho tất cả các thuật toán.</a:t>
            </a:r>
          </a:p>
          <a:p>
            <a:pPr marL="626364" lvl="1" indent="-342900">
              <a:lnSpc>
                <a:spcPct val="140000"/>
              </a:lnSpc>
              <a:spcBef>
                <a:spcPts val="1200"/>
              </a:spcBef>
              <a:buFont typeface="Courier New" charset="0"/>
              <a:buChar char="o"/>
            </a:pPr>
            <a:r>
              <a:rPr lang="en-US" sz="1800" b="1" dirty="0">
                <a:latin typeface="Tahoma" charset="0"/>
                <a:ea typeface="Tahoma" charset="0"/>
                <a:cs typeface="Tahoma" charset="0"/>
              </a:rPr>
              <a:t>Concrete Strategy:</a:t>
            </a:r>
            <a:r>
              <a:rPr lang="en-US" sz="1800" dirty="0">
                <a:latin typeface="Tahoma" charset="0"/>
                <a:ea typeface="Tahoma" charset="0"/>
                <a:cs typeface="Tahoma" charset="0"/>
              </a:rPr>
              <a:t> Các lớp cụ thể triển khai interface Strategy, mỗi lớp đại diện cho một thuật toán khác nhau.</a:t>
            </a:r>
          </a:p>
          <a:p>
            <a:pPr marL="626364" lvl="1" indent="-342900">
              <a:lnSpc>
                <a:spcPct val="140000"/>
              </a:lnSpc>
              <a:spcBef>
                <a:spcPts val="1200"/>
              </a:spcBef>
              <a:buFont typeface="Courier New" charset="0"/>
              <a:buChar char="o"/>
            </a:pPr>
            <a:r>
              <a:rPr lang="en-US" sz="1800" b="1" dirty="0">
                <a:latin typeface="Tahoma" charset="0"/>
                <a:ea typeface="Tahoma" charset="0"/>
                <a:cs typeface="Tahoma" charset="0"/>
              </a:rPr>
              <a:t>Context: </a:t>
            </a:r>
            <a:r>
              <a:rPr lang="en-US" sz="1800" dirty="0">
                <a:latin typeface="Tahoma" charset="0"/>
                <a:ea typeface="Tahoma" charset="0"/>
                <a:cs typeface="Tahoma" charset="0"/>
              </a:rPr>
              <a:t>Lớp chứa tham chiếu đến một đối tượng Strategy và sử dụng nó để thực hiện thuật toán.</a:t>
            </a:r>
            <a:endParaRPr lang="en-US" sz="1800" b="1" dirty="0">
              <a:latin typeface="Tahoma" charset="0"/>
              <a:ea typeface="Tahoma" charset="0"/>
              <a:cs typeface="Tahoma" charset="0"/>
            </a:endParaRPr>
          </a:p>
        </p:txBody>
      </p:sp>
    </p:spTree>
    <p:extLst>
      <p:ext uri="{BB962C8B-B14F-4D97-AF65-F5344CB8AC3E}">
        <p14:creationId xmlns:p14="http://schemas.microsoft.com/office/powerpoint/2010/main" val="134833631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10426566" cy="1494596"/>
          </a:xfrm>
        </p:spPr>
        <p:txBody>
          <a:bodyPr/>
          <a:lstStyle/>
          <a:p>
            <a:r>
              <a:rPr lang="en-US" dirty="0"/>
              <a:t>Strategy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59" y="2438400"/>
            <a:ext cx="11196587" cy="4235116"/>
          </a:xfrm>
        </p:spPr>
        <p:txBody>
          <a:bodyPr>
            <a:normAutofit/>
          </a:bodyPr>
          <a:lstStyle/>
          <a:p>
            <a:pPr marL="342900" indent="-342900">
              <a:lnSpc>
                <a:spcPct val="140000"/>
              </a:lnSpc>
              <a:spcBef>
                <a:spcPts val="1200"/>
              </a:spcBef>
              <a:buFont typeface="Arial" charset="0"/>
              <a:buChar char="•"/>
            </a:pPr>
            <a:r>
              <a:rPr lang="en-US" sz="1800" dirty="0">
                <a:latin typeface="Tahoma" charset="0"/>
                <a:ea typeface="Tahoma" charset="0"/>
                <a:cs typeface="Tahoma" charset="0"/>
              </a:rPr>
              <a:t>Ví dụ minh hoạ: Giả sử chúng ta cần xây dựng một chương trình tính toán chi phí vận chuyển với các chiến lược khác nhau</a:t>
            </a:r>
          </a:p>
          <a:p>
            <a:pPr marL="626364" lvl="1" indent="-342900">
              <a:lnSpc>
                <a:spcPct val="140000"/>
              </a:lnSpc>
              <a:spcBef>
                <a:spcPts val="1200"/>
              </a:spcBef>
              <a:buFont typeface="+mj-lt"/>
              <a:buAutoNum type="arabicPeriod"/>
            </a:pPr>
            <a:r>
              <a:rPr lang="en-US" sz="1800" dirty="0">
                <a:latin typeface="Tahoma" charset="0"/>
                <a:ea typeface="Tahoma" charset="0"/>
                <a:cs typeface="Tahoma" charset="0"/>
              </a:rPr>
              <a:t>Giao hàng bằng đường bộ</a:t>
            </a:r>
          </a:p>
          <a:p>
            <a:pPr marL="626364" lvl="1" indent="-342900">
              <a:lnSpc>
                <a:spcPct val="140000"/>
              </a:lnSpc>
              <a:spcBef>
                <a:spcPts val="1200"/>
              </a:spcBef>
              <a:buFont typeface="+mj-lt"/>
              <a:buAutoNum type="arabicPeriod"/>
            </a:pPr>
            <a:r>
              <a:rPr lang="en-US" sz="1800" dirty="0">
                <a:latin typeface="Tahoma" charset="0"/>
                <a:ea typeface="Tahoma" charset="0"/>
                <a:cs typeface="Tahoma" charset="0"/>
              </a:rPr>
              <a:t>Giao hàng bằng đường hàng không</a:t>
            </a:r>
          </a:p>
          <a:p>
            <a:pPr marL="626364" lvl="1" indent="-342900">
              <a:lnSpc>
                <a:spcPct val="140000"/>
              </a:lnSpc>
              <a:spcBef>
                <a:spcPts val="1200"/>
              </a:spcBef>
              <a:buFont typeface="+mj-lt"/>
              <a:buAutoNum type="arabicPeriod"/>
            </a:pPr>
            <a:r>
              <a:rPr lang="en-US" sz="1800" dirty="0">
                <a:latin typeface="Tahoma" charset="0"/>
                <a:ea typeface="Tahoma" charset="0"/>
                <a:cs typeface="Tahoma" charset="0"/>
              </a:rPr>
              <a:t>Giao hàng bằng đường biển</a:t>
            </a:r>
          </a:p>
        </p:txBody>
      </p:sp>
    </p:spTree>
    <p:extLst>
      <p:ext uri="{BB962C8B-B14F-4D97-AF65-F5344CB8AC3E}">
        <p14:creationId xmlns:p14="http://schemas.microsoft.com/office/powerpoint/2010/main" val="818963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Interface Segregation Principle (ISP)</a:t>
            </a:r>
          </a:p>
        </p:txBody>
      </p:sp>
      <p:sp>
        <p:nvSpPr>
          <p:cNvPr id="5" name="Content Placeholder 4"/>
          <p:cNvSpPr>
            <a:spLocks noGrp="1"/>
          </p:cNvSpPr>
          <p:nvPr>
            <p:ph sz="quarter" idx="15"/>
          </p:nvPr>
        </p:nvSpPr>
        <p:spPr>
          <a:xfrm>
            <a:off x="594360" y="2413000"/>
            <a:ext cx="10848340" cy="3949700"/>
          </a:xfrm>
        </p:spPr>
        <p:txBody>
          <a:bodyPr/>
          <a:lstStyle/>
          <a:p>
            <a:pPr marL="342900" indent="-342900">
              <a:lnSpc>
                <a:spcPct val="140000"/>
              </a:lnSpc>
              <a:spcBef>
                <a:spcPts val="600"/>
              </a:spcBef>
              <a:buFont typeface="Arial" charset="0"/>
              <a:buChar char="•"/>
            </a:pPr>
            <a:r>
              <a:rPr lang="en-US"/>
              <a:t>Good Example (Following ISP)</a:t>
            </a:r>
          </a:p>
        </p:txBody>
      </p:sp>
      <p:pic>
        <p:nvPicPr>
          <p:cNvPr id="3" name="Picture 2"/>
          <p:cNvPicPr>
            <a:picLocks noChangeAspect="1"/>
          </p:cNvPicPr>
          <p:nvPr/>
        </p:nvPicPr>
        <p:blipFill>
          <a:blip r:embed="rId2"/>
          <a:stretch>
            <a:fillRect/>
          </a:stretch>
        </p:blipFill>
        <p:spPr>
          <a:xfrm>
            <a:off x="4737586" y="2197100"/>
            <a:ext cx="3977987" cy="4381500"/>
          </a:xfrm>
          <a:prstGeom prst="rect">
            <a:avLst/>
          </a:prstGeom>
        </p:spPr>
      </p:pic>
    </p:spTree>
    <p:extLst>
      <p:ext uri="{BB962C8B-B14F-4D97-AF65-F5344CB8AC3E}">
        <p14:creationId xmlns:p14="http://schemas.microsoft.com/office/powerpoint/2010/main" val="17688179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10426566" cy="1494596"/>
          </a:xfrm>
        </p:spPr>
        <p:txBody>
          <a:bodyPr/>
          <a:lstStyle/>
          <a:p>
            <a:r>
              <a:rPr lang="en-US" dirty="0"/>
              <a:t>Strategy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59" y="2438400"/>
            <a:ext cx="11196587" cy="4235116"/>
          </a:xfrm>
        </p:spPr>
        <p:txBody>
          <a:bodyPr>
            <a:normAutofit/>
          </a:bodyPr>
          <a:lstStyle/>
          <a:p>
            <a:pPr marL="342900" indent="-342900">
              <a:lnSpc>
                <a:spcPct val="140000"/>
              </a:lnSpc>
              <a:spcBef>
                <a:spcPts val="1200"/>
              </a:spcBef>
              <a:buFont typeface="Arial" charset="0"/>
              <a:buChar char="•"/>
            </a:pPr>
            <a:r>
              <a:rPr lang="en-US" sz="1800" dirty="0">
                <a:latin typeface="Tahoma" charset="0"/>
                <a:ea typeface="Tahoma" charset="0"/>
                <a:cs typeface="Tahoma" charset="0"/>
              </a:rPr>
              <a:t>Step 1: Tạo interface </a:t>
            </a:r>
            <a:r>
              <a:rPr lang="en-US" sz="1800" b="1" dirty="0">
                <a:latin typeface="Tahoma" charset="0"/>
                <a:ea typeface="Tahoma" charset="0"/>
                <a:cs typeface="Tahoma" charset="0"/>
              </a:rPr>
              <a:t>ShippingStrategy</a:t>
            </a:r>
          </a:p>
        </p:txBody>
      </p:sp>
      <p:pic>
        <p:nvPicPr>
          <p:cNvPr id="5" name="Picture 4"/>
          <p:cNvPicPr>
            <a:picLocks noChangeAspect="1"/>
          </p:cNvPicPr>
          <p:nvPr/>
        </p:nvPicPr>
        <p:blipFill>
          <a:blip r:embed="rId3"/>
          <a:stretch>
            <a:fillRect/>
          </a:stretch>
        </p:blipFill>
        <p:spPr>
          <a:xfrm>
            <a:off x="1736362" y="3120858"/>
            <a:ext cx="5382518" cy="1435100"/>
          </a:xfrm>
          <a:prstGeom prst="rect">
            <a:avLst/>
          </a:prstGeom>
        </p:spPr>
      </p:pic>
    </p:spTree>
    <p:extLst>
      <p:ext uri="{BB962C8B-B14F-4D97-AF65-F5344CB8AC3E}">
        <p14:creationId xmlns:p14="http://schemas.microsoft.com/office/powerpoint/2010/main" val="23257928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10426566" cy="1494596"/>
          </a:xfrm>
        </p:spPr>
        <p:txBody>
          <a:bodyPr/>
          <a:lstStyle/>
          <a:p>
            <a:r>
              <a:rPr lang="en-US" dirty="0"/>
              <a:t>Strategy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59" y="2438400"/>
            <a:ext cx="11196587" cy="4235116"/>
          </a:xfrm>
        </p:spPr>
        <p:txBody>
          <a:bodyPr>
            <a:normAutofit/>
          </a:bodyPr>
          <a:lstStyle/>
          <a:p>
            <a:pPr marL="342900" indent="-342900">
              <a:lnSpc>
                <a:spcPct val="140000"/>
              </a:lnSpc>
              <a:spcBef>
                <a:spcPts val="1200"/>
              </a:spcBef>
              <a:buFont typeface="Arial" charset="0"/>
              <a:buChar char="•"/>
            </a:pPr>
            <a:r>
              <a:rPr lang="en-US" sz="1800" dirty="0">
                <a:latin typeface="Tahoma" charset="0"/>
                <a:ea typeface="Tahoma" charset="0"/>
                <a:cs typeface="Tahoma" charset="0"/>
              </a:rPr>
              <a:t>Step 2: Tạo các Class triển khai cho từng thuật toán</a:t>
            </a:r>
            <a:endParaRPr lang="en-US" sz="1800" b="1" dirty="0">
              <a:latin typeface="Tahoma" charset="0"/>
              <a:ea typeface="Tahoma" charset="0"/>
              <a:cs typeface="Tahoma" charset="0"/>
            </a:endParaRPr>
          </a:p>
        </p:txBody>
      </p:sp>
      <p:pic>
        <p:nvPicPr>
          <p:cNvPr id="4" name="Picture 3"/>
          <p:cNvPicPr>
            <a:picLocks noChangeAspect="1"/>
          </p:cNvPicPr>
          <p:nvPr/>
        </p:nvPicPr>
        <p:blipFill>
          <a:blip r:embed="rId3"/>
          <a:stretch>
            <a:fillRect/>
          </a:stretch>
        </p:blipFill>
        <p:spPr>
          <a:xfrm>
            <a:off x="6785810" y="1596942"/>
            <a:ext cx="4448664" cy="5076574"/>
          </a:xfrm>
          <a:prstGeom prst="rect">
            <a:avLst/>
          </a:prstGeom>
        </p:spPr>
      </p:pic>
    </p:spTree>
    <p:extLst>
      <p:ext uri="{BB962C8B-B14F-4D97-AF65-F5344CB8AC3E}">
        <p14:creationId xmlns:p14="http://schemas.microsoft.com/office/powerpoint/2010/main" val="133140677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10426566" cy="1494596"/>
          </a:xfrm>
        </p:spPr>
        <p:txBody>
          <a:bodyPr/>
          <a:lstStyle/>
          <a:p>
            <a:r>
              <a:rPr lang="en-US" dirty="0"/>
              <a:t>Strategy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59" y="2438400"/>
            <a:ext cx="11196587" cy="4235116"/>
          </a:xfrm>
        </p:spPr>
        <p:txBody>
          <a:bodyPr>
            <a:normAutofit/>
          </a:bodyPr>
          <a:lstStyle/>
          <a:p>
            <a:pPr marL="342900" indent="-342900">
              <a:lnSpc>
                <a:spcPct val="140000"/>
              </a:lnSpc>
              <a:spcBef>
                <a:spcPts val="1200"/>
              </a:spcBef>
              <a:buFont typeface="Arial" charset="0"/>
              <a:buChar char="•"/>
            </a:pPr>
            <a:r>
              <a:rPr lang="en-US" sz="1800" dirty="0">
                <a:latin typeface="Tahoma" charset="0"/>
                <a:ea typeface="Tahoma" charset="0"/>
                <a:cs typeface="Tahoma" charset="0"/>
              </a:rPr>
              <a:t>Step 3: Tạo class </a:t>
            </a:r>
            <a:r>
              <a:rPr lang="en-US" sz="1800" b="1" dirty="0">
                <a:latin typeface="Tahoma" charset="0"/>
                <a:ea typeface="Tahoma" charset="0"/>
                <a:cs typeface="Tahoma" charset="0"/>
              </a:rPr>
              <a:t>ShippingContext</a:t>
            </a:r>
          </a:p>
        </p:txBody>
      </p:sp>
      <p:pic>
        <p:nvPicPr>
          <p:cNvPr id="4" name="Picture 3"/>
          <p:cNvPicPr>
            <a:picLocks noChangeAspect="1"/>
          </p:cNvPicPr>
          <p:nvPr/>
        </p:nvPicPr>
        <p:blipFill>
          <a:blip r:embed="rId3"/>
          <a:stretch>
            <a:fillRect/>
          </a:stretch>
        </p:blipFill>
        <p:spPr>
          <a:xfrm>
            <a:off x="1748589" y="2896732"/>
            <a:ext cx="6416843" cy="3809684"/>
          </a:xfrm>
          <a:prstGeom prst="rect">
            <a:avLst/>
          </a:prstGeom>
        </p:spPr>
      </p:pic>
    </p:spTree>
    <p:extLst>
      <p:ext uri="{BB962C8B-B14F-4D97-AF65-F5344CB8AC3E}">
        <p14:creationId xmlns:p14="http://schemas.microsoft.com/office/powerpoint/2010/main" val="9097422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10426566" cy="1494596"/>
          </a:xfrm>
        </p:spPr>
        <p:txBody>
          <a:bodyPr/>
          <a:lstStyle/>
          <a:p>
            <a:r>
              <a:rPr lang="en-US" dirty="0"/>
              <a:t>Strategy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59" y="2438400"/>
            <a:ext cx="11196587" cy="4235116"/>
          </a:xfrm>
        </p:spPr>
        <p:txBody>
          <a:bodyPr>
            <a:normAutofit/>
          </a:bodyPr>
          <a:lstStyle/>
          <a:p>
            <a:pPr marL="342900" indent="-342900">
              <a:lnSpc>
                <a:spcPct val="140000"/>
              </a:lnSpc>
              <a:spcBef>
                <a:spcPts val="1200"/>
              </a:spcBef>
              <a:buFont typeface="Arial" charset="0"/>
              <a:buChar char="•"/>
            </a:pPr>
            <a:r>
              <a:rPr lang="en-US" sz="1800" dirty="0">
                <a:latin typeface="Tahoma" charset="0"/>
                <a:ea typeface="Tahoma" charset="0"/>
                <a:cs typeface="Tahoma" charset="0"/>
              </a:rPr>
              <a:t>Step 4: Tạo class </a:t>
            </a:r>
            <a:r>
              <a:rPr lang="en-US" sz="1800" b="1" dirty="0">
                <a:latin typeface="Tahoma" charset="0"/>
                <a:ea typeface="Tahoma" charset="0"/>
                <a:cs typeface="Tahoma" charset="0"/>
              </a:rPr>
              <a:t>Test App</a:t>
            </a:r>
          </a:p>
        </p:txBody>
      </p:sp>
      <p:pic>
        <p:nvPicPr>
          <p:cNvPr id="5" name="Picture 4"/>
          <p:cNvPicPr>
            <a:picLocks noChangeAspect="1"/>
          </p:cNvPicPr>
          <p:nvPr/>
        </p:nvPicPr>
        <p:blipFill>
          <a:blip r:embed="rId3"/>
          <a:stretch>
            <a:fillRect/>
          </a:stretch>
        </p:blipFill>
        <p:spPr>
          <a:xfrm>
            <a:off x="4023305" y="2695074"/>
            <a:ext cx="8017207" cy="3978442"/>
          </a:xfrm>
          <a:prstGeom prst="rect">
            <a:avLst/>
          </a:prstGeom>
        </p:spPr>
      </p:pic>
    </p:spTree>
    <p:extLst>
      <p:ext uri="{BB962C8B-B14F-4D97-AF65-F5344CB8AC3E}">
        <p14:creationId xmlns:p14="http://schemas.microsoft.com/office/powerpoint/2010/main" val="16882247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0C1B7-6E4E-3DEE-50C0-1CA3B14303EE}"/>
              </a:ext>
            </a:extLst>
          </p:cNvPr>
          <p:cNvSpPr>
            <a:spLocks noGrp="1"/>
          </p:cNvSpPr>
          <p:nvPr>
            <p:ph type="ctrTitle"/>
          </p:nvPr>
        </p:nvSpPr>
        <p:spPr>
          <a:xfrm>
            <a:off x="594359" y="411479"/>
            <a:ext cx="11389093" cy="3291840"/>
          </a:xfrm>
        </p:spPr>
        <p:txBody>
          <a:bodyPr/>
          <a:lstStyle/>
          <a:p>
            <a:r>
              <a:rPr lang="en-US" dirty="0"/>
              <a:t>Template Method Design Pattern</a:t>
            </a:r>
          </a:p>
        </p:txBody>
      </p:sp>
      <p:sp>
        <p:nvSpPr>
          <p:cNvPr id="3" name="Text Placeholder 2">
            <a:extLst>
              <a:ext uri="{FF2B5EF4-FFF2-40B4-BE49-F238E27FC236}">
                <a16:creationId xmlns:a16="http://schemas.microsoft.com/office/drawing/2014/main" id="{8BE734F0-2DDD-AF70-F13D-F9E4C1929411}"/>
              </a:ext>
            </a:extLst>
          </p:cNvPr>
          <p:cNvSpPr>
            <a:spLocks noGrp="1"/>
          </p:cNvSpPr>
          <p:nvPr>
            <p:ph type="body" sz="quarter" idx="11"/>
          </p:nvPr>
        </p:nvSpPr>
        <p:spPr>
          <a:xfrm>
            <a:off x="594360" y="4549552"/>
            <a:ext cx="5486400" cy="1645920"/>
          </a:xfrm>
        </p:spPr>
        <p:txBody>
          <a:bodyPr/>
          <a:lstStyle/>
          <a:p>
            <a:r>
              <a:rPr lang="en-US" dirty="0"/>
              <a:t>Behavioral Pattern</a:t>
            </a:r>
          </a:p>
        </p:txBody>
      </p:sp>
      <p:pic>
        <p:nvPicPr>
          <p:cNvPr id="4" name="Picture 3"/>
          <p:cNvPicPr>
            <a:picLocks noChangeAspect="1"/>
          </p:cNvPicPr>
          <p:nvPr/>
        </p:nvPicPr>
        <p:blipFill>
          <a:blip r:embed="rId3"/>
          <a:stretch>
            <a:fillRect/>
          </a:stretch>
        </p:blipFill>
        <p:spPr>
          <a:xfrm>
            <a:off x="6080760" y="3992222"/>
            <a:ext cx="4416926" cy="2760579"/>
          </a:xfrm>
          <a:prstGeom prst="rect">
            <a:avLst/>
          </a:prstGeom>
        </p:spPr>
      </p:pic>
    </p:spTree>
    <p:extLst>
      <p:ext uri="{BB962C8B-B14F-4D97-AF65-F5344CB8AC3E}">
        <p14:creationId xmlns:p14="http://schemas.microsoft.com/office/powerpoint/2010/main" val="41111217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10426566" cy="1494596"/>
          </a:xfrm>
        </p:spPr>
        <p:txBody>
          <a:bodyPr/>
          <a:lstStyle/>
          <a:p>
            <a:r>
              <a:rPr lang="en-US" dirty="0"/>
              <a:t>Template Method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59" y="2438400"/>
            <a:ext cx="11196587" cy="4235116"/>
          </a:xfrm>
        </p:spPr>
        <p:txBody>
          <a:bodyPr>
            <a:normAutofit/>
          </a:bodyPr>
          <a:lstStyle/>
          <a:p>
            <a:pPr marL="342900" indent="-342900">
              <a:lnSpc>
                <a:spcPct val="140000"/>
              </a:lnSpc>
              <a:spcBef>
                <a:spcPts val="1200"/>
              </a:spcBef>
              <a:buFont typeface="Arial" charset="0"/>
              <a:buChar char="•"/>
            </a:pPr>
            <a:r>
              <a:rPr lang="en-US" sz="1800" dirty="0">
                <a:latin typeface="Tahoma" charset="0"/>
                <a:ea typeface="Tahoma" charset="0"/>
                <a:cs typeface="Tahoma" charset="0"/>
              </a:rPr>
              <a:t>Template Method Pattern là một mẫu thiết kế hành vi (Behavioral Design Pattern) giúp định nghĩa khung (Template) của một thuật toán trong một lớp cha và cho phép các lớp con tuỳ chỉnh một số bước trong thuật toán mà không thay đổi cấu trúc chung.</a:t>
            </a:r>
          </a:p>
          <a:p>
            <a:pPr marL="342900" indent="-342900">
              <a:lnSpc>
                <a:spcPct val="140000"/>
              </a:lnSpc>
              <a:spcBef>
                <a:spcPts val="1200"/>
              </a:spcBef>
              <a:buFont typeface="Arial" charset="0"/>
              <a:buChar char="•"/>
            </a:pPr>
            <a:r>
              <a:rPr lang="en-US" sz="1800" dirty="0">
                <a:latin typeface="Tahoma" charset="0"/>
                <a:ea typeface="Tahoma" charset="0"/>
                <a:cs typeface="Tahoma" charset="0"/>
              </a:rPr>
              <a:t>Mẫu này tuân thủ nguyên tắc </a:t>
            </a:r>
            <a:r>
              <a:rPr lang="en-US" sz="1800" b="1" dirty="0">
                <a:latin typeface="Tahoma" charset="0"/>
                <a:ea typeface="Tahoma" charset="0"/>
                <a:cs typeface="Tahoma" charset="0"/>
              </a:rPr>
              <a:t>Holliwood Principle </a:t>
            </a:r>
            <a:r>
              <a:rPr lang="en-US" sz="1800" i="1" dirty="0">
                <a:latin typeface="Tahoma" charset="0"/>
                <a:ea typeface="Tahoma" charset="0"/>
                <a:cs typeface="Tahoma" charset="0"/>
              </a:rPr>
              <a:t>“Đừng gọi chúng tôi, chúng tôi sẽ gọi bạn” (Don’t call us, we’ll call you). </a:t>
            </a:r>
            <a:r>
              <a:rPr lang="en-US" sz="1800" dirty="0">
                <a:latin typeface="Tahoma" charset="0"/>
                <a:ea typeface="Tahoma" charset="0"/>
                <a:cs typeface="Tahoma" charset="0"/>
              </a:rPr>
              <a:t>Tức là lớp cha kiểm soát dòng chảy (flow) của thuật toán, và chỉ gọi các phương thức cụ thể trong lớp con khi cần thiết.</a:t>
            </a:r>
          </a:p>
        </p:txBody>
      </p:sp>
    </p:spTree>
    <p:extLst>
      <p:ext uri="{BB962C8B-B14F-4D97-AF65-F5344CB8AC3E}">
        <p14:creationId xmlns:p14="http://schemas.microsoft.com/office/powerpoint/2010/main" val="16467439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10426566" cy="1494596"/>
          </a:xfrm>
        </p:spPr>
        <p:txBody>
          <a:bodyPr/>
          <a:lstStyle/>
          <a:p>
            <a:r>
              <a:rPr lang="en-US" dirty="0"/>
              <a:t>Template Method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59" y="2438400"/>
            <a:ext cx="11196587" cy="4235116"/>
          </a:xfrm>
        </p:spPr>
        <p:txBody>
          <a:bodyPr>
            <a:normAutofit/>
          </a:bodyPr>
          <a:lstStyle/>
          <a:p>
            <a:pPr marL="342900" indent="-342900">
              <a:lnSpc>
                <a:spcPct val="140000"/>
              </a:lnSpc>
              <a:spcBef>
                <a:spcPts val="1200"/>
              </a:spcBef>
              <a:buFont typeface="Arial" charset="0"/>
              <a:buChar char="•"/>
            </a:pPr>
            <a:r>
              <a:rPr lang="en-US" sz="1800" dirty="0">
                <a:latin typeface="Tahoma" charset="0"/>
                <a:ea typeface="Tahoma" charset="0"/>
                <a:cs typeface="Tahoma" charset="0"/>
              </a:rPr>
              <a:t>Khi nào sử dụng Tempalte Method Pattern?</a:t>
            </a:r>
          </a:p>
          <a:p>
            <a:pPr marL="626364" lvl="1" indent="-342900">
              <a:lnSpc>
                <a:spcPct val="140000"/>
              </a:lnSpc>
              <a:spcBef>
                <a:spcPts val="1200"/>
              </a:spcBef>
              <a:buFont typeface="Courier New" charset="0"/>
              <a:buChar char="o"/>
            </a:pPr>
            <a:r>
              <a:rPr lang="en-US" sz="1800" dirty="0">
                <a:latin typeface="Tahoma" charset="0"/>
                <a:ea typeface="Tahoma" charset="0"/>
                <a:cs typeface="Tahoma" charset="0"/>
              </a:rPr>
              <a:t>Khi có nhiều lớp có quy trình giống nhau nhưng có một số bước khác nhau</a:t>
            </a:r>
          </a:p>
          <a:p>
            <a:pPr marL="626364" lvl="1" indent="-342900">
              <a:lnSpc>
                <a:spcPct val="140000"/>
              </a:lnSpc>
              <a:spcBef>
                <a:spcPts val="1200"/>
              </a:spcBef>
              <a:buFont typeface="Courier New" charset="0"/>
              <a:buChar char="o"/>
            </a:pPr>
            <a:r>
              <a:rPr lang="en-US" sz="1800" dirty="0">
                <a:latin typeface="Tahoma" charset="0"/>
                <a:ea typeface="Tahoma" charset="0"/>
                <a:cs typeface="Tahoma" charset="0"/>
              </a:rPr>
              <a:t>Khi muốn </a:t>
            </a:r>
            <a:r>
              <a:rPr lang="en-US" sz="1800" b="1" dirty="0">
                <a:latin typeface="Tahoma" charset="0"/>
                <a:ea typeface="Tahoma" charset="0"/>
                <a:cs typeface="Tahoma" charset="0"/>
              </a:rPr>
              <a:t>chuẩn hoá một quy trình </a:t>
            </a:r>
            <a:r>
              <a:rPr lang="en-US" sz="1800" dirty="0">
                <a:latin typeface="Tahoma" charset="0"/>
                <a:ea typeface="Tahoma" charset="0"/>
                <a:cs typeface="Tahoma" charset="0"/>
              </a:rPr>
              <a:t>trong hệ thống.</a:t>
            </a:r>
          </a:p>
          <a:p>
            <a:pPr marL="626364" lvl="1" indent="-342900">
              <a:lnSpc>
                <a:spcPct val="140000"/>
              </a:lnSpc>
              <a:spcBef>
                <a:spcPts val="1200"/>
              </a:spcBef>
              <a:buFont typeface="Courier New" charset="0"/>
              <a:buChar char="o"/>
            </a:pPr>
            <a:r>
              <a:rPr lang="en-US" sz="1800" dirty="0">
                <a:latin typeface="Tahoma" charset="0"/>
                <a:ea typeface="Tahoma" charset="0"/>
                <a:cs typeface="Tahoma" charset="0"/>
              </a:rPr>
              <a:t>Khi muốn </a:t>
            </a:r>
            <a:r>
              <a:rPr lang="en-US" sz="1800" b="1" dirty="0">
                <a:latin typeface="Tahoma" charset="0"/>
                <a:ea typeface="Tahoma" charset="0"/>
                <a:cs typeface="Tahoma" charset="0"/>
              </a:rPr>
              <a:t>tái sử dụng </a:t>
            </a:r>
            <a:r>
              <a:rPr lang="en-US" sz="1800" dirty="0">
                <a:latin typeface="Tahoma" charset="0"/>
                <a:ea typeface="Tahoma" charset="0"/>
                <a:cs typeface="Tahoma" charset="0"/>
              </a:rPr>
              <a:t>một phần thuật toán mà không lặp lại mã nguồn.</a:t>
            </a:r>
          </a:p>
          <a:p>
            <a:pPr lvl="1" indent="0">
              <a:lnSpc>
                <a:spcPct val="140000"/>
              </a:lnSpc>
              <a:spcBef>
                <a:spcPts val="1200"/>
              </a:spcBef>
              <a:buNone/>
            </a:pPr>
            <a:r>
              <a:rPr lang="en-US" sz="1800" b="1" dirty="0">
                <a:latin typeface="Tahoma" charset="0"/>
                <a:ea typeface="Tahoma" charset="0"/>
                <a:cs typeface="Tahoma" charset="0"/>
              </a:rPr>
              <a:t>Template Method Pattern </a:t>
            </a:r>
            <a:r>
              <a:rPr lang="en-US" sz="1800" dirty="0">
                <a:latin typeface="Tahoma" charset="0"/>
                <a:ea typeface="Tahoma" charset="0"/>
                <a:cs typeface="Tahoma" charset="0"/>
              </a:rPr>
              <a:t>giúp viết mã ngắn gọn, dễ bảo trì và mở rộng mà không làm ảnh hưởng đến cấu trúc tổng thể.</a:t>
            </a:r>
            <a:endParaRPr lang="en-US" sz="1800" b="1" dirty="0">
              <a:latin typeface="Tahoma" charset="0"/>
              <a:ea typeface="Tahoma" charset="0"/>
              <a:cs typeface="Tahoma" charset="0"/>
            </a:endParaRPr>
          </a:p>
        </p:txBody>
      </p:sp>
    </p:spTree>
    <p:extLst>
      <p:ext uri="{BB962C8B-B14F-4D97-AF65-F5344CB8AC3E}">
        <p14:creationId xmlns:p14="http://schemas.microsoft.com/office/powerpoint/2010/main" val="196118285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10426566" cy="1494596"/>
          </a:xfrm>
        </p:spPr>
        <p:txBody>
          <a:bodyPr/>
          <a:lstStyle/>
          <a:p>
            <a:r>
              <a:rPr lang="en-US" dirty="0"/>
              <a:t>Template Method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59" y="2438400"/>
            <a:ext cx="11196587" cy="4235116"/>
          </a:xfrm>
        </p:spPr>
        <p:txBody>
          <a:bodyPr>
            <a:normAutofit/>
          </a:bodyPr>
          <a:lstStyle/>
          <a:p>
            <a:pPr marL="342900" indent="-342900">
              <a:lnSpc>
                <a:spcPct val="140000"/>
              </a:lnSpc>
              <a:spcBef>
                <a:spcPts val="1200"/>
              </a:spcBef>
              <a:buFont typeface="Arial" charset="0"/>
              <a:buChar char="•"/>
            </a:pPr>
            <a:r>
              <a:rPr lang="en-US" sz="1800" dirty="0">
                <a:latin typeface="Tahoma" charset="0"/>
                <a:ea typeface="Tahoma" charset="0"/>
                <a:cs typeface="Tahoma" charset="0"/>
              </a:rPr>
              <a:t>Template Method Pattern bao gồm các thành phần chính:</a:t>
            </a:r>
          </a:p>
          <a:p>
            <a:pPr marL="342900" indent="-342900">
              <a:lnSpc>
                <a:spcPct val="140000"/>
              </a:lnSpc>
              <a:spcBef>
                <a:spcPts val="1200"/>
              </a:spcBef>
              <a:buFont typeface="+mj-lt"/>
              <a:buAutoNum type="arabicPeriod"/>
            </a:pPr>
            <a:r>
              <a:rPr lang="en-US" sz="1800" b="1" dirty="0">
                <a:latin typeface="Tahoma" charset="0"/>
                <a:ea typeface="Tahoma" charset="0"/>
                <a:cs typeface="Tahoma" charset="0"/>
              </a:rPr>
              <a:t>Abstract Class (Lớp cha)</a:t>
            </a:r>
            <a:endParaRPr lang="en-US" sz="1800" dirty="0">
              <a:latin typeface="Tahoma" charset="0"/>
              <a:ea typeface="Tahoma" charset="0"/>
              <a:cs typeface="Tahoma" charset="0"/>
            </a:endParaRPr>
          </a:p>
          <a:p>
            <a:pPr marL="626364" lvl="1" indent="-342900">
              <a:lnSpc>
                <a:spcPct val="140000"/>
              </a:lnSpc>
              <a:spcBef>
                <a:spcPts val="1200"/>
              </a:spcBef>
              <a:buFont typeface="Courier New" charset="0"/>
              <a:buChar char="o"/>
            </a:pPr>
            <a:r>
              <a:rPr lang="en-US" sz="1800" dirty="0">
                <a:latin typeface="Tahoma" charset="0"/>
                <a:ea typeface="Tahoma" charset="0"/>
                <a:cs typeface="Tahoma" charset="0"/>
              </a:rPr>
              <a:t>Định nghĩa một phương thức </a:t>
            </a:r>
            <a:r>
              <a:rPr lang="en-US" sz="1800" b="1" dirty="0">
                <a:latin typeface="Tahoma" charset="0"/>
                <a:ea typeface="Tahoma" charset="0"/>
                <a:cs typeface="Tahoma" charset="0"/>
              </a:rPr>
              <a:t>template</a:t>
            </a:r>
            <a:r>
              <a:rPr lang="en-US" sz="1800" dirty="0">
                <a:latin typeface="Tahoma" charset="0"/>
                <a:ea typeface="Tahoma" charset="0"/>
                <a:cs typeface="Tahoma" charset="0"/>
              </a:rPr>
              <a:t> chứa thuật toán tổng thể.</a:t>
            </a:r>
          </a:p>
          <a:p>
            <a:pPr marL="626364" lvl="1" indent="-342900">
              <a:lnSpc>
                <a:spcPct val="140000"/>
              </a:lnSpc>
              <a:spcBef>
                <a:spcPts val="1200"/>
              </a:spcBef>
              <a:buFont typeface="Courier New" charset="0"/>
              <a:buChar char="o"/>
            </a:pPr>
            <a:r>
              <a:rPr lang="en-US" sz="1800" dirty="0">
                <a:latin typeface="Tahoma" charset="0"/>
                <a:ea typeface="Tahoma" charset="0"/>
                <a:cs typeface="Tahoma" charset="0"/>
              </a:rPr>
              <a:t>Định nghĩa một số phương thức </a:t>
            </a:r>
            <a:r>
              <a:rPr lang="en-US" sz="1800" b="1" dirty="0">
                <a:latin typeface="Tahoma" charset="0"/>
                <a:ea typeface="Tahoma" charset="0"/>
                <a:cs typeface="Tahoma" charset="0"/>
              </a:rPr>
              <a:t>trừu tượng</a:t>
            </a:r>
            <a:r>
              <a:rPr lang="en-US" sz="1800" dirty="0">
                <a:latin typeface="Tahoma" charset="0"/>
                <a:ea typeface="Tahoma" charset="0"/>
                <a:cs typeface="Tahoma" charset="0"/>
              </a:rPr>
              <a:t> để các lớp con có thể ghi đè.</a:t>
            </a:r>
          </a:p>
          <a:p>
            <a:pPr marL="626364" lvl="1" indent="-342900">
              <a:lnSpc>
                <a:spcPct val="140000"/>
              </a:lnSpc>
              <a:spcBef>
                <a:spcPts val="1200"/>
              </a:spcBef>
              <a:buFont typeface="Courier New" charset="0"/>
              <a:buChar char="o"/>
            </a:pPr>
            <a:r>
              <a:rPr lang="en-US" sz="1800" dirty="0">
                <a:latin typeface="Tahoma" charset="0"/>
                <a:ea typeface="Tahoma" charset="0"/>
                <a:cs typeface="Tahoma" charset="0"/>
              </a:rPr>
              <a:t>Có thể cung cấp một số phương thức </a:t>
            </a:r>
            <a:r>
              <a:rPr lang="en-US" sz="1800" b="1" dirty="0">
                <a:latin typeface="Tahoma" charset="0"/>
                <a:ea typeface="Tahoma" charset="0"/>
                <a:cs typeface="Tahoma" charset="0"/>
              </a:rPr>
              <a:t>mặc định</a:t>
            </a:r>
            <a:r>
              <a:rPr lang="en-US" sz="1800" dirty="0">
                <a:latin typeface="Tahoma" charset="0"/>
                <a:ea typeface="Tahoma" charset="0"/>
                <a:cs typeface="Tahoma" charset="0"/>
              </a:rPr>
              <a:t> (Hook methods) để lớp con ghi đè nếu cần.</a:t>
            </a:r>
          </a:p>
          <a:p>
            <a:pPr marL="342900" indent="-342900">
              <a:lnSpc>
                <a:spcPct val="140000"/>
              </a:lnSpc>
              <a:spcBef>
                <a:spcPts val="1200"/>
              </a:spcBef>
              <a:buFont typeface="+mj-lt"/>
              <a:buAutoNum type="arabicPeriod"/>
            </a:pPr>
            <a:r>
              <a:rPr lang="en-US" sz="1800" b="1" dirty="0">
                <a:latin typeface="Tahoma" charset="0"/>
                <a:ea typeface="Tahoma" charset="0"/>
                <a:cs typeface="Tahoma" charset="0"/>
              </a:rPr>
              <a:t>Concrete Classes (Lớp con)</a:t>
            </a:r>
          </a:p>
          <a:p>
            <a:pPr marL="626364" lvl="1" indent="-342900">
              <a:lnSpc>
                <a:spcPct val="140000"/>
              </a:lnSpc>
              <a:spcBef>
                <a:spcPts val="1200"/>
              </a:spcBef>
              <a:buFont typeface="Courier New" charset="0"/>
              <a:buChar char="o"/>
            </a:pPr>
            <a:r>
              <a:rPr lang="en-US" sz="1800" dirty="0">
                <a:latin typeface="Tahoma" charset="0"/>
                <a:ea typeface="Tahoma" charset="0"/>
                <a:cs typeface="Tahoma" charset="0"/>
              </a:rPr>
              <a:t>Triển khai các phương thức trừu tượng từ lớp cha để xác định hành vi cụ thể.</a:t>
            </a:r>
          </a:p>
        </p:txBody>
      </p:sp>
    </p:spTree>
    <p:extLst>
      <p:ext uri="{BB962C8B-B14F-4D97-AF65-F5344CB8AC3E}">
        <p14:creationId xmlns:p14="http://schemas.microsoft.com/office/powerpoint/2010/main" val="159697691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10426566" cy="1494596"/>
          </a:xfrm>
        </p:spPr>
        <p:txBody>
          <a:bodyPr/>
          <a:lstStyle/>
          <a:p>
            <a:r>
              <a:rPr lang="en-US" dirty="0"/>
              <a:t>Template Method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59" y="2438400"/>
            <a:ext cx="11196587" cy="4235116"/>
          </a:xfrm>
        </p:spPr>
        <p:txBody>
          <a:bodyPr>
            <a:normAutofit/>
          </a:bodyPr>
          <a:lstStyle/>
          <a:p>
            <a:pPr marL="342900" indent="-342900">
              <a:lnSpc>
                <a:spcPct val="140000"/>
              </a:lnSpc>
              <a:spcBef>
                <a:spcPts val="1200"/>
              </a:spcBef>
              <a:buFont typeface="Arial" charset="0"/>
              <a:buChar char="•"/>
            </a:pPr>
            <a:r>
              <a:rPr lang="en-US" sz="1800" dirty="0">
                <a:latin typeface="Tahoma" charset="0"/>
                <a:ea typeface="Tahoma" charset="0"/>
                <a:cs typeface="Tahoma" charset="0"/>
              </a:rPr>
              <a:t>Ví dụ minh hoạ: Giả sử chúng ta có một quy trình pha chế đồ uống nóng gồm 3 bước chính:</a:t>
            </a:r>
          </a:p>
          <a:p>
            <a:pPr marL="626364" lvl="1" indent="-342900">
              <a:lnSpc>
                <a:spcPct val="140000"/>
              </a:lnSpc>
              <a:spcBef>
                <a:spcPts val="1200"/>
              </a:spcBef>
              <a:buFont typeface="+mj-lt"/>
              <a:buAutoNum type="arabicPeriod"/>
            </a:pPr>
            <a:r>
              <a:rPr lang="en-US" sz="1800" dirty="0">
                <a:latin typeface="Tahoma" charset="0"/>
                <a:ea typeface="Tahoma" charset="0"/>
                <a:cs typeface="Tahoma" charset="0"/>
              </a:rPr>
              <a:t>Đun sôi nước.</a:t>
            </a:r>
          </a:p>
          <a:p>
            <a:pPr marL="626364" lvl="1" indent="-342900">
              <a:lnSpc>
                <a:spcPct val="140000"/>
              </a:lnSpc>
              <a:spcBef>
                <a:spcPts val="1200"/>
              </a:spcBef>
              <a:buFont typeface="+mj-lt"/>
              <a:buAutoNum type="arabicPeriod"/>
            </a:pPr>
            <a:r>
              <a:rPr lang="en-US" sz="1800" dirty="0">
                <a:latin typeface="Tahoma" charset="0"/>
                <a:ea typeface="Tahoma" charset="0"/>
                <a:cs typeface="Tahoma" charset="0"/>
              </a:rPr>
              <a:t>Pha đồ uống (cà phê hoặc trà).</a:t>
            </a:r>
          </a:p>
          <a:p>
            <a:pPr marL="626364" lvl="1" indent="-342900">
              <a:lnSpc>
                <a:spcPct val="140000"/>
              </a:lnSpc>
              <a:spcBef>
                <a:spcPts val="1200"/>
              </a:spcBef>
              <a:buFont typeface="+mj-lt"/>
              <a:buAutoNum type="arabicPeriod"/>
            </a:pPr>
            <a:r>
              <a:rPr lang="en-US" sz="1800" dirty="0">
                <a:latin typeface="Tahoma" charset="0"/>
                <a:ea typeface="Tahoma" charset="0"/>
                <a:cs typeface="Tahoma" charset="0"/>
              </a:rPr>
              <a:t>Thêm thành phần bổ sung (đường, sữa, chanh, v.v</a:t>
            </a:r>
            <a:r>
              <a:rPr lang="mr-IN" sz="1800" dirty="0">
                <a:latin typeface="Tahoma" charset="0"/>
                <a:ea typeface="Tahoma" charset="0"/>
                <a:cs typeface="Tahoma" charset="0"/>
              </a:rPr>
              <a:t>…</a:t>
            </a:r>
            <a:r>
              <a:rPr lang="en-US" sz="1800" dirty="0">
                <a:latin typeface="Tahoma" charset="0"/>
                <a:ea typeface="Tahoma" charset="0"/>
                <a:cs typeface="Tahoma" charset="0"/>
              </a:rPr>
              <a:t>)</a:t>
            </a:r>
          </a:p>
          <a:p>
            <a:pPr lvl="1" indent="0">
              <a:lnSpc>
                <a:spcPct val="140000"/>
              </a:lnSpc>
              <a:spcBef>
                <a:spcPts val="1200"/>
              </a:spcBef>
              <a:buNone/>
            </a:pPr>
            <a:r>
              <a:rPr lang="en-US" sz="1800" dirty="0">
                <a:latin typeface="Tahoma" charset="0"/>
                <a:ea typeface="Tahoma" charset="0"/>
                <a:cs typeface="Tahoma" charset="0"/>
              </a:rPr>
              <a:t>Tuy nhiên, bước 2 và 3 sẽ khác nhau giữa cà phê và trà, vì vậy ta sẽ sử dụng </a:t>
            </a:r>
            <a:r>
              <a:rPr lang="en-US" sz="1800" b="1" dirty="0">
                <a:latin typeface="Tahoma" charset="0"/>
                <a:ea typeface="Tahoma" charset="0"/>
                <a:cs typeface="Tahoma" charset="0"/>
              </a:rPr>
              <a:t>Template Method</a:t>
            </a:r>
            <a:r>
              <a:rPr lang="en-US" sz="1800" dirty="0">
                <a:latin typeface="Tahoma" charset="0"/>
                <a:ea typeface="Tahoma" charset="0"/>
                <a:cs typeface="Tahoma" charset="0"/>
              </a:rPr>
              <a:t> Pattern để xử lý.</a:t>
            </a:r>
          </a:p>
        </p:txBody>
      </p:sp>
    </p:spTree>
    <p:extLst>
      <p:ext uri="{BB962C8B-B14F-4D97-AF65-F5344CB8AC3E}">
        <p14:creationId xmlns:p14="http://schemas.microsoft.com/office/powerpoint/2010/main" val="142718604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10426566" cy="1494596"/>
          </a:xfrm>
        </p:spPr>
        <p:txBody>
          <a:bodyPr/>
          <a:lstStyle/>
          <a:p>
            <a:r>
              <a:rPr lang="en-US" dirty="0"/>
              <a:t>Template Method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59" y="2438400"/>
            <a:ext cx="6303746" cy="4235116"/>
          </a:xfrm>
        </p:spPr>
        <p:txBody>
          <a:bodyPr>
            <a:normAutofit/>
          </a:bodyPr>
          <a:lstStyle/>
          <a:p>
            <a:pPr marL="342900" indent="-342900">
              <a:lnSpc>
                <a:spcPct val="140000"/>
              </a:lnSpc>
              <a:spcBef>
                <a:spcPts val="1200"/>
              </a:spcBef>
              <a:buFont typeface="Arial" charset="0"/>
              <a:buChar char="•"/>
            </a:pPr>
            <a:r>
              <a:rPr lang="en-US" sz="1800" dirty="0">
                <a:latin typeface="Tahoma" charset="0"/>
                <a:ea typeface="Tahoma" charset="0"/>
                <a:cs typeface="Tahoma" charset="0"/>
              </a:rPr>
              <a:t>Step1 : Tạo Abstract Class </a:t>
            </a:r>
            <a:r>
              <a:rPr lang="en-US" sz="1800" b="1" dirty="0">
                <a:latin typeface="Tahoma" charset="0"/>
                <a:ea typeface="Tahoma" charset="0"/>
                <a:cs typeface="Tahoma" charset="0"/>
              </a:rPr>
              <a:t>HotBeverage</a:t>
            </a:r>
          </a:p>
          <a:p>
            <a:pPr marL="626364" lvl="1" indent="-342900">
              <a:lnSpc>
                <a:spcPct val="140000"/>
              </a:lnSpc>
              <a:spcBef>
                <a:spcPts val="1200"/>
              </a:spcBef>
              <a:buFont typeface="Wingdings" charset="2"/>
              <a:buChar char="Ø"/>
            </a:pPr>
            <a:r>
              <a:rPr lang="en-US" sz="1800" b="1" dirty="0">
                <a:latin typeface="Tahoma" charset="0"/>
                <a:ea typeface="Tahoma" charset="0"/>
                <a:cs typeface="Tahoma" charset="0"/>
              </a:rPr>
              <a:t>prepareRecipe()</a:t>
            </a:r>
            <a:r>
              <a:rPr lang="en-US" sz="1800" dirty="0">
                <a:latin typeface="Tahoma" charset="0"/>
                <a:ea typeface="Tahoma" charset="0"/>
                <a:cs typeface="Tahoma" charset="0"/>
              </a:rPr>
              <a:t> là phương thức template, không đổi giữa các lớp con.</a:t>
            </a:r>
          </a:p>
          <a:p>
            <a:pPr marL="626364" lvl="1" indent="-342900">
              <a:lnSpc>
                <a:spcPct val="140000"/>
              </a:lnSpc>
              <a:spcBef>
                <a:spcPts val="1200"/>
              </a:spcBef>
              <a:buFont typeface="Wingdings" charset="2"/>
              <a:buChar char="Ø"/>
            </a:pPr>
            <a:r>
              <a:rPr lang="en-US" sz="1800" dirty="0">
                <a:latin typeface="Tahoma" charset="0"/>
                <a:ea typeface="Tahoma" charset="0"/>
                <a:cs typeface="Tahoma" charset="0"/>
              </a:rPr>
              <a:t>brew() và addCondiments() là phương thức trừu tượng, yêu cầu lớp con phải triển khai.</a:t>
            </a:r>
          </a:p>
          <a:p>
            <a:pPr marL="626364" lvl="1" indent="-342900">
              <a:lnSpc>
                <a:spcPct val="140000"/>
              </a:lnSpc>
              <a:spcBef>
                <a:spcPts val="1200"/>
              </a:spcBef>
              <a:buFont typeface="Wingdings" charset="2"/>
              <a:buChar char="Ø"/>
            </a:pPr>
            <a:r>
              <a:rPr lang="en-US" sz="1800" dirty="0">
                <a:latin typeface="Tahoma" charset="0"/>
                <a:ea typeface="Tahoma" charset="0"/>
                <a:cs typeface="Tahoma" charset="0"/>
              </a:rPr>
              <a:t>boldWater() và pourInCup() là phương thức chung, không thể bị thay đổi.</a:t>
            </a:r>
          </a:p>
          <a:p>
            <a:pPr marL="342900" indent="-342900">
              <a:lnSpc>
                <a:spcPct val="140000"/>
              </a:lnSpc>
              <a:spcBef>
                <a:spcPts val="1200"/>
              </a:spcBef>
              <a:buFont typeface="Arial" charset="0"/>
              <a:buChar char="•"/>
            </a:pPr>
            <a:endParaRPr lang="en-US" sz="1800" dirty="0">
              <a:latin typeface="Tahoma" charset="0"/>
              <a:ea typeface="Tahoma" charset="0"/>
              <a:cs typeface="Tahoma" charset="0"/>
            </a:endParaRPr>
          </a:p>
        </p:txBody>
      </p:sp>
      <p:pic>
        <p:nvPicPr>
          <p:cNvPr id="4" name="Picture 3"/>
          <p:cNvPicPr>
            <a:picLocks noChangeAspect="1"/>
          </p:cNvPicPr>
          <p:nvPr/>
        </p:nvPicPr>
        <p:blipFill>
          <a:blip r:embed="rId3"/>
          <a:stretch>
            <a:fillRect/>
          </a:stretch>
        </p:blipFill>
        <p:spPr>
          <a:xfrm>
            <a:off x="7145722" y="2007201"/>
            <a:ext cx="4805647" cy="4666315"/>
          </a:xfrm>
          <a:prstGeom prst="rect">
            <a:avLst/>
          </a:prstGeom>
        </p:spPr>
      </p:pic>
    </p:spTree>
    <p:extLst>
      <p:ext uri="{BB962C8B-B14F-4D97-AF65-F5344CB8AC3E}">
        <p14:creationId xmlns:p14="http://schemas.microsoft.com/office/powerpoint/2010/main" val="1583257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Dependency Inversion Principle (DIP)</a:t>
            </a:r>
          </a:p>
        </p:txBody>
      </p:sp>
      <p:sp>
        <p:nvSpPr>
          <p:cNvPr id="5" name="Content Placeholder 4"/>
          <p:cNvSpPr>
            <a:spLocks noGrp="1"/>
          </p:cNvSpPr>
          <p:nvPr>
            <p:ph sz="quarter" idx="15"/>
          </p:nvPr>
        </p:nvSpPr>
        <p:spPr>
          <a:xfrm>
            <a:off x="594360" y="2413000"/>
            <a:ext cx="10848340" cy="3949700"/>
          </a:xfrm>
        </p:spPr>
        <p:txBody>
          <a:bodyPr/>
          <a:lstStyle/>
          <a:p>
            <a:pPr marL="342900" indent="-342900">
              <a:lnSpc>
                <a:spcPct val="140000"/>
              </a:lnSpc>
              <a:spcBef>
                <a:spcPts val="600"/>
              </a:spcBef>
              <a:buFont typeface="Arial" charset="0"/>
              <a:buChar char="•"/>
            </a:pPr>
            <a:r>
              <a:rPr lang="en-US"/>
              <a:t>“High-level modules should not depend on low-level modules. Both should depend on abstractions.” We should depend on interfaces instead of concrete implementations.</a:t>
            </a:r>
          </a:p>
          <a:p>
            <a:pPr marL="342900" indent="-342900">
              <a:lnSpc>
                <a:spcPct val="140000"/>
              </a:lnSpc>
              <a:spcBef>
                <a:spcPts val="600"/>
              </a:spcBef>
              <a:buFont typeface="Arial" charset="0"/>
              <a:buChar char="•"/>
            </a:pPr>
            <a:r>
              <a:rPr lang="en-US"/>
              <a:t>Bad Example (Violating DIP)</a:t>
            </a:r>
          </a:p>
        </p:txBody>
      </p:sp>
      <p:pic>
        <p:nvPicPr>
          <p:cNvPr id="2" name="Picture 1"/>
          <p:cNvPicPr>
            <a:picLocks noChangeAspect="1"/>
          </p:cNvPicPr>
          <p:nvPr/>
        </p:nvPicPr>
        <p:blipFill>
          <a:blip r:embed="rId2"/>
          <a:stretch>
            <a:fillRect/>
          </a:stretch>
        </p:blipFill>
        <p:spPr>
          <a:xfrm>
            <a:off x="4417333" y="3530600"/>
            <a:ext cx="4320267" cy="3189658"/>
          </a:xfrm>
          <a:prstGeom prst="rect">
            <a:avLst/>
          </a:prstGeom>
        </p:spPr>
      </p:pic>
    </p:spTree>
    <p:extLst>
      <p:ext uri="{BB962C8B-B14F-4D97-AF65-F5344CB8AC3E}">
        <p14:creationId xmlns:p14="http://schemas.microsoft.com/office/powerpoint/2010/main" val="140308696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10426566" cy="1494596"/>
          </a:xfrm>
        </p:spPr>
        <p:txBody>
          <a:bodyPr/>
          <a:lstStyle/>
          <a:p>
            <a:r>
              <a:rPr lang="en-US" dirty="0"/>
              <a:t>Template Method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59" y="2438400"/>
            <a:ext cx="6303746" cy="4235116"/>
          </a:xfrm>
        </p:spPr>
        <p:txBody>
          <a:bodyPr>
            <a:normAutofit/>
          </a:bodyPr>
          <a:lstStyle/>
          <a:p>
            <a:pPr marL="342900" indent="-342900">
              <a:lnSpc>
                <a:spcPct val="140000"/>
              </a:lnSpc>
              <a:spcBef>
                <a:spcPts val="1200"/>
              </a:spcBef>
              <a:buFont typeface="Arial" charset="0"/>
              <a:buChar char="•"/>
            </a:pPr>
            <a:r>
              <a:rPr lang="en-US" sz="1800" dirty="0">
                <a:latin typeface="Tahoma" charset="0"/>
                <a:ea typeface="Tahoma" charset="0"/>
                <a:cs typeface="Tahoma" charset="0"/>
              </a:rPr>
              <a:t>Step 2 : Tạo lớp </a:t>
            </a:r>
            <a:r>
              <a:rPr lang="en-US" sz="1800" b="1" dirty="0">
                <a:latin typeface="Tahoma" charset="0"/>
                <a:ea typeface="Tahoma" charset="0"/>
                <a:cs typeface="Tahoma" charset="0"/>
              </a:rPr>
              <a:t>Coffee</a:t>
            </a:r>
          </a:p>
          <a:p>
            <a:pPr marL="626364" lvl="1" indent="-342900">
              <a:lnSpc>
                <a:spcPct val="140000"/>
              </a:lnSpc>
              <a:spcBef>
                <a:spcPts val="1200"/>
              </a:spcBef>
              <a:buFont typeface="Wingdings" charset="2"/>
              <a:buChar char="Ø"/>
            </a:pPr>
            <a:r>
              <a:rPr lang="en-US" sz="1800" dirty="0">
                <a:latin typeface="Tahoma" charset="0"/>
                <a:ea typeface="Tahoma" charset="0"/>
                <a:cs typeface="Tahoma" charset="0"/>
              </a:rPr>
              <a:t>Pha cà phê bằng cách lọc nước nóng qua bột cà phê.</a:t>
            </a:r>
          </a:p>
          <a:p>
            <a:pPr marL="626364" lvl="1" indent="-342900">
              <a:lnSpc>
                <a:spcPct val="140000"/>
              </a:lnSpc>
              <a:spcBef>
                <a:spcPts val="1200"/>
              </a:spcBef>
              <a:buFont typeface="Wingdings" charset="2"/>
              <a:buChar char="Ø"/>
            </a:pPr>
            <a:r>
              <a:rPr lang="en-US" sz="1800" dirty="0">
                <a:latin typeface="Tahoma" charset="0"/>
                <a:ea typeface="Tahoma" charset="0"/>
                <a:cs typeface="Tahoma" charset="0"/>
              </a:rPr>
              <a:t>Thêm đường và sữa.</a:t>
            </a:r>
          </a:p>
          <a:p>
            <a:pPr marL="342900" indent="-342900">
              <a:lnSpc>
                <a:spcPct val="140000"/>
              </a:lnSpc>
              <a:spcBef>
                <a:spcPts val="1200"/>
              </a:spcBef>
              <a:buFont typeface="Arial" charset="0"/>
              <a:buChar char="•"/>
            </a:pPr>
            <a:endParaRPr lang="en-US" sz="1800" dirty="0">
              <a:latin typeface="Tahoma" charset="0"/>
              <a:ea typeface="Tahoma" charset="0"/>
              <a:cs typeface="Tahoma" charset="0"/>
            </a:endParaRPr>
          </a:p>
        </p:txBody>
      </p:sp>
      <p:pic>
        <p:nvPicPr>
          <p:cNvPr id="5" name="Picture 4"/>
          <p:cNvPicPr>
            <a:picLocks noChangeAspect="1"/>
          </p:cNvPicPr>
          <p:nvPr/>
        </p:nvPicPr>
        <p:blipFill>
          <a:blip r:embed="rId3"/>
          <a:stretch>
            <a:fillRect/>
          </a:stretch>
        </p:blipFill>
        <p:spPr>
          <a:xfrm>
            <a:off x="4876800" y="3350888"/>
            <a:ext cx="7082615" cy="3322627"/>
          </a:xfrm>
          <a:prstGeom prst="rect">
            <a:avLst/>
          </a:prstGeom>
        </p:spPr>
      </p:pic>
    </p:spTree>
    <p:extLst>
      <p:ext uri="{BB962C8B-B14F-4D97-AF65-F5344CB8AC3E}">
        <p14:creationId xmlns:p14="http://schemas.microsoft.com/office/powerpoint/2010/main" val="127513890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10426566" cy="1494596"/>
          </a:xfrm>
        </p:spPr>
        <p:txBody>
          <a:bodyPr/>
          <a:lstStyle/>
          <a:p>
            <a:r>
              <a:rPr lang="en-US" dirty="0"/>
              <a:t>Template Method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59" y="2438400"/>
            <a:ext cx="6303746" cy="4235116"/>
          </a:xfrm>
        </p:spPr>
        <p:txBody>
          <a:bodyPr>
            <a:normAutofit/>
          </a:bodyPr>
          <a:lstStyle/>
          <a:p>
            <a:pPr marL="342900" indent="-342900">
              <a:lnSpc>
                <a:spcPct val="140000"/>
              </a:lnSpc>
              <a:spcBef>
                <a:spcPts val="1200"/>
              </a:spcBef>
              <a:buFont typeface="Arial" charset="0"/>
              <a:buChar char="•"/>
            </a:pPr>
            <a:r>
              <a:rPr lang="en-US" sz="1800" dirty="0">
                <a:latin typeface="Tahoma" charset="0"/>
                <a:ea typeface="Tahoma" charset="0"/>
                <a:cs typeface="Tahoma" charset="0"/>
              </a:rPr>
              <a:t>Step 3 : Tạo lớp </a:t>
            </a:r>
            <a:r>
              <a:rPr lang="en-US" sz="1800" b="1" dirty="0">
                <a:latin typeface="Tahoma" charset="0"/>
                <a:ea typeface="Tahoma" charset="0"/>
                <a:cs typeface="Tahoma" charset="0"/>
              </a:rPr>
              <a:t>Tea</a:t>
            </a:r>
          </a:p>
          <a:p>
            <a:pPr marL="626364" lvl="1" indent="-342900">
              <a:lnSpc>
                <a:spcPct val="140000"/>
              </a:lnSpc>
              <a:spcBef>
                <a:spcPts val="1200"/>
              </a:spcBef>
              <a:buFont typeface="Wingdings" charset="2"/>
              <a:buChar char="Ø"/>
            </a:pPr>
            <a:r>
              <a:rPr lang="en-US" sz="1800" dirty="0">
                <a:latin typeface="Tahoma" charset="0"/>
                <a:ea typeface="Tahoma" charset="0"/>
                <a:cs typeface="Tahoma" charset="0"/>
              </a:rPr>
              <a:t>Ngâm trà trong nước nóng.</a:t>
            </a:r>
          </a:p>
          <a:p>
            <a:pPr marL="626364" lvl="1" indent="-342900">
              <a:lnSpc>
                <a:spcPct val="140000"/>
              </a:lnSpc>
              <a:spcBef>
                <a:spcPts val="1200"/>
              </a:spcBef>
              <a:buFont typeface="Wingdings" charset="2"/>
              <a:buChar char="Ø"/>
            </a:pPr>
            <a:r>
              <a:rPr lang="en-US" sz="1800" dirty="0">
                <a:latin typeface="Tahoma" charset="0"/>
                <a:ea typeface="Tahoma" charset="0"/>
                <a:cs typeface="Tahoma" charset="0"/>
              </a:rPr>
              <a:t>Thêm chanh thay vì đường và sữa.</a:t>
            </a:r>
          </a:p>
          <a:p>
            <a:pPr marL="342900" indent="-342900">
              <a:lnSpc>
                <a:spcPct val="140000"/>
              </a:lnSpc>
              <a:spcBef>
                <a:spcPts val="1200"/>
              </a:spcBef>
              <a:buFont typeface="Arial" charset="0"/>
              <a:buChar char="•"/>
            </a:pPr>
            <a:endParaRPr lang="en-US" sz="1800" dirty="0">
              <a:latin typeface="Tahoma" charset="0"/>
              <a:ea typeface="Tahoma" charset="0"/>
              <a:cs typeface="Tahoma" charset="0"/>
            </a:endParaRPr>
          </a:p>
        </p:txBody>
      </p:sp>
      <p:pic>
        <p:nvPicPr>
          <p:cNvPr id="6" name="Picture 5"/>
          <p:cNvPicPr>
            <a:picLocks noChangeAspect="1"/>
          </p:cNvPicPr>
          <p:nvPr/>
        </p:nvPicPr>
        <p:blipFill>
          <a:blip r:embed="rId3"/>
          <a:stretch>
            <a:fillRect/>
          </a:stretch>
        </p:blipFill>
        <p:spPr>
          <a:xfrm>
            <a:off x="4839226" y="3256547"/>
            <a:ext cx="7203164" cy="3416969"/>
          </a:xfrm>
          <a:prstGeom prst="rect">
            <a:avLst/>
          </a:prstGeom>
        </p:spPr>
      </p:pic>
    </p:spTree>
    <p:extLst>
      <p:ext uri="{BB962C8B-B14F-4D97-AF65-F5344CB8AC3E}">
        <p14:creationId xmlns:p14="http://schemas.microsoft.com/office/powerpoint/2010/main" val="57308020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10426566" cy="1494596"/>
          </a:xfrm>
        </p:spPr>
        <p:txBody>
          <a:bodyPr/>
          <a:lstStyle/>
          <a:p>
            <a:r>
              <a:rPr lang="en-US" dirty="0"/>
              <a:t>Template Method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59" y="2438400"/>
            <a:ext cx="11100336" cy="4235116"/>
          </a:xfrm>
        </p:spPr>
        <p:txBody>
          <a:bodyPr>
            <a:normAutofit/>
          </a:bodyPr>
          <a:lstStyle/>
          <a:p>
            <a:pPr marL="342900" indent="-342900">
              <a:lnSpc>
                <a:spcPct val="140000"/>
              </a:lnSpc>
              <a:spcBef>
                <a:spcPts val="1200"/>
              </a:spcBef>
              <a:buFont typeface="Arial" charset="0"/>
              <a:buChar char="•"/>
            </a:pPr>
            <a:r>
              <a:rPr lang="en-US" sz="1800" dirty="0">
                <a:latin typeface="Tahoma" charset="0"/>
                <a:ea typeface="Tahoma" charset="0"/>
                <a:cs typeface="Tahoma" charset="0"/>
              </a:rPr>
              <a:t>Step 4 : Test App</a:t>
            </a:r>
          </a:p>
        </p:txBody>
      </p:sp>
      <p:pic>
        <p:nvPicPr>
          <p:cNvPr id="4" name="Picture 3"/>
          <p:cNvPicPr>
            <a:picLocks noChangeAspect="1"/>
          </p:cNvPicPr>
          <p:nvPr/>
        </p:nvPicPr>
        <p:blipFill>
          <a:blip r:embed="rId3"/>
          <a:stretch>
            <a:fillRect/>
          </a:stretch>
        </p:blipFill>
        <p:spPr>
          <a:xfrm>
            <a:off x="1830357" y="3029030"/>
            <a:ext cx="7215833" cy="3334593"/>
          </a:xfrm>
          <a:prstGeom prst="rect">
            <a:avLst/>
          </a:prstGeom>
        </p:spPr>
      </p:pic>
    </p:spTree>
    <p:extLst>
      <p:ext uri="{BB962C8B-B14F-4D97-AF65-F5344CB8AC3E}">
        <p14:creationId xmlns:p14="http://schemas.microsoft.com/office/powerpoint/2010/main" val="14130762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0C1B7-6E4E-3DEE-50C0-1CA3B14303EE}"/>
              </a:ext>
            </a:extLst>
          </p:cNvPr>
          <p:cNvSpPr>
            <a:spLocks noGrp="1"/>
          </p:cNvSpPr>
          <p:nvPr>
            <p:ph type="ctrTitle"/>
          </p:nvPr>
        </p:nvSpPr>
        <p:spPr>
          <a:xfrm>
            <a:off x="594360" y="411479"/>
            <a:ext cx="9464040" cy="3291840"/>
          </a:xfrm>
        </p:spPr>
        <p:txBody>
          <a:bodyPr/>
          <a:lstStyle/>
          <a:p>
            <a:r>
              <a:rPr lang="en-US" dirty="0"/>
              <a:t>Visitor Design Pattern</a:t>
            </a:r>
          </a:p>
        </p:txBody>
      </p:sp>
      <p:sp>
        <p:nvSpPr>
          <p:cNvPr id="3" name="Text Placeholder 2">
            <a:extLst>
              <a:ext uri="{FF2B5EF4-FFF2-40B4-BE49-F238E27FC236}">
                <a16:creationId xmlns:a16="http://schemas.microsoft.com/office/drawing/2014/main" id="{8BE734F0-2DDD-AF70-F13D-F9E4C1929411}"/>
              </a:ext>
            </a:extLst>
          </p:cNvPr>
          <p:cNvSpPr>
            <a:spLocks noGrp="1"/>
          </p:cNvSpPr>
          <p:nvPr>
            <p:ph type="body" sz="quarter" idx="11"/>
          </p:nvPr>
        </p:nvSpPr>
        <p:spPr>
          <a:xfrm>
            <a:off x="594360" y="4549552"/>
            <a:ext cx="5486400" cy="1645920"/>
          </a:xfrm>
        </p:spPr>
        <p:txBody>
          <a:bodyPr/>
          <a:lstStyle/>
          <a:p>
            <a:r>
              <a:rPr lang="en-US" dirty="0"/>
              <a:t>Behavioral Pattern</a:t>
            </a:r>
          </a:p>
        </p:txBody>
      </p:sp>
      <p:pic>
        <p:nvPicPr>
          <p:cNvPr id="4" name="Picture 3"/>
          <p:cNvPicPr>
            <a:picLocks noChangeAspect="1"/>
          </p:cNvPicPr>
          <p:nvPr/>
        </p:nvPicPr>
        <p:blipFill>
          <a:blip r:embed="rId3"/>
          <a:stretch>
            <a:fillRect/>
          </a:stretch>
        </p:blipFill>
        <p:spPr>
          <a:xfrm>
            <a:off x="6080760" y="3834064"/>
            <a:ext cx="4262922" cy="2664326"/>
          </a:xfrm>
          <a:prstGeom prst="rect">
            <a:avLst/>
          </a:prstGeom>
        </p:spPr>
      </p:pic>
    </p:spTree>
    <p:extLst>
      <p:ext uri="{BB962C8B-B14F-4D97-AF65-F5344CB8AC3E}">
        <p14:creationId xmlns:p14="http://schemas.microsoft.com/office/powerpoint/2010/main" val="73885019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10426566" cy="1494596"/>
          </a:xfrm>
        </p:spPr>
        <p:txBody>
          <a:bodyPr/>
          <a:lstStyle/>
          <a:p>
            <a:r>
              <a:rPr lang="en-US" dirty="0"/>
              <a:t>Visitor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59" y="2438400"/>
            <a:ext cx="11100336" cy="4235116"/>
          </a:xfrm>
        </p:spPr>
        <p:txBody>
          <a:bodyPr>
            <a:normAutofit/>
          </a:bodyPr>
          <a:lstStyle/>
          <a:p>
            <a:pPr marL="342900" indent="-342900">
              <a:lnSpc>
                <a:spcPct val="140000"/>
              </a:lnSpc>
              <a:spcBef>
                <a:spcPts val="1200"/>
              </a:spcBef>
              <a:buFont typeface="Arial" charset="0"/>
              <a:buChar char="•"/>
            </a:pPr>
            <a:r>
              <a:rPr lang="en-US" sz="1800" dirty="0">
                <a:latin typeface="Tahoma" charset="0"/>
                <a:ea typeface="Tahoma" charset="0"/>
                <a:cs typeface="Tahoma" charset="0"/>
              </a:rPr>
              <a:t>Visitor Pattern là một mẫu thiết kế hành vi (Behavioral Design Pattern) cho phép </a:t>
            </a:r>
            <a:r>
              <a:rPr lang="en-US" sz="1800" b="1" dirty="0">
                <a:latin typeface="Tahoma" charset="0"/>
                <a:ea typeface="Tahoma" charset="0"/>
                <a:cs typeface="Tahoma" charset="0"/>
              </a:rPr>
              <a:t>thêm các chức năng mới </a:t>
            </a:r>
            <a:r>
              <a:rPr lang="en-US" sz="1800" dirty="0">
                <a:latin typeface="Tahoma" charset="0"/>
                <a:ea typeface="Tahoma" charset="0"/>
                <a:cs typeface="Tahoma" charset="0"/>
              </a:rPr>
              <a:t>vào một tập hợp các lớp mà không cần </a:t>
            </a:r>
            <a:r>
              <a:rPr lang="en-US" sz="1800" b="1" dirty="0">
                <a:latin typeface="Tahoma" charset="0"/>
                <a:ea typeface="Tahoma" charset="0"/>
                <a:cs typeface="Tahoma" charset="0"/>
              </a:rPr>
              <a:t>sửa đổi</a:t>
            </a:r>
            <a:r>
              <a:rPr lang="en-US" sz="1800" dirty="0">
                <a:latin typeface="Tahoma" charset="0"/>
                <a:ea typeface="Tahoma" charset="0"/>
                <a:cs typeface="Tahoma" charset="0"/>
              </a:rPr>
              <a:t> chúng.</a:t>
            </a:r>
          </a:p>
          <a:p>
            <a:pPr marL="342900" indent="-342900">
              <a:lnSpc>
                <a:spcPct val="140000"/>
              </a:lnSpc>
              <a:spcBef>
                <a:spcPts val="1200"/>
              </a:spcBef>
              <a:buFont typeface="Arial" charset="0"/>
              <a:buChar char="•"/>
            </a:pPr>
            <a:r>
              <a:rPr lang="en-US" sz="1800" dirty="0">
                <a:latin typeface="Tahoma" charset="0"/>
                <a:ea typeface="Tahoma" charset="0"/>
                <a:cs typeface="Tahoma" charset="0"/>
              </a:rPr>
              <a:t>Design Pattern này hữu ích khi bạn muốn tách </a:t>
            </a:r>
            <a:r>
              <a:rPr lang="en-US" sz="1800" b="1" dirty="0">
                <a:latin typeface="Tahoma" charset="0"/>
                <a:ea typeface="Tahoma" charset="0"/>
                <a:cs typeface="Tahoma" charset="0"/>
              </a:rPr>
              <a:t>logic xử lý </a:t>
            </a:r>
            <a:r>
              <a:rPr lang="en-US" sz="1800" dirty="0">
                <a:latin typeface="Tahoma" charset="0"/>
                <a:ea typeface="Tahoma" charset="0"/>
                <a:cs typeface="Tahoma" charset="0"/>
              </a:rPr>
              <a:t>ra khỏi </a:t>
            </a:r>
            <a:r>
              <a:rPr lang="en-US" sz="1800" b="1" dirty="0">
                <a:latin typeface="Tahoma" charset="0"/>
                <a:ea typeface="Tahoma" charset="0"/>
                <a:cs typeface="Tahoma" charset="0"/>
              </a:rPr>
              <a:t>cấu trúc của các lớp</a:t>
            </a:r>
            <a:r>
              <a:rPr lang="en-US" sz="1800" dirty="0">
                <a:latin typeface="Tahoma" charset="0"/>
                <a:ea typeface="Tahoma" charset="0"/>
                <a:cs typeface="Tahoma" charset="0"/>
              </a:rPr>
              <a:t>, giúp mở rộng hệ thống mà không ảnh hưởng đến mã nguồn cũ.</a:t>
            </a:r>
          </a:p>
          <a:p>
            <a:pPr marL="342900" indent="-342900">
              <a:lnSpc>
                <a:spcPct val="140000"/>
              </a:lnSpc>
              <a:spcBef>
                <a:spcPts val="1200"/>
              </a:spcBef>
              <a:buFont typeface="Arial" charset="0"/>
              <a:buChar char="•"/>
            </a:pPr>
            <a:endParaRPr lang="en-US" sz="1800" dirty="0">
              <a:latin typeface="Tahoma" charset="0"/>
              <a:ea typeface="Tahoma" charset="0"/>
              <a:cs typeface="Tahoma" charset="0"/>
            </a:endParaRPr>
          </a:p>
        </p:txBody>
      </p:sp>
    </p:spTree>
    <p:extLst>
      <p:ext uri="{BB962C8B-B14F-4D97-AF65-F5344CB8AC3E}">
        <p14:creationId xmlns:p14="http://schemas.microsoft.com/office/powerpoint/2010/main" val="5091176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10426566" cy="1494596"/>
          </a:xfrm>
        </p:spPr>
        <p:txBody>
          <a:bodyPr/>
          <a:lstStyle/>
          <a:p>
            <a:r>
              <a:rPr lang="en-US" dirty="0"/>
              <a:t>Visitor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58" y="2438400"/>
            <a:ext cx="11292841" cy="4235116"/>
          </a:xfrm>
        </p:spPr>
        <p:txBody>
          <a:bodyPr>
            <a:normAutofit/>
          </a:bodyPr>
          <a:lstStyle/>
          <a:p>
            <a:pPr marL="342900" indent="-342900">
              <a:lnSpc>
                <a:spcPct val="140000"/>
              </a:lnSpc>
              <a:spcBef>
                <a:spcPts val="1200"/>
              </a:spcBef>
              <a:buFont typeface="Arial" charset="0"/>
              <a:buChar char="•"/>
            </a:pPr>
            <a:r>
              <a:rPr lang="en-US" sz="1800" dirty="0">
                <a:latin typeface="Tahoma" charset="0"/>
                <a:ea typeface="Tahoma" charset="0"/>
                <a:cs typeface="Tahoma" charset="0"/>
              </a:rPr>
              <a:t>Visitor Pattern bao gồm các thành phần chính:</a:t>
            </a:r>
          </a:p>
          <a:p>
            <a:pPr marL="342900" indent="-342900">
              <a:lnSpc>
                <a:spcPct val="140000"/>
              </a:lnSpc>
              <a:spcBef>
                <a:spcPts val="1200"/>
              </a:spcBef>
              <a:buFont typeface="+mj-lt"/>
              <a:buAutoNum type="arabicPeriod"/>
            </a:pPr>
            <a:r>
              <a:rPr lang="en-US" sz="1800" dirty="0">
                <a:latin typeface="Tahoma" charset="0"/>
                <a:ea typeface="Tahoma" charset="0"/>
                <a:cs typeface="Tahoma" charset="0"/>
              </a:rPr>
              <a:t>Element (Đối tượng có thẻ chấp nhận Visitor)</a:t>
            </a:r>
          </a:p>
          <a:p>
            <a:pPr marL="626364" lvl="1" indent="-342900">
              <a:lnSpc>
                <a:spcPct val="140000"/>
              </a:lnSpc>
              <a:spcBef>
                <a:spcPts val="1200"/>
              </a:spcBef>
              <a:buFont typeface="Courier New" charset="0"/>
              <a:buChar char="o"/>
            </a:pPr>
            <a:r>
              <a:rPr lang="en-US" sz="1800" dirty="0">
                <a:latin typeface="Tahoma" charset="0"/>
                <a:ea typeface="Tahoma" charset="0"/>
                <a:cs typeface="Tahoma" charset="0"/>
              </a:rPr>
              <a:t>Một interface hoặc một abstract class đại diện cho các đối tượng có thể được xử lý bởi Visitor.</a:t>
            </a:r>
          </a:p>
          <a:p>
            <a:pPr marL="626364" lvl="1" indent="-342900">
              <a:lnSpc>
                <a:spcPct val="140000"/>
              </a:lnSpc>
              <a:spcBef>
                <a:spcPts val="1200"/>
              </a:spcBef>
              <a:buFont typeface="Courier New" charset="0"/>
              <a:buChar char="o"/>
            </a:pPr>
            <a:r>
              <a:rPr lang="en-US" sz="1800" dirty="0">
                <a:latin typeface="Tahoma" charset="0"/>
                <a:ea typeface="Tahoma" charset="0"/>
                <a:cs typeface="Tahoma" charset="0"/>
              </a:rPr>
              <a:t>Chứa phương thức accept(Visitor vistor) để nhận Visitor.</a:t>
            </a:r>
          </a:p>
          <a:p>
            <a:pPr marL="342900" indent="-342900">
              <a:lnSpc>
                <a:spcPct val="140000"/>
              </a:lnSpc>
              <a:spcBef>
                <a:spcPts val="1200"/>
              </a:spcBef>
              <a:buFont typeface="+mj-lt"/>
              <a:buAutoNum type="arabicPeriod"/>
            </a:pPr>
            <a:r>
              <a:rPr lang="en-US" sz="1800" dirty="0">
                <a:latin typeface="Tahoma" charset="0"/>
                <a:ea typeface="Tahoma" charset="0"/>
                <a:cs typeface="Tahoma" charset="0"/>
              </a:rPr>
              <a:t>Concrete Elements (Các lớp cụ thể)</a:t>
            </a:r>
          </a:p>
          <a:p>
            <a:pPr marL="626364" lvl="1" indent="-342900">
              <a:lnSpc>
                <a:spcPct val="140000"/>
              </a:lnSpc>
              <a:spcBef>
                <a:spcPts val="1200"/>
              </a:spcBef>
              <a:buFont typeface="Courier New" charset="0"/>
              <a:buChar char="o"/>
            </a:pPr>
            <a:r>
              <a:rPr lang="en-US" sz="1800" dirty="0">
                <a:latin typeface="Tahoma" charset="0"/>
                <a:ea typeface="Tahoma" charset="0"/>
                <a:cs typeface="Tahoma" charset="0"/>
              </a:rPr>
              <a:t>Các lớp triển khai Element, thực hiện phương thức accept() để gọi phương thức tương ứng trong Visitor.</a:t>
            </a:r>
          </a:p>
          <a:p>
            <a:pPr marL="342900" indent="-342900">
              <a:lnSpc>
                <a:spcPct val="140000"/>
              </a:lnSpc>
              <a:spcBef>
                <a:spcPts val="1200"/>
              </a:spcBef>
              <a:buFont typeface="+mj-lt"/>
              <a:buAutoNum type="arabicPeriod"/>
            </a:pPr>
            <a:r>
              <a:rPr lang="en-US" sz="1800" dirty="0">
                <a:latin typeface="Tahoma" charset="0"/>
                <a:ea typeface="Tahoma" charset="0"/>
                <a:cs typeface="Tahoma" charset="0"/>
              </a:rPr>
              <a:t>Visitor (Interface Visitor): Định nghĩa một tập hợp các phương thức visit() để xử lý từng loại Element cụ thể</a:t>
            </a:r>
          </a:p>
          <a:p>
            <a:pPr marL="342900" indent="-342900">
              <a:lnSpc>
                <a:spcPct val="140000"/>
              </a:lnSpc>
              <a:spcBef>
                <a:spcPts val="1200"/>
              </a:spcBef>
              <a:buFont typeface="+mj-lt"/>
              <a:buAutoNum type="arabicPeriod"/>
            </a:pPr>
            <a:r>
              <a:rPr lang="en-US" sz="1800" dirty="0">
                <a:latin typeface="Tahoma" charset="0"/>
                <a:ea typeface="Tahoma" charset="0"/>
                <a:cs typeface="Tahoma" charset="0"/>
              </a:rPr>
              <a:t>Concrete Visitor (Class Visitor): Thực hiện các phương thức visit(), sử lý logic tuỳ theo từng loại Element</a:t>
            </a:r>
          </a:p>
        </p:txBody>
      </p:sp>
    </p:spTree>
    <p:extLst>
      <p:ext uri="{BB962C8B-B14F-4D97-AF65-F5344CB8AC3E}">
        <p14:creationId xmlns:p14="http://schemas.microsoft.com/office/powerpoint/2010/main" val="131625583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10426566" cy="1494596"/>
          </a:xfrm>
        </p:spPr>
        <p:txBody>
          <a:bodyPr/>
          <a:lstStyle/>
          <a:p>
            <a:r>
              <a:rPr lang="en-US" dirty="0"/>
              <a:t>Visitor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58" y="2438400"/>
            <a:ext cx="11292841" cy="4235116"/>
          </a:xfrm>
        </p:spPr>
        <p:txBody>
          <a:bodyPr>
            <a:normAutofit/>
          </a:bodyPr>
          <a:lstStyle/>
          <a:p>
            <a:pPr marL="342900" indent="-342900">
              <a:lnSpc>
                <a:spcPct val="140000"/>
              </a:lnSpc>
              <a:spcBef>
                <a:spcPts val="1200"/>
              </a:spcBef>
              <a:buFont typeface="Arial" charset="0"/>
              <a:buChar char="•"/>
            </a:pPr>
            <a:r>
              <a:rPr lang="en-US" sz="1800" dirty="0">
                <a:latin typeface="Tahoma" charset="0"/>
                <a:ea typeface="Tahoma" charset="0"/>
                <a:cs typeface="Tahoma" charset="0"/>
              </a:rPr>
              <a:t>Ví dụ minh hoạ: Giả sử chúng ta có một hệ thống xử lý hình học với các hình</a:t>
            </a:r>
          </a:p>
          <a:p>
            <a:pPr marL="626364" lvl="1" indent="-342900">
              <a:lnSpc>
                <a:spcPct val="140000"/>
              </a:lnSpc>
              <a:spcBef>
                <a:spcPts val="1200"/>
              </a:spcBef>
              <a:buFont typeface="Courier New" charset="0"/>
              <a:buChar char="o"/>
            </a:pPr>
            <a:r>
              <a:rPr lang="en-US" sz="1800" dirty="0">
                <a:latin typeface="Tahoma" charset="0"/>
                <a:ea typeface="Tahoma" charset="0"/>
                <a:cs typeface="Tahoma" charset="0"/>
              </a:rPr>
              <a:t>Circle (Hình tròn)</a:t>
            </a:r>
          </a:p>
          <a:p>
            <a:pPr marL="626364" lvl="1" indent="-342900">
              <a:lnSpc>
                <a:spcPct val="140000"/>
              </a:lnSpc>
              <a:spcBef>
                <a:spcPts val="1200"/>
              </a:spcBef>
              <a:buFont typeface="Courier New" charset="0"/>
              <a:buChar char="o"/>
            </a:pPr>
            <a:r>
              <a:rPr lang="en-US" sz="1800" dirty="0">
                <a:latin typeface="Tahoma" charset="0"/>
                <a:ea typeface="Tahoma" charset="0"/>
                <a:cs typeface="Tahoma" charset="0"/>
              </a:rPr>
              <a:t>Rectangle (Hình chữ nhật)</a:t>
            </a:r>
          </a:p>
          <a:p>
            <a:pPr marL="626364" lvl="1" indent="-342900">
              <a:lnSpc>
                <a:spcPct val="140000"/>
              </a:lnSpc>
              <a:spcBef>
                <a:spcPts val="1200"/>
              </a:spcBef>
              <a:buFont typeface="Courier New" charset="0"/>
              <a:buChar char="o"/>
            </a:pPr>
            <a:r>
              <a:rPr lang="en-US" sz="1800" dirty="0">
                <a:latin typeface="Tahoma" charset="0"/>
                <a:ea typeface="Tahoma" charset="0"/>
                <a:cs typeface="Tahoma" charset="0"/>
              </a:rPr>
              <a:t>Trigangle (Hình tam giác)</a:t>
            </a:r>
          </a:p>
          <a:p>
            <a:pPr lvl="1" indent="0">
              <a:lnSpc>
                <a:spcPct val="140000"/>
              </a:lnSpc>
              <a:spcBef>
                <a:spcPts val="1200"/>
              </a:spcBef>
              <a:buNone/>
            </a:pPr>
            <a:r>
              <a:rPr lang="en-US" sz="1800" dirty="0">
                <a:latin typeface="Tahoma" charset="0"/>
                <a:ea typeface="Tahoma" charset="0"/>
                <a:cs typeface="Tahoma" charset="0"/>
              </a:rPr>
              <a:t>Chúng ta muốn </a:t>
            </a:r>
            <a:r>
              <a:rPr lang="en-US" sz="1800" b="1" dirty="0">
                <a:latin typeface="Tahoma" charset="0"/>
                <a:ea typeface="Tahoma" charset="0"/>
                <a:cs typeface="Tahoma" charset="0"/>
              </a:rPr>
              <a:t>thêm nhiều chức năng khác nhau</a:t>
            </a:r>
            <a:r>
              <a:rPr lang="en-US" sz="1800" dirty="0">
                <a:latin typeface="Tahoma" charset="0"/>
                <a:ea typeface="Tahoma" charset="0"/>
                <a:cs typeface="Tahoma" charset="0"/>
              </a:rPr>
              <a:t> vào các hình này như:</a:t>
            </a:r>
          </a:p>
          <a:p>
            <a:pPr marL="569214" lvl="1" indent="-285750">
              <a:lnSpc>
                <a:spcPct val="140000"/>
              </a:lnSpc>
              <a:spcBef>
                <a:spcPts val="1200"/>
              </a:spcBef>
            </a:pPr>
            <a:r>
              <a:rPr lang="en-US" sz="1800" dirty="0">
                <a:latin typeface="Tahoma" charset="0"/>
                <a:ea typeface="Tahoma" charset="0"/>
                <a:cs typeface="Tahoma" charset="0"/>
              </a:rPr>
              <a:t>Tính diện tích</a:t>
            </a:r>
          </a:p>
          <a:p>
            <a:pPr marL="569214" lvl="1" indent="-285750">
              <a:lnSpc>
                <a:spcPct val="140000"/>
              </a:lnSpc>
              <a:spcBef>
                <a:spcPts val="1200"/>
              </a:spcBef>
            </a:pPr>
            <a:r>
              <a:rPr lang="en-US" sz="1800" dirty="0">
                <a:latin typeface="Tahoma" charset="0"/>
                <a:ea typeface="Tahoma" charset="0"/>
                <a:cs typeface="Tahoma" charset="0"/>
              </a:rPr>
              <a:t>Xuất bản vẽ dưới dạng SVG</a:t>
            </a:r>
          </a:p>
        </p:txBody>
      </p:sp>
    </p:spTree>
    <p:extLst>
      <p:ext uri="{BB962C8B-B14F-4D97-AF65-F5344CB8AC3E}">
        <p14:creationId xmlns:p14="http://schemas.microsoft.com/office/powerpoint/2010/main" val="17678432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10426566" cy="1494596"/>
          </a:xfrm>
        </p:spPr>
        <p:txBody>
          <a:bodyPr/>
          <a:lstStyle/>
          <a:p>
            <a:r>
              <a:rPr lang="en-US" dirty="0"/>
              <a:t>Visitor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58" y="2438400"/>
            <a:ext cx="11292841" cy="4235116"/>
          </a:xfrm>
        </p:spPr>
        <p:txBody>
          <a:bodyPr>
            <a:normAutofit/>
          </a:bodyPr>
          <a:lstStyle/>
          <a:p>
            <a:pPr marL="342900" indent="-342900">
              <a:lnSpc>
                <a:spcPct val="140000"/>
              </a:lnSpc>
              <a:spcBef>
                <a:spcPts val="1200"/>
              </a:spcBef>
              <a:buFont typeface="Arial" charset="0"/>
              <a:buChar char="•"/>
            </a:pPr>
            <a:r>
              <a:rPr lang="en-US" sz="1800" dirty="0">
                <a:latin typeface="Tahoma" charset="0"/>
                <a:ea typeface="Tahoma" charset="0"/>
                <a:cs typeface="Tahoma" charset="0"/>
              </a:rPr>
              <a:t>Step 1: Tạo Interface Shape (Element). Mỗi hình sẽ triển khai phương thức accept(), cho phép một Visitor xử lý.</a:t>
            </a:r>
          </a:p>
          <a:p>
            <a:pPr marL="342900" indent="-342900">
              <a:lnSpc>
                <a:spcPct val="140000"/>
              </a:lnSpc>
              <a:spcBef>
                <a:spcPts val="1200"/>
              </a:spcBef>
              <a:buFont typeface="Arial" charset="0"/>
              <a:buChar char="•"/>
            </a:pPr>
            <a:endParaRPr lang="en-US" sz="1800" dirty="0">
              <a:latin typeface="Tahoma" charset="0"/>
              <a:ea typeface="Tahoma" charset="0"/>
              <a:cs typeface="Tahoma" charset="0"/>
            </a:endParaRPr>
          </a:p>
        </p:txBody>
      </p:sp>
      <p:pic>
        <p:nvPicPr>
          <p:cNvPr id="4" name="Picture 3"/>
          <p:cNvPicPr>
            <a:picLocks noChangeAspect="1"/>
          </p:cNvPicPr>
          <p:nvPr/>
        </p:nvPicPr>
        <p:blipFill>
          <a:blip r:embed="rId3"/>
          <a:stretch>
            <a:fillRect/>
          </a:stretch>
        </p:blipFill>
        <p:spPr>
          <a:xfrm>
            <a:off x="2206589" y="3336098"/>
            <a:ext cx="4538315" cy="955824"/>
          </a:xfrm>
          <a:prstGeom prst="rect">
            <a:avLst/>
          </a:prstGeom>
        </p:spPr>
      </p:pic>
    </p:spTree>
    <p:extLst>
      <p:ext uri="{BB962C8B-B14F-4D97-AF65-F5344CB8AC3E}">
        <p14:creationId xmlns:p14="http://schemas.microsoft.com/office/powerpoint/2010/main" val="143675665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10426566" cy="1494596"/>
          </a:xfrm>
        </p:spPr>
        <p:txBody>
          <a:bodyPr/>
          <a:lstStyle/>
          <a:p>
            <a:r>
              <a:rPr lang="en-US" dirty="0"/>
              <a:t>Visitor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58" y="2438400"/>
            <a:ext cx="11292841" cy="4235116"/>
          </a:xfrm>
        </p:spPr>
        <p:txBody>
          <a:bodyPr>
            <a:normAutofit/>
          </a:bodyPr>
          <a:lstStyle/>
          <a:p>
            <a:pPr marL="342900" indent="-342900">
              <a:lnSpc>
                <a:spcPct val="140000"/>
              </a:lnSpc>
              <a:spcBef>
                <a:spcPts val="1200"/>
              </a:spcBef>
              <a:buFont typeface="Arial" charset="0"/>
              <a:buChar char="•"/>
            </a:pPr>
            <a:r>
              <a:rPr lang="en-US" sz="1800" dirty="0">
                <a:latin typeface="Tahoma" charset="0"/>
                <a:ea typeface="Tahoma" charset="0"/>
                <a:cs typeface="Tahoma" charset="0"/>
              </a:rPr>
              <a:t>Step 2: Tạo các class hình học (Circle, Rectangle, Trigangle)</a:t>
            </a:r>
          </a:p>
          <a:p>
            <a:pPr marL="342900" indent="-342900">
              <a:lnSpc>
                <a:spcPct val="140000"/>
              </a:lnSpc>
              <a:spcBef>
                <a:spcPts val="1200"/>
              </a:spcBef>
              <a:buFont typeface="Arial" charset="0"/>
              <a:buChar char="•"/>
            </a:pPr>
            <a:endParaRPr lang="en-US" sz="1800" dirty="0">
              <a:latin typeface="Tahoma" charset="0"/>
              <a:ea typeface="Tahoma" charset="0"/>
              <a:cs typeface="Tahoma" charset="0"/>
            </a:endParaRPr>
          </a:p>
        </p:txBody>
      </p:sp>
      <p:pic>
        <p:nvPicPr>
          <p:cNvPr id="5" name="Picture 4"/>
          <p:cNvPicPr>
            <a:picLocks noChangeAspect="1"/>
          </p:cNvPicPr>
          <p:nvPr/>
        </p:nvPicPr>
        <p:blipFill>
          <a:blip r:embed="rId3"/>
          <a:stretch>
            <a:fillRect/>
          </a:stretch>
        </p:blipFill>
        <p:spPr>
          <a:xfrm>
            <a:off x="594358" y="2877153"/>
            <a:ext cx="4190600" cy="3809297"/>
          </a:xfrm>
          <a:prstGeom prst="rect">
            <a:avLst/>
          </a:prstGeom>
        </p:spPr>
      </p:pic>
      <p:pic>
        <p:nvPicPr>
          <p:cNvPr id="6" name="Picture 5"/>
          <p:cNvPicPr>
            <a:picLocks noChangeAspect="1"/>
          </p:cNvPicPr>
          <p:nvPr/>
        </p:nvPicPr>
        <p:blipFill>
          <a:blip r:embed="rId4"/>
          <a:stretch>
            <a:fillRect/>
          </a:stretch>
        </p:blipFill>
        <p:spPr>
          <a:xfrm>
            <a:off x="4952599" y="2874344"/>
            <a:ext cx="3557837" cy="3814914"/>
          </a:xfrm>
          <a:prstGeom prst="rect">
            <a:avLst/>
          </a:prstGeom>
        </p:spPr>
      </p:pic>
      <p:pic>
        <p:nvPicPr>
          <p:cNvPr id="7" name="Picture 6"/>
          <p:cNvPicPr>
            <a:picLocks noChangeAspect="1"/>
          </p:cNvPicPr>
          <p:nvPr/>
        </p:nvPicPr>
        <p:blipFill>
          <a:blip r:embed="rId5"/>
          <a:stretch>
            <a:fillRect/>
          </a:stretch>
        </p:blipFill>
        <p:spPr>
          <a:xfrm>
            <a:off x="8678077" y="2874345"/>
            <a:ext cx="3438656" cy="3799172"/>
          </a:xfrm>
          <a:prstGeom prst="rect">
            <a:avLst/>
          </a:prstGeom>
        </p:spPr>
      </p:pic>
    </p:spTree>
    <p:extLst>
      <p:ext uri="{BB962C8B-B14F-4D97-AF65-F5344CB8AC3E}">
        <p14:creationId xmlns:p14="http://schemas.microsoft.com/office/powerpoint/2010/main" val="201810047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10426566" cy="1494596"/>
          </a:xfrm>
        </p:spPr>
        <p:txBody>
          <a:bodyPr/>
          <a:lstStyle/>
          <a:p>
            <a:r>
              <a:rPr lang="en-US" dirty="0"/>
              <a:t>Visitor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58" y="2438400"/>
            <a:ext cx="11292841" cy="4235116"/>
          </a:xfrm>
        </p:spPr>
        <p:txBody>
          <a:bodyPr>
            <a:normAutofit/>
          </a:bodyPr>
          <a:lstStyle/>
          <a:p>
            <a:pPr marL="342900" indent="-342900">
              <a:lnSpc>
                <a:spcPct val="140000"/>
              </a:lnSpc>
              <a:spcBef>
                <a:spcPts val="1200"/>
              </a:spcBef>
              <a:buFont typeface="Arial" charset="0"/>
              <a:buChar char="•"/>
            </a:pPr>
            <a:r>
              <a:rPr lang="en-US" sz="1800" dirty="0">
                <a:latin typeface="Tahoma" charset="0"/>
                <a:ea typeface="Tahoma" charset="0"/>
                <a:cs typeface="Tahoma" charset="0"/>
              </a:rPr>
              <a:t>Step 3: Tạo Interface ShapeVisitor. Định nghĩa các phương thức visit() cho từng loại Shape</a:t>
            </a:r>
          </a:p>
          <a:p>
            <a:pPr marL="342900" indent="-342900">
              <a:lnSpc>
                <a:spcPct val="140000"/>
              </a:lnSpc>
              <a:spcBef>
                <a:spcPts val="1200"/>
              </a:spcBef>
              <a:buFont typeface="Arial" charset="0"/>
              <a:buChar char="•"/>
            </a:pPr>
            <a:endParaRPr lang="en-US" sz="1800" dirty="0">
              <a:latin typeface="Tahoma" charset="0"/>
              <a:ea typeface="Tahoma" charset="0"/>
              <a:cs typeface="Tahoma" charset="0"/>
            </a:endParaRPr>
          </a:p>
        </p:txBody>
      </p:sp>
      <p:pic>
        <p:nvPicPr>
          <p:cNvPr id="5" name="Picture 4"/>
          <p:cNvPicPr>
            <a:picLocks noChangeAspect="1"/>
          </p:cNvPicPr>
          <p:nvPr/>
        </p:nvPicPr>
        <p:blipFill>
          <a:blip r:embed="rId3"/>
          <a:stretch>
            <a:fillRect/>
          </a:stretch>
        </p:blipFill>
        <p:spPr>
          <a:xfrm>
            <a:off x="1721299" y="3114292"/>
            <a:ext cx="4835128" cy="1656110"/>
          </a:xfrm>
          <a:prstGeom prst="rect">
            <a:avLst/>
          </a:prstGeom>
        </p:spPr>
      </p:pic>
    </p:spTree>
    <p:extLst>
      <p:ext uri="{BB962C8B-B14F-4D97-AF65-F5344CB8AC3E}">
        <p14:creationId xmlns:p14="http://schemas.microsoft.com/office/powerpoint/2010/main" val="802971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Dependency Inversion Principle (DIP)</a:t>
            </a:r>
          </a:p>
        </p:txBody>
      </p:sp>
      <p:sp>
        <p:nvSpPr>
          <p:cNvPr id="5" name="Content Placeholder 4"/>
          <p:cNvSpPr>
            <a:spLocks noGrp="1"/>
          </p:cNvSpPr>
          <p:nvPr>
            <p:ph sz="quarter" idx="15"/>
          </p:nvPr>
        </p:nvSpPr>
        <p:spPr>
          <a:xfrm>
            <a:off x="594360" y="2413000"/>
            <a:ext cx="10848340" cy="3949700"/>
          </a:xfrm>
        </p:spPr>
        <p:txBody>
          <a:bodyPr/>
          <a:lstStyle/>
          <a:p>
            <a:pPr marL="342900" indent="-342900">
              <a:lnSpc>
                <a:spcPct val="140000"/>
              </a:lnSpc>
              <a:spcBef>
                <a:spcPts val="600"/>
              </a:spcBef>
              <a:buFont typeface="Arial" charset="0"/>
              <a:buChar char="•"/>
            </a:pPr>
            <a:r>
              <a:rPr lang="en-US"/>
              <a:t>Good Example (Following DIP)</a:t>
            </a:r>
          </a:p>
        </p:txBody>
      </p:sp>
      <p:pic>
        <p:nvPicPr>
          <p:cNvPr id="3" name="Picture 2"/>
          <p:cNvPicPr>
            <a:picLocks noChangeAspect="1"/>
          </p:cNvPicPr>
          <p:nvPr/>
        </p:nvPicPr>
        <p:blipFill>
          <a:blip r:embed="rId2"/>
          <a:stretch>
            <a:fillRect/>
          </a:stretch>
        </p:blipFill>
        <p:spPr>
          <a:xfrm>
            <a:off x="4711438" y="2413000"/>
            <a:ext cx="4781556" cy="4327624"/>
          </a:xfrm>
          <a:prstGeom prst="rect">
            <a:avLst/>
          </a:prstGeom>
        </p:spPr>
      </p:pic>
    </p:spTree>
    <p:extLst>
      <p:ext uri="{BB962C8B-B14F-4D97-AF65-F5344CB8AC3E}">
        <p14:creationId xmlns:p14="http://schemas.microsoft.com/office/powerpoint/2010/main" val="31090312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10426566" cy="1494596"/>
          </a:xfrm>
        </p:spPr>
        <p:txBody>
          <a:bodyPr/>
          <a:lstStyle/>
          <a:p>
            <a:r>
              <a:rPr lang="en-US" dirty="0"/>
              <a:t>Visitor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58" y="2438400"/>
            <a:ext cx="11292841" cy="4235116"/>
          </a:xfrm>
        </p:spPr>
        <p:txBody>
          <a:bodyPr>
            <a:normAutofit/>
          </a:bodyPr>
          <a:lstStyle/>
          <a:p>
            <a:pPr marL="342900" indent="-342900">
              <a:lnSpc>
                <a:spcPct val="140000"/>
              </a:lnSpc>
              <a:spcBef>
                <a:spcPts val="1200"/>
              </a:spcBef>
              <a:buFont typeface="Arial" charset="0"/>
              <a:buChar char="•"/>
            </a:pPr>
            <a:r>
              <a:rPr lang="en-US" sz="1800" dirty="0">
                <a:latin typeface="Tahoma" charset="0"/>
                <a:ea typeface="Tahoma" charset="0"/>
                <a:cs typeface="Tahoma" charset="0"/>
              </a:rPr>
              <a:t>Step 4: Tính diện tích</a:t>
            </a:r>
          </a:p>
          <a:p>
            <a:pPr marL="342900" indent="-342900">
              <a:lnSpc>
                <a:spcPct val="140000"/>
              </a:lnSpc>
              <a:spcBef>
                <a:spcPts val="1200"/>
              </a:spcBef>
              <a:buFont typeface="Arial" charset="0"/>
              <a:buChar char="•"/>
            </a:pPr>
            <a:endParaRPr lang="en-US" sz="1800" dirty="0">
              <a:latin typeface="Tahoma" charset="0"/>
              <a:ea typeface="Tahoma" charset="0"/>
              <a:cs typeface="Tahoma" charset="0"/>
            </a:endParaRPr>
          </a:p>
        </p:txBody>
      </p:sp>
      <p:pic>
        <p:nvPicPr>
          <p:cNvPr id="4" name="Picture 3"/>
          <p:cNvPicPr>
            <a:picLocks noChangeAspect="1"/>
          </p:cNvPicPr>
          <p:nvPr/>
        </p:nvPicPr>
        <p:blipFill>
          <a:blip r:embed="rId3"/>
          <a:stretch>
            <a:fillRect/>
          </a:stretch>
        </p:blipFill>
        <p:spPr>
          <a:xfrm>
            <a:off x="3582645" y="2622382"/>
            <a:ext cx="5465101" cy="3975417"/>
          </a:xfrm>
          <a:prstGeom prst="rect">
            <a:avLst/>
          </a:prstGeom>
        </p:spPr>
      </p:pic>
    </p:spTree>
    <p:extLst>
      <p:ext uri="{BB962C8B-B14F-4D97-AF65-F5344CB8AC3E}">
        <p14:creationId xmlns:p14="http://schemas.microsoft.com/office/powerpoint/2010/main" val="136948728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10426566" cy="1494596"/>
          </a:xfrm>
        </p:spPr>
        <p:txBody>
          <a:bodyPr/>
          <a:lstStyle/>
          <a:p>
            <a:r>
              <a:rPr lang="en-US" dirty="0"/>
              <a:t>Visitor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58" y="2438400"/>
            <a:ext cx="11292841" cy="4235116"/>
          </a:xfrm>
        </p:spPr>
        <p:txBody>
          <a:bodyPr>
            <a:normAutofit/>
          </a:bodyPr>
          <a:lstStyle/>
          <a:p>
            <a:pPr marL="342900" indent="-342900">
              <a:lnSpc>
                <a:spcPct val="140000"/>
              </a:lnSpc>
              <a:spcBef>
                <a:spcPts val="1200"/>
              </a:spcBef>
              <a:buFont typeface="Arial" charset="0"/>
              <a:buChar char="•"/>
            </a:pPr>
            <a:r>
              <a:rPr lang="en-US" sz="1800" dirty="0">
                <a:latin typeface="Tahoma" charset="0"/>
                <a:ea typeface="Tahoma" charset="0"/>
                <a:cs typeface="Tahoma" charset="0"/>
              </a:rPr>
              <a:t>Visitor 2: Vẽ dưới dạng SVG</a:t>
            </a:r>
          </a:p>
        </p:txBody>
      </p:sp>
      <p:pic>
        <p:nvPicPr>
          <p:cNvPr id="5" name="Picture 4"/>
          <p:cNvPicPr>
            <a:picLocks noChangeAspect="1"/>
          </p:cNvPicPr>
          <p:nvPr/>
        </p:nvPicPr>
        <p:blipFill>
          <a:blip r:embed="rId3"/>
          <a:stretch>
            <a:fillRect/>
          </a:stretch>
        </p:blipFill>
        <p:spPr>
          <a:xfrm>
            <a:off x="4099363" y="2438400"/>
            <a:ext cx="7390407" cy="4082716"/>
          </a:xfrm>
          <a:prstGeom prst="rect">
            <a:avLst/>
          </a:prstGeom>
        </p:spPr>
      </p:pic>
    </p:spTree>
    <p:extLst>
      <p:ext uri="{BB962C8B-B14F-4D97-AF65-F5344CB8AC3E}">
        <p14:creationId xmlns:p14="http://schemas.microsoft.com/office/powerpoint/2010/main" val="73981656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10426566" cy="1494596"/>
          </a:xfrm>
        </p:spPr>
        <p:txBody>
          <a:bodyPr/>
          <a:lstStyle/>
          <a:p>
            <a:r>
              <a:rPr lang="en-US" dirty="0"/>
              <a:t>Visitor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58" y="2438400"/>
            <a:ext cx="11292841" cy="4235116"/>
          </a:xfrm>
        </p:spPr>
        <p:txBody>
          <a:bodyPr>
            <a:normAutofit/>
          </a:bodyPr>
          <a:lstStyle/>
          <a:p>
            <a:pPr marL="342900" indent="-342900">
              <a:lnSpc>
                <a:spcPct val="140000"/>
              </a:lnSpc>
              <a:spcBef>
                <a:spcPts val="1200"/>
              </a:spcBef>
              <a:buFont typeface="Arial" charset="0"/>
              <a:buChar char="•"/>
            </a:pPr>
            <a:r>
              <a:rPr lang="en-US" sz="1800" dirty="0">
                <a:latin typeface="Tahoma" charset="0"/>
                <a:ea typeface="Tahoma" charset="0"/>
                <a:cs typeface="Tahoma" charset="0"/>
              </a:rPr>
              <a:t>Step 5: Test Application</a:t>
            </a:r>
          </a:p>
          <a:p>
            <a:pPr marL="342900" indent="-342900">
              <a:lnSpc>
                <a:spcPct val="140000"/>
              </a:lnSpc>
              <a:spcBef>
                <a:spcPts val="1200"/>
              </a:spcBef>
              <a:buFont typeface="Arial" charset="0"/>
              <a:buChar char="•"/>
            </a:pPr>
            <a:endParaRPr lang="en-US" sz="1800" dirty="0">
              <a:latin typeface="Tahoma" charset="0"/>
              <a:ea typeface="Tahoma" charset="0"/>
              <a:cs typeface="Tahoma" charset="0"/>
            </a:endParaRPr>
          </a:p>
        </p:txBody>
      </p:sp>
      <p:pic>
        <p:nvPicPr>
          <p:cNvPr id="5" name="Picture 4"/>
          <p:cNvPicPr>
            <a:picLocks noChangeAspect="1"/>
          </p:cNvPicPr>
          <p:nvPr/>
        </p:nvPicPr>
        <p:blipFill>
          <a:blip r:embed="rId3"/>
          <a:stretch>
            <a:fillRect/>
          </a:stretch>
        </p:blipFill>
        <p:spPr>
          <a:xfrm>
            <a:off x="4086478" y="2382254"/>
            <a:ext cx="4013068" cy="4291262"/>
          </a:xfrm>
          <a:prstGeom prst="rect">
            <a:avLst/>
          </a:prstGeom>
        </p:spPr>
      </p:pic>
    </p:spTree>
    <p:extLst>
      <p:ext uri="{BB962C8B-B14F-4D97-AF65-F5344CB8AC3E}">
        <p14:creationId xmlns:p14="http://schemas.microsoft.com/office/powerpoint/2010/main" val="12259476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A871D-B15E-C971-7C85-0AF173E38781}"/>
              </a:ext>
            </a:extLst>
          </p:cNvPr>
          <p:cNvSpPr>
            <a:spLocks noGrp="1"/>
          </p:cNvSpPr>
          <p:nvPr>
            <p:ph type="title"/>
          </p:nvPr>
        </p:nvSpPr>
        <p:spPr>
          <a:xfrm>
            <a:off x="575309" y="278128"/>
            <a:ext cx="5424437" cy="2513197"/>
          </a:xfrm>
        </p:spPr>
        <p:txBody>
          <a:bodyPr/>
          <a:lstStyle/>
          <a:p>
            <a:r>
              <a:rPr lang="en-US" dirty="0"/>
              <a:t>SOFTWARE ARCHITECTURES</a:t>
            </a:r>
          </a:p>
        </p:txBody>
      </p:sp>
      <p:sp>
        <p:nvSpPr>
          <p:cNvPr id="3" name="Content Placeholder 2">
            <a:extLst>
              <a:ext uri="{FF2B5EF4-FFF2-40B4-BE49-F238E27FC236}">
                <a16:creationId xmlns:a16="http://schemas.microsoft.com/office/drawing/2014/main" id="{34F2E863-4A4C-76FE-444A-083F93043389}"/>
              </a:ext>
            </a:extLst>
          </p:cNvPr>
          <p:cNvSpPr>
            <a:spLocks noGrp="1"/>
          </p:cNvSpPr>
          <p:nvPr>
            <p:ph sz="quarter" idx="16"/>
          </p:nvPr>
        </p:nvSpPr>
        <p:spPr>
          <a:xfrm>
            <a:off x="575309" y="3080084"/>
            <a:ext cx="5424437" cy="3529263"/>
          </a:xfrm>
        </p:spPr>
        <p:txBody>
          <a:bodyPr>
            <a:normAutofit/>
          </a:bodyPr>
          <a:lstStyle/>
          <a:p>
            <a:pPr marL="342900" indent="-342900">
              <a:buFont typeface="Arial" charset="0"/>
              <a:buChar char="•"/>
            </a:pPr>
            <a:r>
              <a:rPr lang="en-US" b="1" dirty="0"/>
              <a:t>Kiến trúc Monolithic</a:t>
            </a:r>
          </a:p>
          <a:p>
            <a:pPr marL="342900" indent="-342900">
              <a:buFont typeface="Arial" charset="0"/>
              <a:buChar char="•"/>
            </a:pPr>
            <a:r>
              <a:rPr lang="en-US" b="1" dirty="0"/>
              <a:t>Kiến trúc Microservices</a:t>
            </a:r>
          </a:p>
          <a:p>
            <a:pPr marL="342900" indent="-342900">
              <a:buFont typeface="Arial" charset="0"/>
              <a:buChar char="•"/>
            </a:pPr>
            <a:r>
              <a:rPr lang="en-US" b="1" dirty="0"/>
              <a:t>Kiến trúc Client-Server</a:t>
            </a:r>
          </a:p>
          <a:p>
            <a:pPr marL="342900" indent="-342900">
              <a:buFont typeface="Arial" charset="0"/>
              <a:buChar char="•"/>
            </a:pPr>
            <a:r>
              <a:rPr lang="en-US" b="1" dirty="0"/>
              <a:t>Kiến trúc Event-Driven</a:t>
            </a:r>
          </a:p>
          <a:p>
            <a:pPr marL="342900" indent="-342900">
              <a:buFont typeface="Arial" charset="0"/>
              <a:buChar char="•"/>
            </a:pPr>
            <a:r>
              <a:rPr lang="en-US" b="1" dirty="0"/>
              <a:t>Kiến trúc Serverless</a:t>
            </a:r>
          </a:p>
          <a:p>
            <a:pPr marL="342900" indent="-342900">
              <a:buFont typeface="Arial" charset="0"/>
              <a:buChar char="•"/>
            </a:pPr>
            <a:r>
              <a:rPr lang="en-US" b="1" dirty="0"/>
              <a:t>Kiến trúc Microfontend</a:t>
            </a:r>
          </a:p>
        </p:txBody>
      </p:sp>
      <p:pic>
        <p:nvPicPr>
          <p:cNvPr id="7" name="Picture 6"/>
          <p:cNvPicPr>
            <a:picLocks noChangeAspect="1"/>
          </p:cNvPicPr>
          <p:nvPr/>
        </p:nvPicPr>
        <p:blipFill>
          <a:blip r:embed="rId3"/>
          <a:stretch>
            <a:fillRect/>
          </a:stretch>
        </p:blipFill>
        <p:spPr>
          <a:xfrm>
            <a:off x="6278562" y="1082675"/>
            <a:ext cx="5753100" cy="4394200"/>
          </a:xfrm>
          <a:prstGeom prst="rect">
            <a:avLst/>
          </a:prstGeom>
        </p:spPr>
      </p:pic>
    </p:spTree>
    <p:extLst>
      <p:ext uri="{BB962C8B-B14F-4D97-AF65-F5344CB8AC3E}">
        <p14:creationId xmlns:p14="http://schemas.microsoft.com/office/powerpoint/2010/main" val="137245071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AB9C34-2B13-E66F-1053-2BA156F89425}"/>
              </a:ext>
            </a:extLst>
          </p:cNvPr>
          <p:cNvSpPr>
            <a:spLocks noGrp="1"/>
          </p:cNvSpPr>
          <p:nvPr>
            <p:ph type="title"/>
          </p:nvPr>
        </p:nvSpPr>
        <p:spPr>
          <a:xfrm>
            <a:off x="594360" y="584005"/>
            <a:ext cx="10972800" cy="1188720"/>
          </a:xfrm>
        </p:spPr>
        <p:txBody>
          <a:bodyPr/>
          <a:lstStyle/>
          <a:p>
            <a:r>
              <a:rPr lang="en-US" sz="3500" dirty="0">
                <a:latin typeface="Tahoma" charset="0"/>
                <a:ea typeface="Tahoma" charset="0"/>
                <a:cs typeface="Tahoma" charset="0"/>
              </a:rPr>
              <a:t>Kiến trúc Monolithic (Monolithic Architecture)</a:t>
            </a:r>
          </a:p>
        </p:txBody>
      </p:sp>
      <p:sp>
        <p:nvSpPr>
          <p:cNvPr id="6" name="TextBox 5"/>
          <p:cNvSpPr txBox="1"/>
          <p:nvPr/>
        </p:nvSpPr>
        <p:spPr>
          <a:xfrm>
            <a:off x="594360" y="2342148"/>
            <a:ext cx="10972800" cy="4324261"/>
          </a:xfrm>
          <a:prstGeom prst="rect">
            <a:avLst/>
          </a:prstGeom>
          <a:noFill/>
        </p:spPr>
        <p:txBody>
          <a:bodyPr wrap="square" rtlCol="0">
            <a:spAutoFit/>
          </a:bodyPr>
          <a:lstStyle/>
          <a:p>
            <a:pPr marL="285750" indent="-285750">
              <a:lnSpc>
                <a:spcPts val="3000"/>
              </a:lnSpc>
              <a:buFont typeface="Arial" charset="0"/>
              <a:buChar char="•"/>
            </a:pPr>
            <a:r>
              <a:rPr lang="en-US" sz="2000">
                <a:solidFill>
                  <a:schemeClr val="bg1"/>
                </a:solidFill>
                <a:latin typeface="Tahoma" charset="0"/>
                <a:ea typeface="Tahoma" charset="0"/>
                <a:cs typeface="Tahoma" charset="0"/>
              </a:rPr>
              <a:t>Toàn bộ ứng dụng được xây dựng như một khối duy nhất, trong đó tất cả các thành phần (UI, logic nghiệp vụ, database) cùng nằm trong một codebase và được deploy dưới dạng một package duy nhất (.jar, .war, .exe, v.v..).</a:t>
            </a:r>
          </a:p>
          <a:p>
            <a:pPr marL="285750" indent="-285750">
              <a:lnSpc>
                <a:spcPts val="3000"/>
              </a:lnSpc>
              <a:buFont typeface="Arial" charset="0"/>
              <a:buChar char="•"/>
            </a:pPr>
            <a:r>
              <a:rPr lang="en-US" sz="2000" b="1">
                <a:solidFill>
                  <a:schemeClr val="bg1"/>
                </a:solidFill>
                <a:latin typeface="Tahoma" charset="0"/>
                <a:ea typeface="Tahoma" charset="0"/>
                <a:cs typeface="Tahoma" charset="0"/>
              </a:rPr>
              <a:t>Ưu điểm</a:t>
            </a:r>
            <a:endParaRPr lang="en-US" sz="2000">
              <a:solidFill>
                <a:schemeClr val="bg1"/>
              </a:solidFill>
              <a:latin typeface="Tahoma" charset="0"/>
              <a:ea typeface="Tahoma" charset="0"/>
              <a:cs typeface="Tahoma" charset="0"/>
            </a:endParaRPr>
          </a:p>
          <a:p>
            <a:pPr marL="800100" lvl="1" indent="-342900">
              <a:lnSpc>
                <a:spcPts val="3000"/>
              </a:lnSpc>
              <a:buFont typeface="Courier New" charset="0"/>
              <a:buChar char="o"/>
            </a:pPr>
            <a:r>
              <a:rPr lang="en-US" sz="2000">
                <a:solidFill>
                  <a:schemeClr val="bg1"/>
                </a:solidFill>
                <a:latin typeface="Tahoma" charset="0"/>
                <a:ea typeface="Tahoma" charset="0"/>
                <a:cs typeface="Tahoma" charset="0"/>
              </a:rPr>
              <a:t>Dễ phát triển, triển khai và debug</a:t>
            </a:r>
          </a:p>
          <a:p>
            <a:pPr marL="800100" lvl="1" indent="-342900">
              <a:lnSpc>
                <a:spcPts val="3000"/>
              </a:lnSpc>
              <a:buFont typeface="Courier New" charset="0"/>
              <a:buChar char="o"/>
            </a:pPr>
            <a:r>
              <a:rPr lang="en-US" sz="2000">
                <a:solidFill>
                  <a:schemeClr val="bg1"/>
                </a:solidFill>
                <a:latin typeface="Tahoma" charset="0"/>
                <a:ea typeface="Tahoma" charset="0"/>
                <a:cs typeface="Tahoma" charset="0"/>
              </a:rPr>
              <a:t>Hiệu suất tốt cho các ứng dụng nhỏ</a:t>
            </a:r>
          </a:p>
          <a:p>
            <a:pPr marL="800100" lvl="1" indent="-342900">
              <a:lnSpc>
                <a:spcPts val="3000"/>
              </a:lnSpc>
              <a:buFont typeface="Courier New" charset="0"/>
              <a:buChar char="o"/>
            </a:pPr>
            <a:r>
              <a:rPr lang="en-US" sz="2000">
                <a:solidFill>
                  <a:schemeClr val="bg1"/>
                </a:solidFill>
                <a:latin typeface="Tahoma" charset="0"/>
                <a:ea typeface="Tahoma" charset="0"/>
                <a:cs typeface="Tahoma" charset="0"/>
              </a:rPr>
              <a:t>Ít tốn kém tài nguyên so với kiến trúc phân tán.</a:t>
            </a:r>
          </a:p>
          <a:p>
            <a:pPr marL="342900" indent="-342900">
              <a:lnSpc>
                <a:spcPts val="3000"/>
              </a:lnSpc>
              <a:buFont typeface="Arial" charset="0"/>
              <a:buChar char="•"/>
            </a:pPr>
            <a:r>
              <a:rPr lang="en-US" sz="2000" b="1">
                <a:solidFill>
                  <a:schemeClr val="bg1"/>
                </a:solidFill>
                <a:latin typeface="Tahoma" charset="0"/>
                <a:ea typeface="Tahoma" charset="0"/>
                <a:cs typeface="Tahoma" charset="0"/>
              </a:rPr>
              <a:t>Nhược điểm</a:t>
            </a:r>
          </a:p>
          <a:p>
            <a:pPr marL="800100" lvl="1" indent="-342900">
              <a:lnSpc>
                <a:spcPts val="3000"/>
              </a:lnSpc>
              <a:buFont typeface="Courier New" charset="0"/>
              <a:buChar char="o"/>
            </a:pPr>
            <a:r>
              <a:rPr lang="en-US" sz="2000">
                <a:solidFill>
                  <a:schemeClr val="bg1"/>
                </a:solidFill>
                <a:latin typeface="Tahoma" charset="0"/>
                <a:ea typeface="Tahoma" charset="0"/>
                <a:cs typeface="Tahoma" charset="0"/>
              </a:rPr>
              <a:t>Khó mở rộng khi ứng dụng lớn dần.</a:t>
            </a:r>
          </a:p>
          <a:p>
            <a:pPr marL="800100" lvl="1" indent="-342900">
              <a:lnSpc>
                <a:spcPts val="3000"/>
              </a:lnSpc>
              <a:buFont typeface="Courier New" charset="0"/>
              <a:buChar char="o"/>
            </a:pPr>
            <a:r>
              <a:rPr lang="en-US" sz="2000">
                <a:solidFill>
                  <a:schemeClr val="bg1"/>
                </a:solidFill>
                <a:latin typeface="Tahoma" charset="0"/>
                <a:ea typeface="Tahoma" charset="0"/>
                <a:cs typeface="Tahoma" charset="0"/>
              </a:rPr>
              <a:t>Cập nhật hoặc thay đổi một phần có thể ảnh hưởng đến toàn bộ hệ thống.</a:t>
            </a:r>
          </a:p>
          <a:p>
            <a:pPr marL="800100" lvl="1" indent="-342900">
              <a:lnSpc>
                <a:spcPts val="3000"/>
              </a:lnSpc>
              <a:buFont typeface="Courier New" charset="0"/>
              <a:buChar char="o"/>
            </a:pPr>
            <a:r>
              <a:rPr lang="en-US" sz="2000">
                <a:solidFill>
                  <a:schemeClr val="bg1"/>
                </a:solidFill>
                <a:latin typeface="Tahoma" charset="0"/>
                <a:ea typeface="Tahoma" charset="0"/>
                <a:cs typeface="Tahoma" charset="0"/>
              </a:rPr>
              <a:t>Khó sử dụng công nghệ mới khi hệ thống đã phát triển lớn.</a:t>
            </a:r>
          </a:p>
        </p:txBody>
      </p:sp>
    </p:spTree>
    <p:extLst>
      <p:ext uri="{BB962C8B-B14F-4D97-AF65-F5344CB8AC3E}">
        <p14:creationId xmlns:p14="http://schemas.microsoft.com/office/powerpoint/2010/main" val="190142599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AB9C34-2B13-E66F-1053-2BA156F89425}"/>
              </a:ext>
            </a:extLst>
          </p:cNvPr>
          <p:cNvSpPr>
            <a:spLocks noGrp="1"/>
          </p:cNvSpPr>
          <p:nvPr>
            <p:ph type="title"/>
          </p:nvPr>
        </p:nvSpPr>
        <p:spPr>
          <a:xfrm>
            <a:off x="594360" y="584005"/>
            <a:ext cx="10972800" cy="1188720"/>
          </a:xfrm>
        </p:spPr>
        <p:txBody>
          <a:bodyPr/>
          <a:lstStyle/>
          <a:p>
            <a:r>
              <a:rPr lang="en-US" sz="3500" dirty="0">
                <a:latin typeface="Tahoma" charset="0"/>
                <a:ea typeface="Tahoma" charset="0"/>
                <a:cs typeface="Tahoma" charset="0"/>
              </a:rPr>
              <a:t>Kiến trúc Monolithic (Monolithic Architecture)</a:t>
            </a:r>
          </a:p>
        </p:txBody>
      </p:sp>
      <p:sp>
        <p:nvSpPr>
          <p:cNvPr id="6" name="TextBox 5"/>
          <p:cNvSpPr txBox="1"/>
          <p:nvPr/>
        </p:nvSpPr>
        <p:spPr>
          <a:xfrm>
            <a:off x="594360" y="2342148"/>
            <a:ext cx="10972800" cy="477054"/>
          </a:xfrm>
          <a:prstGeom prst="rect">
            <a:avLst/>
          </a:prstGeom>
          <a:noFill/>
        </p:spPr>
        <p:txBody>
          <a:bodyPr wrap="square" rtlCol="0">
            <a:spAutoFit/>
          </a:bodyPr>
          <a:lstStyle/>
          <a:p>
            <a:pPr marL="285750" indent="-285750">
              <a:lnSpc>
                <a:spcPts val="3000"/>
              </a:lnSpc>
              <a:buFont typeface="Arial" charset="0"/>
              <a:buChar char="•"/>
            </a:pPr>
            <a:r>
              <a:rPr lang="en-US" sz="2000">
                <a:solidFill>
                  <a:schemeClr val="bg1"/>
                </a:solidFill>
                <a:latin typeface="Tahoma" charset="0"/>
                <a:ea typeface="Tahoma" charset="0"/>
                <a:cs typeface="Tahoma" charset="0"/>
              </a:rPr>
              <a:t>Cấu trúc cơ bản của một ứng dụng </a:t>
            </a:r>
            <a:r>
              <a:rPr lang="en-US" sz="2000" b="1">
                <a:solidFill>
                  <a:schemeClr val="bg1"/>
                </a:solidFill>
                <a:latin typeface="Tahoma" charset="0"/>
                <a:ea typeface="Tahoma" charset="0"/>
                <a:cs typeface="Tahoma" charset="0"/>
              </a:rPr>
              <a:t>Monolithic</a:t>
            </a:r>
            <a:endParaRPr lang="en-US" sz="2000">
              <a:solidFill>
                <a:schemeClr val="bg1"/>
              </a:solidFill>
              <a:latin typeface="Tahoma" charset="0"/>
              <a:ea typeface="Tahoma" charset="0"/>
              <a:cs typeface="Tahoma" charset="0"/>
            </a:endParaRPr>
          </a:p>
        </p:txBody>
      </p:sp>
      <p:pic>
        <p:nvPicPr>
          <p:cNvPr id="2" name="Picture 1"/>
          <p:cNvPicPr>
            <a:picLocks noChangeAspect="1"/>
          </p:cNvPicPr>
          <p:nvPr/>
        </p:nvPicPr>
        <p:blipFill>
          <a:blip r:embed="rId3"/>
          <a:stretch>
            <a:fillRect/>
          </a:stretch>
        </p:blipFill>
        <p:spPr>
          <a:xfrm>
            <a:off x="2907097" y="2996071"/>
            <a:ext cx="6959600" cy="2758827"/>
          </a:xfrm>
          <a:prstGeom prst="rect">
            <a:avLst/>
          </a:prstGeom>
        </p:spPr>
      </p:pic>
    </p:spTree>
    <p:extLst>
      <p:ext uri="{BB962C8B-B14F-4D97-AF65-F5344CB8AC3E}">
        <p14:creationId xmlns:p14="http://schemas.microsoft.com/office/powerpoint/2010/main" val="105170672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AB9C34-2B13-E66F-1053-2BA156F89425}"/>
              </a:ext>
            </a:extLst>
          </p:cNvPr>
          <p:cNvSpPr>
            <a:spLocks noGrp="1"/>
          </p:cNvSpPr>
          <p:nvPr>
            <p:ph type="title"/>
          </p:nvPr>
        </p:nvSpPr>
        <p:spPr>
          <a:xfrm>
            <a:off x="594360" y="584005"/>
            <a:ext cx="10972800" cy="1188720"/>
          </a:xfrm>
        </p:spPr>
        <p:txBody>
          <a:bodyPr/>
          <a:lstStyle/>
          <a:p>
            <a:r>
              <a:rPr lang="en-US" sz="3500" dirty="0">
                <a:latin typeface="Tahoma" charset="0"/>
                <a:ea typeface="Tahoma" charset="0"/>
                <a:cs typeface="Tahoma" charset="0"/>
              </a:rPr>
              <a:t>Kiến trúc Monolithic (Monolithic Architecture)</a:t>
            </a:r>
          </a:p>
        </p:txBody>
      </p:sp>
      <p:pic>
        <p:nvPicPr>
          <p:cNvPr id="2" name="Picture 1"/>
          <p:cNvPicPr>
            <a:picLocks noChangeAspect="1"/>
          </p:cNvPicPr>
          <p:nvPr/>
        </p:nvPicPr>
        <p:blipFill>
          <a:blip r:embed="rId3"/>
          <a:stretch>
            <a:fillRect/>
          </a:stretch>
        </p:blipFill>
        <p:spPr>
          <a:xfrm>
            <a:off x="450850" y="393700"/>
            <a:ext cx="11290300" cy="6070600"/>
          </a:xfrm>
          <a:prstGeom prst="rect">
            <a:avLst/>
          </a:prstGeom>
        </p:spPr>
      </p:pic>
    </p:spTree>
    <p:extLst>
      <p:ext uri="{BB962C8B-B14F-4D97-AF65-F5344CB8AC3E}">
        <p14:creationId xmlns:p14="http://schemas.microsoft.com/office/powerpoint/2010/main" val="10730364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AB9C34-2B13-E66F-1053-2BA156F89425}"/>
              </a:ext>
            </a:extLst>
          </p:cNvPr>
          <p:cNvSpPr>
            <a:spLocks noGrp="1"/>
          </p:cNvSpPr>
          <p:nvPr>
            <p:ph type="title"/>
          </p:nvPr>
        </p:nvSpPr>
        <p:spPr>
          <a:xfrm>
            <a:off x="594360" y="584005"/>
            <a:ext cx="10972800" cy="1188720"/>
          </a:xfrm>
        </p:spPr>
        <p:txBody>
          <a:bodyPr/>
          <a:lstStyle/>
          <a:p>
            <a:r>
              <a:rPr lang="en-US" sz="3500" dirty="0">
                <a:latin typeface="Tahoma" charset="0"/>
                <a:ea typeface="Tahoma" charset="0"/>
                <a:cs typeface="Tahoma" charset="0"/>
              </a:rPr>
              <a:t>Kiến trúc Monolithic (Monolithic Architecture)</a:t>
            </a:r>
          </a:p>
        </p:txBody>
      </p:sp>
      <p:sp>
        <p:nvSpPr>
          <p:cNvPr id="6" name="TextBox 5"/>
          <p:cNvSpPr txBox="1"/>
          <p:nvPr/>
        </p:nvSpPr>
        <p:spPr>
          <a:xfrm>
            <a:off x="594360" y="2342148"/>
            <a:ext cx="10972800" cy="4632037"/>
          </a:xfrm>
          <a:prstGeom prst="rect">
            <a:avLst/>
          </a:prstGeom>
          <a:noFill/>
        </p:spPr>
        <p:txBody>
          <a:bodyPr wrap="square" rtlCol="0">
            <a:spAutoFit/>
          </a:bodyPr>
          <a:lstStyle/>
          <a:p>
            <a:pPr>
              <a:lnSpc>
                <a:spcPts val="3000"/>
              </a:lnSpc>
              <a:spcBef>
                <a:spcPts val="600"/>
              </a:spcBef>
            </a:pPr>
            <a:r>
              <a:rPr lang="en-US" sz="2000">
                <a:solidFill>
                  <a:schemeClr val="bg1"/>
                </a:solidFill>
                <a:latin typeface="Tahoma" charset="0"/>
                <a:ea typeface="Tahoma" charset="0"/>
                <a:cs typeface="Tahoma" charset="0"/>
              </a:rPr>
              <a:t>Khi nào nên dùng Monolithic Architecture?</a:t>
            </a:r>
          </a:p>
          <a:p>
            <a:pPr marL="285750" indent="-285750">
              <a:lnSpc>
                <a:spcPts val="3000"/>
              </a:lnSpc>
              <a:spcBef>
                <a:spcPts val="600"/>
              </a:spcBef>
              <a:buFont typeface="Arial" charset="0"/>
              <a:buChar char="•"/>
            </a:pPr>
            <a:r>
              <a:rPr lang="en-US" sz="2000">
                <a:solidFill>
                  <a:schemeClr val="bg1"/>
                </a:solidFill>
                <a:latin typeface="Tahoma" charset="0"/>
                <a:ea typeface="Tahoma" charset="0"/>
                <a:cs typeface="Tahoma" charset="0"/>
              </a:rPr>
              <a:t>Phù hợp khi:</a:t>
            </a:r>
          </a:p>
          <a:p>
            <a:pPr marL="800100" lvl="1" indent="-342900">
              <a:lnSpc>
                <a:spcPts val="3000"/>
              </a:lnSpc>
              <a:spcBef>
                <a:spcPts val="600"/>
              </a:spcBef>
              <a:buFont typeface="Wingdings" charset="2"/>
              <a:buChar char="ü"/>
            </a:pPr>
            <a:r>
              <a:rPr lang="en-US" sz="2000">
                <a:solidFill>
                  <a:schemeClr val="bg1"/>
                </a:solidFill>
                <a:latin typeface="Tahoma" charset="0"/>
                <a:ea typeface="Tahoma" charset="0"/>
                <a:cs typeface="Tahoma" charset="0"/>
              </a:rPr>
              <a:t>Ứng dụng nhỏ, startup, MVP cần phát triển nhanh.</a:t>
            </a:r>
          </a:p>
          <a:p>
            <a:pPr marL="800100" lvl="1" indent="-342900">
              <a:lnSpc>
                <a:spcPts val="3000"/>
              </a:lnSpc>
              <a:spcBef>
                <a:spcPts val="600"/>
              </a:spcBef>
              <a:buFont typeface="Wingdings" charset="2"/>
              <a:buChar char="ü"/>
            </a:pPr>
            <a:r>
              <a:rPr lang="en-US" sz="2000">
                <a:solidFill>
                  <a:schemeClr val="bg1"/>
                </a:solidFill>
                <a:latin typeface="Tahoma" charset="0"/>
                <a:ea typeface="Tahoma" charset="0"/>
                <a:cs typeface="Tahoma" charset="0"/>
              </a:rPr>
              <a:t>Đội ngũ phát triển ít người</a:t>
            </a:r>
          </a:p>
          <a:p>
            <a:pPr marL="800100" lvl="1" indent="-342900">
              <a:lnSpc>
                <a:spcPts val="3000"/>
              </a:lnSpc>
              <a:spcBef>
                <a:spcPts val="600"/>
              </a:spcBef>
              <a:buFont typeface="Wingdings" charset="2"/>
              <a:buChar char="ü"/>
            </a:pPr>
            <a:r>
              <a:rPr lang="en-US" sz="2000">
                <a:solidFill>
                  <a:schemeClr val="bg1"/>
                </a:solidFill>
                <a:latin typeface="Tahoma" charset="0"/>
                <a:ea typeface="Tahoma" charset="0"/>
                <a:cs typeface="Tahoma" charset="0"/>
              </a:rPr>
              <a:t>Hệ thống không yêu cầu </a:t>
            </a:r>
            <a:r>
              <a:rPr lang="en-US" sz="2000" b="1">
                <a:solidFill>
                  <a:schemeClr val="bg1"/>
                </a:solidFill>
                <a:latin typeface="Tahoma" charset="0"/>
                <a:ea typeface="Tahoma" charset="0"/>
                <a:cs typeface="Tahoma" charset="0"/>
              </a:rPr>
              <a:t>tải cao</a:t>
            </a:r>
            <a:r>
              <a:rPr lang="en-US" sz="2000">
                <a:solidFill>
                  <a:schemeClr val="bg1"/>
                </a:solidFill>
                <a:latin typeface="Tahoma" charset="0"/>
                <a:ea typeface="Tahoma" charset="0"/>
                <a:cs typeface="Tahoma" charset="0"/>
              </a:rPr>
              <a:t> hoặc </a:t>
            </a:r>
            <a:r>
              <a:rPr lang="en-US" sz="2000" b="1">
                <a:solidFill>
                  <a:schemeClr val="bg1"/>
                </a:solidFill>
                <a:latin typeface="Tahoma" charset="0"/>
                <a:ea typeface="Tahoma" charset="0"/>
                <a:cs typeface="Tahoma" charset="0"/>
              </a:rPr>
              <a:t>phân tán</a:t>
            </a:r>
            <a:endParaRPr lang="en-US" sz="2000">
              <a:solidFill>
                <a:schemeClr val="bg1"/>
              </a:solidFill>
              <a:latin typeface="Tahoma" charset="0"/>
              <a:ea typeface="Tahoma" charset="0"/>
              <a:cs typeface="Tahoma" charset="0"/>
            </a:endParaRPr>
          </a:p>
          <a:p>
            <a:pPr marL="342900" indent="-342900">
              <a:lnSpc>
                <a:spcPts val="3000"/>
              </a:lnSpc>
              <a:spcBef>
                <a:spcPts val="600"/>
              </a:spcBef>
              <a:buFont typeface="Arial" charset="0"/>
              <a:buChar char="•"/>
            </a:pPr>
            <a:r>
              <a:rPr lang="en-US" sz="2000">
                <a:solidFill>
                  <a:schemeClr val="bg1"/>
                </a:solidFill>
                <a:latin typeface="Tahoma" charset="0"/>
                <a:ea typeface="Tahoma" charset="0"/>
                <a:cs typeface="Tahoma" charset="0"/>
              </a:rPr>
              <a:t>Không phù hợp khi:</a:t>
            </a:r>
          </a:p>
          <a:p>
            <a:pPr marL="800100" lvl="1" indent="-342900">
              <a:lnSpc>
                <a:spcPts val="3000"/>
              </a:lnSpc>
              <a:spcBef>
                <a:spcPts val="600"/>
              </a:spcBef>
              <a:buFont typeface="Wingdings" charset="2"/>
              <a:buChar char="Ø"/>
            </a:pPr>
            <a:r>
              <a:rPr lang="en-US" sz="2000">
                <a:solidFill>
                  <a:schemeClr val="bg1"/>
                </a:solidFill>
                <a:latin typeface="Tahoma" charset="0"/>
                <a:ea typeface="Tahoma" charset="0"/>
                <a:cs typeface="Tahoma" charset="0"/>
              </a:rPr>
              <a:t>Ứng dụng có quy mô lớn và cần </a:t>
            </a:r>
            <a:r>
              <a:rPr lang="en-US" sz="2000" b="1">
                <a:solidFill>
                  <a:schemeClr val="bg1"/>
                </a:solidFill>
                <a:latin typeface="Tahoma" charset="0"/>
                <a:ea typeface="Tahoma" charset="0"/>
                <a:cs typeface="Tahoma" charset="0"/>
              </a:rPr>
              <a:t>mở rộng theo chiều ngang.</a:t>
            </a:r>
            <a:endParaRPr lang="en-US" sz="2000">
              <a:solidFill>
                <a:schemeClr val="bg1"/>
              </a:solidFill>
              <a:latin typeface="Tahoma" charset="0"/>
              <a:ea typeface="Tahoma" charset="0"/>
              <a:cs typeface="Tahoma" charset="0"/>
            </a:endParaRPr>
          </a:p>
          <a:p>
            <a:pPr marL="800100" lvl="1" indent="-342900">
              <a:lnSpc>
                <a:spcPts val="3000"/>
              </a:lnSpc>
              <a:spcBef>
                <a:spcPts val="600"/>
              </a:spcBef>
              <a:buFont typeface="Wingdings" charset="2"/>
              <a:buChar char="Ø"/>
            </a:pPr>
            <a:r>
              <a:rPr lang="en-US" sz="2000">
                <a:solidFill>
                  <a:schemeClr val="bg1"/>
                </a:solidFill>
                <a:latin typeface="Tahoma" charset="0"/>
                <a:ea typeface="Tahoma" charset="0"/>
                <a:cs typeface="Tahoma" charset="0"/>
              </a:rPr>
              <a:t>Đòi hỏi </a:t>
            </a:r>
            <a:r>
              <a:rPr lang="en-US" sz="2000" b="1">
                <a:solidFill>
                  <a:schemeClr val="bg1"/>
                </a:solidFill>
                <a:latin typeface="Tahoma" charset="0"/>
                <a:ea typeface="Tahoma" charset="0"/>
                <a:cs typeface="Tahoma" charset="0"/>
              </a:rPr>
              <a:t>khả năng cập nhật linh hoạt</a:t>
            </a:r>
            <a:r>
              <a:rPr lang="en-US" sz="2000">
                <a:solidFill>
                  <a:schemeClr val="bg1"/>
                </a:solidFill>
                <a:latin typeface="Tahoma" charset="0"/>
                <a:ea typeface="Tahoma" charset="0"/>
                <a:cs typeface="Tahoma" charset="0"/>
              </a:rPr>
              <a:t> từng phần của hệ thống.</a:t>
            </a:r>
          </a:p>
          <a:p>
            <a:pPr marL="800100" lvl="1" indent="-342900">
              <a:lnSpc>
                <a:spcPts val="3000"/>
              </a:lnSpc>
              <a:spcBef>
                <a:spcPts val="600"/>
              </a:spcBef>
              <a:buFont typeface="Wingdings" charset="2"/>
              <a:buChar char="Ø"/>
            </a:pPr>
            <a:r>
              <a:rPr lang="en-US" sz="2000">
                <a:solidFill>
                  <a:schemeClr val="bg1"/>
                </a:solidFill>
                <a:latin typeface="Tahoma" charset="0"/>
                <a:ea typeface="Tahoma" charset="0"/>
                <a:cs typeface="Tahoma" charset="0"/>
              </a:rPr>
              <a:t>Hệ thống có nhiều team làm việc song song trên các module khác nhau.</a:t>
            </a:r>
          </a:p>
          <a:p>
            <a:pPr>
              <a:lnSpc>
                <a:spcPts val="3000"/>
              </a:lnSpc>
              <a:spcBef>
                <a:spcPts val="600"/>
              </a:spcBef>
            </a:pPr>
            <a:r>
              <a:rPr lang="en-US" sz="2000" i="1">
                <a:solidFill>
                  <a:schemeClr val="bg1"/>
                </a:solidFill>
                <a:latin typeface="Tahoma" charset="0"/>
                <a:ea typeface="Tahoma" charset="0"/>
                <a:cs typeface="Tahoma" charset="0"/>
              </a:rPr>
              <a:t>Khi ứng dụng lớn dần, có thể chuyển dần sang Microservices để tăng khả năng mở rộng.</a:t>
            </a:r>
          </a:p>
        </p:txBody>
      </p:sp>
    </p:spTree>
    <p:extLst>
      <p:ext uri="{BB962C8B-B14F-4D97-AF65-F5344CB8AC3E}">
        <p14:creationId xmlns:p14="http://schemas.microsoft.com/office/powerpoint/2010/main" val="151043526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AB9C34-2B13-E66F-1053-2BA156F89425}"/>
              </a:ext>
            </a:extLst>
          </p:cNvPr>
          <p:cNvSpPr>
            <a:spLocks noGrp="1"/>
          </p:cNvSpPr>
          <p:nvPr>
            <p:ph type="title"/>
          </p:nvPr>
        </p:nvSpPr>
        <p:spPr>
          <a:xfrm>
            <a:off x="594360" y="584005"/>
            <a:ext cx="10972800" cy="1188720"/>
          </a:xfrm>
        </p:spPr>
        <p:txBody>
          <a:bodyPr/>
          <a:lstStyle/>
          <a:p>
            <a:r>
              <a:rPr lang="en-US" sz="3500" dirty="0">
                <a:latin typeface="Tahoma" charset="0"/>
                <a:ea typeface="Tahoma" charset="0"/>
                <a:cs typeface="Tahoma" charset="0"/>
              </a:rPr>
              <a:t>Kiến trúc Microservices</a:t>
            </a:r>
          </a:p>
        </p:txBody>
      </p:sp>
      <p:sp>
        <p:nvSpPr>
          <p:cNvPr id="6" name="TextBox 5"/>
          <p:cNvSpPr txBox="1"/>
          <p:nvPr/>
        </p:nvSpPr>
        <p:spPr>
          <a:xfrm>
            <a:off x="594360" y="2342148"/>
            <a:ext cx="10972800" cy="2587953"/>
          </a:xfrm>
          <a:prstGeom prst="rect">
            <a:avLst/>
          </a:prstGeom>
          <a:noFill/>
        </p:spPr>
        <p:txBody>
          <a:bodyPr wrap="square" rtlCol="0">
            <a:spAutoFit/>
          </a:bodyPr>
          <a:lstStyle/>
          <a:p>
            <a:pPr marL="342900" indent="-342900">
              <a:lnSpc>
                <a:spcPts val="3000"/>
              </a:lnSpc>
              <a:spcBef>
                <a:spcPts val="600"/>
              </a:spcBef>
              <a:buFont typeface="Arial" charset="0"/>
              <a:buChar char="•"/>
            </a:pPr>
            <a:r>
              <a:rPr lang="en-US" sz="2000">
                <a:solidFill>
                  <a:schemeClr val="bg1"/>
                </a:solidFill>
                <a:latin typeface="Tahoma" charset="0"/>
                <a:ea typeface="Tahoma" charset="0"/>
                <a:cs typeface="Tahoma" charset="0"/>
              </a:rPr>
              <a:t>Microservices là một kiến trúc phần mềm trong đó ứng dụng được chia thành nhiều dịch vụ nhỏ (services) độc lập, mỗi dịch vụ đảm nhận một chức năng nghiệp vụ cụ thể. Các dịch vụ này:</a:t>
            </a:r>
          </a:p>
          <a:p>
            <a:pPr marL="800100" lvl="1" indent="-342900">
              <a:lnSpc>
                <a:spcPts val="3000"/>
              </a:lnSpc>
              <a:spcBef>
                <a:spcPts val="600"/>
              </a:spcBef>
              <a:buFont typeface="Courier New" charset="0"/>
              <a:buChar char="o"/>
            </a:pPr>
            <a:r>
              <a:rPr lang="en-US" sz="2000" b="1">
                <a:solidFill>
                  <a:schemeClr val="bg1"/>
                </a:solidFill>
                <a:latin typeface="Tahoma" charset="0"/>
                <a:ea typeface="Tahoma" charset="0"/>
                <a:cs typeface="Tahoma" charset="0"/>
              </a:rPr>
              <a:t>Độc lập</a:t>
            </a:r>
            <a:r>
              <a:rPr lang="en-US" sz="2000">
                <a:solidFill>
                  <a:schemeClr val="bg1"/>
                </a:solidFill>
                <a:latin typeface="Tahoma" charset="0"/>
                <a:ea typeface="Tahoma" charset="0"/>
                <a:cs typeface="Tahoma" charset="0"/>
              </a:rPr>
              <a:t> về mã nguồn, cơ sở dữ liệu và triển khai.</a:t>
            </a:r>
          </a:p>
          <a:p>
            <a:pPr marL="800100" lvl="1" indent="-342900">
              <a:lnSpc>
                <a:spcPts val="3000"/>
              </a:lnSpc>
              <a:spcBef>
                <a:spcPts val="600"/>
              </a:spcBef>
              <a:buFont typeface="Courier New" charset="0"/>
              <a:buChar char="o"/>
            </a:pPr>
            <a:r>
              <a:rPr lang="en-US" sz="2000" b="1">
                <a:solidFill>
                  <a:schemeClr val="bg1"/>
                </a:solidFill>
                <a:latin typeface="Tahoma" charset="0"/>
                <a:ea typeface="Tahoma" charset="0"/>
                <a:cs typeface="Tahoma" charset="0"/>
              </a:rPr>
              <a:t>Giao tiếp</a:t>
            </a:r>
            <a:r>
              <a:rPr lang="en-US" sz="2000">
                <a:solidFill>
                  <a:schemeClr val="bg1"/>
                </a:solidFill>
                <a:latin typeface="Tahoma" charset="0"/>
                <a:ea typeface="Tahoma" charset="0"/>
                <a:cs typeface="Tahoma" charset="0"/>
              </a:rPr>
              <a:t> với nhau qua API (Rest, gRPC) hoặc hệ thống message (RabbitMQ, Kafka).</a:t>
            </a:r>
          </a:p>
          <a:p>
            <a:pPr marL="800100" lvl="1" indent="-342900">
              <a:lnSpc>
                <a:spcPts val="3000"/>
              </a:lnSpc>
              <a:spcBef>
                <a:spcPts val="600"/>
              </a:spcBef>
              <a:buFont typeface="Courier New" charset="0"/>
              <a:buChar char="o"/>
            </a:pPr>
            <a:r>
              <a:rPr lang="en-US" sz="2000" b="1">
                <a:solidFill>
                  <a:schemeClr val="bg1"/>
                </a:solidFill>
                <a:latin typeface="Tahoma" charset="0"/>
                <a:ea typeface="Tahoma" charset="0"/>
                <a:cs typeface="Tahoma" charset="0"/>
              </a:rPr>
              <a:t>Tự quản lý</a:t>
            </a:r>
            <a:r>
              <a:rPr lang="en-US" sz="2000">
                <a:solidFill>
                  <a:schemeClr val="bg1"/>
                </a:solidFill>
                <a:latin typeface="Tahoma" charset="0"/>
                <a:ea typeface="Tahoma" charset="0"/>
                <a:cs typeface="Tahoma" charset="0"/>
              </a:rPr>
              <a:t> có thể sử dụng công nghệ/ngôn ngữ lập trình khác nhau.</a:t>
            </a:r>
            <a:endParaRPr lang="en-US" sz="2000" b="1">
              <a:solidFill>
                <a:schemeClr val="bg1"/>
              </a:solidFill>
              <a:latin typeface="Tahoma" charset="0"/>
              <a:ea typeface="Tahoma" charset="0"/>
              <a:cs typeface="Tahoma" charset="0"/>
            </a:endParaRPr>
          </a:p>
        </p:txBody>
      </p:sp>
    </p:spTree>
    <p:extLst>
      <p:ext uri="{BB962C8B-B14F-4D97-AF65-F5344CB8AC3E}">
        <p14:creationId xmlns:p14="http://schemas.microsoft.com/office/powerpoint/2010/main" val="44283184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AB9C34-2B13-E66F-1053-2BA156F89425}"/>
              </a:ext>
            </a:extLst>
          </p:cNvPr>
          <p:cNvSpPr>
            <a:spLocks noGrp="1"/>
          </p:cNvSpPr>
          <p:nvPr>
            <p:ph type="title"/>
          </p:nvPr>
        </p:nvSpPr>
        <p:spPr>
          <a:xfrm>
            <a:off x="594360" y="584005"/>
            <a:ext cx="10972800" cy="1188720"/>
          </a:xfrm>
        </p:spPr>
        <p:txBody>
          <a:bodyPr/>
          <a:lstStyle/>
          <a:p>
            <a:r>
              <a:rPr lang="en-US" sz="3500" dirty="0">
                <a:latin typeface="Tahoma" charset="0"/>
                <a:ea typeface="Tahoma" charset="0"/>
                <a:cs typeface="Tahoma" charset="0"/>
              </a:rPr>
              <a:t>Kiến trúc Microservices</a:t>
            </a:r>
          </a:p>
        </p:txBody>
      </p:sp>
      <p:sp>
        <p:nvSpPr>
          <p:cNvPr id="6" name="TextBox 5"/>
          <p:cNvSpPr txBox="1"/>
          <p:nvPr/>
        </p:nvSpPr>
        <p:spPr>
          <a:xfrm>
            <a:off x="594360" y="2342148"/>
            <a:ext cx="11228672" cy="4388381"/>
          </a:xfrm>
          <a:prstGeom prst="rect">
            <a:avLst/>
          </a:prstGeom>
          <a:noFill/>
        </p:spPr>
        <p:txBody>
          <a:bodyPr wrap="square" rtlCol="0">
            <a:spAutoFit/>
          </a:bodyPr>
          <a:lstStyle/>
          <a:p>
            <a:pPr>
              <a:lnSpc>
                <a:spcPts val="2500"/>
              </a:lnSpc>
              <a:spcBef>
                <a:spcPts val="600"/>
              </a:spcBef>
            </a:pPr>
            <a:r>
              <a:rPr lang="en-US" b="1">
                <a:solidFill>
                  <a:schemeClr val="bg1"/>
                </a:solidFill>
                <a:latin typeface="Tahoma" charset="0"/>
                <a:ea typeface="Tahoma" charset="0"/>
                <a:cs typeface="Tahoma" charset="0"/>
              </a:rPr>
              <a:t>Lợi ích</a:t>
            </a:r>
          </a:p>
          <a:p>
            <a:pPr marL="342900" indent="-342900">
              <a:lnSpc>
                <a:spcPts val="2500"/>
              </a:lnSpc>
              <a:spcBef>
                <a:spcPts val="600"/>
              </a:spcBef>
              <a:buFont typeface="Arial" charset="0"/>
              <a:buChar char="•"/>
            </a:pPr>
            <a:r>
              <a:rPr lang="en-US">
                <a:solidFill>
                  <a:schemeClr val="bg1"/>
                </a:solidFill>
                <a:latin typeface="Tahoma" charset="0"/>
                <a:ea typeface="Tahoma" charset="0"/>
                <a:cs typeface="Tahoma" charset="0"/>
              </a:rPr>
              <a:t>Linh hoạt &amp; dễ mở rộng</a:t>
            </a:r>
          </a:p>
          <a:p>
            <a:pPr marL="800100" lvl="1" indent="-342900">
              <a:lnSpc>
                <a:spcPts val="2500"/>
              </a:lnSpc>
              <a:spcBef>
                <a:spcPts val="600"/>
              </a:spcBef>
              <a:buFont typeface="Courier New" charset="0"/>
              <a:buChar char="o"/>
            </a:pPr>
            <a:r>
              <a:rPr lang="en-US">
                <a:solidFill>
                  <a:schemeClr val="bg1"/>
                </a:solidFill>
                <a:latin typeface="Tahoma" charset="0"/>
                <a:ea typeface="Tahoma" charset="0"/>
                <a:cs typeface="Tahoma" charset="0"/>
              </a:rPr>
              <a:t>Scale từng service theo nhu cầu (VD: service thanh toán scale nhiều hơn vào mùa sale).</a:t>
            </a:r>
          </a:p>
          <a:p>
            <a:pPr marL="800100" lvl="1" indent="-342900">
              <a:lnSpc>
                <a:spcPts val="2500"/>
              </a:lnSpc>
              <a:spcBef>
                <a:spcPts val="600"/>
              </a:spcBef>
              <a:buFont typeface="Courier New" charset="0"/>
              <a:buChar char="o"/>
            </a:pPr>
            <a:r>
              <a:rPr lang="en-US">
                <a:solidFill>
                  <a:schemeClr val="bg1"/>
                </a:solidFill>
                <a:latin typeface="Tahoma" charset="0"/>
                <a:ea typeface="Tahoma" charset="0"/>
                <a:cs typeface="Tahoma" charset="0"/>
              </a:rPr>
              <a:t>Dễ dàng thêm/xoá tính năng mà không ảnh hưởng toàn hệ thống.</a:t>
            </a:r>
          </a:p>
          <a:p>
            <a:pPr marL="342900" indent="-342900">
              <a:lnSpc>
                <a:spcPts val="2500"/>
              </a:lnSpc>
              <a:spcBef>
                <a:spcPts val="600"/>
              </a:spcBef>
              <a:buFont typeface="Arial" charset="0"/>
              <a:buChar char="•"/>
            </a:pPr>
            <a:r>
              <a:rPr lang="en-US">
                <a:solidFill>
                  <a:schemeClr val="bg1"/>
                </a:solidFill>
                <a:latin typeface="Tahoma" charset="0"/>
                <a:ea typeface="Tahoma" charset="0"/>
                <a:cs typeface="Tahoma" charset="0"/>
              </a:rPr>
              <a:t>Tốc độ phát triển</a:t>
            </a:r>
          </a:p>
          <a:p>
            <a:pPr marL="800100" lvl="1" indent="-342900">
              <a:lnSpc>
                <a:spcPts val="2500"/>
              </a:lnSpc>
              <a:spcBef>
                <a:spcPts val="600"/>
              </a:spcBef>
              <a:buFont typeface="Courier New" charset="0"/>
              <a:buChar char="o"/>
            </a:pPr>
            <a:r>
              <a:rPr lang="en-US">
                <a:solidFill>
                  <a:schemeClr val="bg1"/>
                </a:solidFill>
                <a:latin typeface="Tahoma" charset="0"/>
                <a:ea typeface="Tahoma" charset="0"/>
                <a:cs typeface="Tahoma" charset="0"/>
              </a:rPr>
              <a:t>Các team làm việc độc lập trên từng service.</a:t>
            </a:r>
          </a:p>
          <a:p>
            <a:pPr marL="800100" lvl="1" indent="-342900">
              <a:lnSpc>
                <a:spcPts val="2500"/>
              </a:lnSpc>
              <a:spcBef>
                <a:spcPts val="600"/>
              </a:spcBef>
              <a:buFont typeface="Courier New" charset="0"/>
              <a:buChar char="o"/>
            </a:pPr>
            <a:r>
              <a:rPr lang="en-US">
                <a:solidFill>
                  <a:schemeClr val="bg1"/>
                </a:solidFill>
                <a:latin typeface="Tahoma" charset="0"/>
                <a:ea typeface="Tahoma" charset="0"/>
                <a:cs typeface="Tahoma" charset="0"/>
              </a:rPr>
              <a:t>Triển khai liên tục (CI/CD) cho từng service.</a:t>
            </a:r>
          </a:p>
          <a:p>
            <a:pPr marL="342900" indent="-342900">
              <a:lnSpc>
                <a:spcPts val="2500"/>
              </a:lnSpc>
              <a:spcBef>
                <a:spcPts val="600"/>
              </a:spcBef>
              <a:buFont typeface="Arial" charset="0"/>
              <a:buChar char="•"/>
            </a:pPr>
            <a:r>
              <a:rPr lang="en-US">
                <a:solidFill>
                  <a:schemeClr val="bg1"/>
                </a:solidFill>
                <a:latin typeface="Tahoma" charset="0"/>
                <a:ea typeface="Tahoma" charset="0"/>
                <a:cs typeface="Tahoma" charset="0"/>
              </a:rPr>
              <a:t>Công nghệ đa dạng</a:t>
            </a:r>
          </a:p>
          <a:p>
            <a:pPr marL="800100" lvl="1" indent="-342900">
              <a:lnSpc>
                <a:spcPts val="2500"/>
              </a:lnSpc>
              <a:spcBef>
                <a:spcPts val="600"/>
              </a:spcBef>
              <a:buFont typeface="Courier New" charset="0"/>
              <a:buChar char="o"/>
            </a:pPr>
            <a:r>
              <a:rPr lang="en-US">
                <a:solidFill>
                  <a:schemeClr val="bg1"/>
                </a:solidFill>
                <a:latin typeface="Tahoma" charset="0"/>
                <a:ea typeface="Tahoma" charset="0"/>
                <a:cs typeface="Tahoma" charset="0"/>
              </a:rPr>
              <a:t>Chọn công nghệ phù hợp cho từng bài toán (VD: Python cho AI, Go cho xử lý tốc độ cao).</a:t>
            </a:r>
          </a:p>
          <a:p>
            <a:pPr marL="342900" indent="-342900">
              <a:lnSpc>
                <a:spcPts val="2500"/>
              </a:lnSpc>
              <a:spcBef>
                <a:spcPts val="600"/>
              </a:spcBef>
              <a:buFont typeface="Arial" charset="0"/>
              <a:buChar char="•"/>
            </a:pPr>
            <a:r>
              <a:rPr lang="en-US">
                <a:solidFill>
                  <a:schemeClr val="bg1"/>
                </a:solidFill>
                <a:latin typeface="Tahoma" charset="0"/>
                <a:ea typeface="Tahoma" charset="0"/>
                <a:cs typeface="Tahoma" charset="0"/>
              </a:rPr>
              <a:t>Dễ bảo trì</a:t>
            </a:r>
          </a:p>
          <a:p>
            <a:pPr marL="742950" lvl="1" indent="-285750">
              <a:lnSpc>
                <a:spcPts val="2500"/>
              </a:lnSpc>
              <a:spcBef>
                <a:spcPts val="600"/>
              </a:spcBef>
              <a:buFont typeface="Courier New" charset="0"/>
              <a:buChar char="o"/>
            </a:pPr>
            <a:r>
              <a:rPr lang="en-US">
                <a:solidFill>
                  <a:schemeClr val="bg1"/>
                </a:solidFill>
                <a:latin typeface="Tahoma" charset="0"/>
                <a:ea typeface="Tahoma" charset="0"/>
                <a:cs typeface="Tahoma" charset="0"/>
              </a:rPr>
              <a:t>Codebase nhỏ, tập trung, giảm rủi ro khi sửa đổi.</a:t>
            </a:r>
          </a:p>
        </p:txBody>
      </p:sp>
    </p:spTree>
    <p:extLst>
      <p:ext uri="{BB962C8B-B14F-4D97-AF65-F5344CB8AC3E}">
        <p14:creationId xmlns:p14="http://schemas.microsoft.com/office/powerpoint/2010/main" val="5820853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Summary of SOLID Principles</a:t>
            </a:r>
          </a:p>
        </p:txBody>
      </p:sp>
      <p:graphicFrame>
        <p:nvGraphicFramePr>
          <p:cNvPr id="3" name="Content Placeholder 2"/>
          <p:cNvGraphicFramePr>
            <a:graphicFrameLocks noGrp="1"/>
          </p:cNvGraphicFramePr>
          <p:nvPr>
            <p:ph sz="quarter" idx="15"/>
            <p:extLst>
              <p:ext uri="{D42A27DB-BD31-4B8C-83A1-F6EECF244321}">
                <p14:modId xmlns:p14="http://schemas.microsoft.com/office/powerpoint/2010/main" val="1262114997"/>
              </p:ext>
            </p:extLst>
          </p:nvPr>
        </p:nvGraphicFramePr>
        <p:xfrm>
          <a:off x="593725" y="2413000"/>
          <a:ext cx="10848975" cy="3302000"/>
        </p:xfrm>
        <a:graphic>
          <a:graphicData uri="http://schemas.openxmlformats.org/drawingml/2006/table">
            <a:tbl>
              <a:tblPr firstRow="1" bandRow="1">
                <a:tableStyleId>{69CF1AB2-1976-4502-BF36-3FF5EA218861}</a:tableStyleId>
              </a:tblPr>
              <a:tblGrid>
                <a:gridCol w="2708275">
                  <a:extLst>
                    <a:ext uri="{9D8B030D-6E8A-4147-A177-3AD203B41FA5}">
                      <a16:colId xmlns:a16="http://schemas.microsoft.com/office/drawing/2014/main" val="20000"/>
                    </a:ext>
                  </a:extLst>
                </a:gridCol>
                <a:gridCol w="4953000">
                  <a:extLst>
                    <a:ext uri="{9D8B030D-6E8A-4147-A177-3AD203B41FA5}">
                      <a16:colId xmlns:a16="http://schemas.microsoft.com/office/drawing/2014/main" val="20001"/>
                    </a:ext>
                  </a:extLst>
                </a:gridCol>
                <a:gridCol w="3187700">
                  <a:extLst>
                    <a:ext uri="{9D8B030D-6E8A-4147-A177-3AD203B41FA5}">
                      <a16:colId xmlns:a16="http://schemas.microsoft.com/office/drawing/2014/main" val="20002"/>
                    </a:ext>
                  </a:extLst>
                </a:gridCol>
              </a:tblGrid>
              <a:tr h="370840">
                <a:tc>
                  <a:txBody>
                    <a:bodyPr/>
                    <a:lstStyle/>
                    <a:p>
                      <a:r>
                        <a:rPr lang="en-US"/>
                        <a:t>Principle</a:t>
                      </a:r>
                    </a:p>
                  </a:txBody>
                  <a:tcPr/>
                </a:tc>
                <a:tc>
                  <a:txBody>
                    <a:bodyPr/>
                    <a:lstStyle/>
                    <a:p>
                      <a:r>
                        <a:rPr lang="en-US"/>
                        <a:t>Definition</a:t>
                      </a:r>
                    </a:p>
                  </a:txBody>
                  <a:tcPr/>
                </a:tc>
                <a:tc>
                  <a:txBody>
                    <a:bodyPr/>
                    <a:lstStyle/>
                    <a:p>
                      <a:r>
                        <a:rPr lang="en-US"/>
                        <a:t>Benefit</a:t>
                      </a:r>
                    </a:p>
                  </a:txBody>
                  <a:tcPr/>
                </a:tc>
                <a:extLst>
                  <a:ext uri="{0D108BD9-81ED-4DB2-BD59-A6C34878D82A}">
                    <a16:rowId xmlns:a16="http://schemas.microsoft.com/office/drawing/2014/main" val="10000"/>
                  </a:ext>
                </a:extLst>
              </a:tr>
              <a:tr h="370840">
                <a:tc>
                  <a:txBody>
                    <a:bodyPr/>
                    <a:lstStyle/>
                    <a:p>
                      <a:r>
                        <a:rPr lang="en-US"/>
                        <a:t>Single Responsibility</a:t>
                      </a:r>
                    </a:p>
                  </a:txBody>
                  <a:tcPr/>
                </a:tc>
                <a:tc>
                  <a:txBody>
                    <a:bodyPr/>
                    <a:lstStyle/>
                    <a:p>
                      <a:r>
                        <a:rPr lang="en-US"/>
                        <a:t>A class should have only one reason to change</a:t>
                      </a:r>
                    </a:p>
                  </a:txBody>
                  <a:tcPr/>
                </a:tc>
                <a:tc>
                  <a:txBody>
                    <a:bodyPr/>
                    <a:lstStyle/>
                    <a:p>
                      <a:r>
                        <a:rPr lang="en-US"/>
                        <a:t>Improves</a:t>
                      </a:r>
                      <a:r>
                        <a:rPr lang="en-US" baseline="0"/>
                        <a:t> maintainability</a:t>
                      </a:r>
                      <a:endParaRPr lang="en-US"/>
                    </a:p>
                  </a:txBody>
                  <a:tcPr/>
                </a:tc>
                <a:extLst>
                  <a:ext uri="{0D108BD9-81ED-4DB2-BD59-A6C34878D82A}">
                    <a16:rowId xmlns:a16="http://schemas.microsoft.com/office/drawing/2014/main" val="10001"/>
                  </a:ext>
                </a:extLst>
              </a:tr>
              <a:tr h="370840">
                <a:tc>
                  <a:txBody>
                    <a:bodyPr/>
                    <a:lstStyle/>
                    <a:p>
                      <a:r>
                        <a:rPr lang="en-US"/>
                        <a:t>Open/Closed</a:t>
                      </a:r>
                    </a:p>
                  </a:txBody>
                  <a:tcPr/>
                </a:tc>
                <a:tc>
                  <a:txBody>
                    <a:bodyPr/>
                    <a:lstStyle/>
                    <a:p>
                      <a:r>
                        <a:rPr lang="en-US"/>
                        <a:t>Classes should be open</a:t>
                      </a:r>
                      <a:r>
                        <a:rPr lang="en-US" baseline="0"/>
                        <a:t> for extension but closed for modification</a:t>
                      </a:r>
                      <a:endParaRPr lang="en-US"/>
                    </a:p>
                  </a:txBody>
                  <a:tcPr/>
                </a:tc>
                <a:tc>
                  <a:txBody>
                    <a:bodyPr/>
                    <a:lstStyle/>
                    <a:p>
                      <a:r>
                        <a:rPr lang="en-US"/>
                        <a:t>Increases flexibility</a:t>
                      </a:r>
                    </a:p>
                  </a:txBody>
                  <a:tcPr/>
                </a:tc>
                <a:extLst>
                  <a:ext uri="{0D108BD9-81ED-4DB2-BD59-A6C34878D82A}">
                    <a16:rowId xmlns:a16="http://schemas.microsoft.com/office/drawing/2014/main" val="10002"/>
                  </a:ext>
                </a:extLst>
              </a:tr>
              <a:tr h="370840">
                <a:tc>
                  <a:txBody>
                    <a:bodyPr/>
                    <a:lstStyle/>
                    <a:p>
                      <a:r>
                        <a:rPr lang="en-US"/>
                        <a:t>Liskov</a:t>
                      </a:r>
                      <a:r>
                        <a:rPr lang="en-US" baseline="0"/>
                        <a:t> Substitution</a:t>
                      </a:r>
                      <a:endParaRPr lang="en-US"/>
                    </a:p>
                  </a:txBody>
                  <a:tcPr/>
                </a:tc>
                <a:tc>
                  <a:txBody>
                    <a:bodyPr/>
                    <a:lstStyle/>
                    <a:p>
                      <a:r>
                        <a:rPr lang="en-US"/>
                        <a:t>Subtypes must</a:t>
                      </a:r>
                      <a:r>
                        <a:rPr lang="en-US" baseline="0"/>
                        <a:t> be substitutable for their base types</a:t>
                      </a:r>
                      <a:endParaRPr lang="en-US"/>
                    </a:p>
                  </a:txBody>
                  <a:tcPr/>
                </a:tc>
                <a:tc>
                  <a:txBody>
                    <a:bodyPr/>
                    <a:lstStyle/>
                    <a:p>
                      <a:r>
                        <a:rPr lang="en-US"/>
                        <a:t>Prevents unexpected behavior</a:t>
                      </a:r>
                    </a:p>
                  </a:txBody>
                  <a:tcPr/>
                </a:tc>
                <a:extLst>
                  <a:ext uri="{0D108BD9-81ED-4DB2-BD59-A6C34878D82A}">
                    <a16:rowId xmlns:a16="http://schemas.microsoft.com/office/drawing/2014/main" val="10003"/>
                  </a:ext>
                </a:extLst>
              </a:tr>
              <a:tr h="370840">
                <a:tc>
                  <a:txBody>
                    <a:bodyPr/>
                    <a:lstStyle/>
                    <a:p>
                      <a:r>
                        <a:rPr lang="en-US"/>
                        <a:t>Interface Segregation</a:t>
                      </a:r>
                    </a:p>
                  </a:txBody>
                  <a:tcPr/>
                </a:tc>
                <a:tc>
                  <a:txBody>
                    <a:bodyPr/>
                    <a:lstStyle/>
                    <a:p>
                      <a:r>
                        <a:rPr lang="en-US"/>
                        <a:t>Avoid</a:t>
                      </a:r>
                      <a:r>
                        <a:rPr lang="en-US" baseline="0"/>
                        <a:t> large interfaces; instead, use small, specific ones</a:t>
                      </a:r>
                      <a:endParaRPr lang="en-US"/>
                    </a:p>
                  </a:txBody>
                  <a:tcPr/>
                </a:tc>
                <a:tc>
                  <a:txBody>
                    <a:bodyPr/>
                    <a:lstStyle/>
                    <a:p>
                      <a:r>
                        <a:rPr lang="en-US"/>
                        <a:t>Reduce unnecessary</a:t>
                      </a:r>
                      <a:r>
                        <a:rPr lang="en-US" baseline="0"/>
                        <a:t> dependencies</a:t>
                      </a:r>
                      <a:endParaRPr lang="en-US"/>
                    </a:p>
                  </a:txBody>
                  <a:tcPr/>
                </a:tc>
                <a:extLst>
                  <a:ext uri="{0D108BD9-81ED-4DB2-BD59-A6C34878D82A}">
                    <a16:rowId xmlns:a16="http://schemas.microsoft.com/office/drawing/2014/main" val="10004"/>
                  </a:ext>
                </a:extLst>
              </a:tr>
              <a:tr h="370840">
                <a:tc>
                  <a:txBody>
                    <a:bodyPr/>
                    <a:lstStyle/>
                    <a:p>
                      <a:r>
                        <a:rPr lang="en-US"/>
                        <a:t>Dependency</a:t>
                      </a:r>
                      <a:r>
                        <a:rPr lang="en-US" baseline="0"/>
                        <a:t> Inversion</a:t>
                      </a:r>
                      <a:endParaRPr lang="en-US"/>
                    </a:p>
                  </a:txBody>
                  <a:tcPr/>
                </a:tc>
                <a:tc>
                  <a:txBody>
                    <a:bodyPr/>
                    <a:lstStyle/>
                    <a:p>
                      <a:r>
                        <a:rPr lang="en-US"/>
                        <a:t>Depend</a:t>
                      </a:r>
                      <a:r>
                        <a:rPr lang="en-US" baseline="0"/>
                        <a:t> on abstractions, not concrete implementations</a:t>
                      </a:r>
                      <a:endParaRPr lang="en-US"/>
                    </a:p>
                  </a:txBody>
                  <a:tcPr/>
                </a:tc>
                <a:tc>
                  <a:txBody>
                    <a:bodyPr/>
                    <a:lstStyle/>
                    <a:p>
                      <a:r>
                        <a:rPr lang="en-US"/>
                        <a:t>Makes code more</a:t>
                      </a:r>
                      <a:r>
                        <a:rPr lang="en-US" baseline="0"/>
                        <a:t> flexible</a:t>
                      </a:r>
                      <a:endParaRPr lang="en-US"/>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71615409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AB9C34-2B13-E66F-1053-2BA156F89425}"/>
              </a:ext>
            </a:extLst>
          </p:cNvPr>
          <p:cNvSpPr>
            <a:spLocks noGrp="1"/>
          </p:cNvSpPr>
          <p:nvPr>
            <p:ph type="title"/>
          </p:nvPr>
        </p:nvSpPr>
        <p:spPr>
          <a:xfrm>
            <a:off x="594360" y="584005"/>
            <a:ext cx="10972800" cy="1188720"/>
          </a:xfrm>
        </p:spPr>
        <p:txBody>
          <a:bodyPr/>
          <a:lstStyle/>
          <a:p>
            <a:r>
              <a:rPr lang="en-US" sz="3500" dirty="0">
                <a:latin typeface="Tahoma" charset="0"/>
                <a:ea typeface="Tahoma" charset="0"/>
                <a:cs typeface="Tahoma" charset="0"/>
              </a:rPr>
              <a:t>Kiến trúc Microservices</a:t>
            </a:r>
          </a:p>
        </p:txBody>
      </p:sp>
      <p:sp>
        <p:nvSpPr>
          <p:cNvPr id="6" name="TextBox 5"/>
          <p:cNvSpPr txBox="1"/>
          <p:nvPr/>
        </p:nvSpPr>
        <p:spPr>
          <a:xfrm>
            <a:off x="594360" y="2342148"/>
            <a:ext cx="11228672" cy="2003112"/>
          </a:xfrm>
          <a:prstGeom prst="rect">
            <a:avLst/>
          </a:prstGeom>
          <a:noFill/>
        </p:spPr>
        <p:txBody>
          <a:bodyPr wrap="square" rtlCol="0">
            <a:spAutoFit/>
          </a:bodyPr>
          <a:lstStyle/>
          <a:p>
            <a:pPr>
              <a:lnSpc>
                <a:spcPts val="2500"/>
              </a:lnSpc>
              <a:spcBef>
                <a:spcPts val="600"/>
              </a:spcBef>
            </a:pPr>
            <a:r>
              <a:rPr lang="en-US" b="1">
                <a:solidFill>
                  <a:schemeClr val="bg1"/>
                </a:solidFill>
                <a:latin typeface="Tahoma" charset="0"/>
                <a:ea typeface="Tahoma" charset="0"/>
                <a:cs typeface="Tahoma" charset="0"/>
              </a:rPr>
              <a:t>Khi nào nên dùng Microserves?</a:t>
            </a:r>
          </a:p>
          <a:p>
            <a:pPr marL="285750" indent="-285750">
              <a:lnSpc>
                <a:spcPts val="2500"/>
              </a:lnSpc>
              <a:spcBef>
                <a:spcPts val="600"/>
              </a:spcBef>
              <a:buFont typeface="Arial" charset="0"/>
              <a:buChar char="•"/>
            </a:pPr>
            <a:r>
              <a:rPr lang="en-US">
                <a:solidFill>
                  <a:schemeClr val="bg1"/>
                </a:solidFill>
                <a:latin typeface="Tahoma" charset="0"/>
                <a:ea typeface="Tahoma" charset="0"/>
                <a:cs typeface="Tahoma" charset="0"/>
              </a:rPr>
              <a:t>Ứng dụng lớn, phức tạp, cần </a:t>
            </a:r>
            <a:r>
              <a:rPr lang="en-US" b="1">
                <a:solidFill>
                  <a:schemeClr val="bg1"/>
                </a:solidFill>
                <a:latin typeface="Tahoma" charset="0"/>
                <a:ea typeface="Tahoma" charset="0"/>
                <a:cs typeface="Tahoma" charset="0"/>
              </a:rPr>
              <a:t>scale theo module</a:t>
            </a:r>
            <a:r>
              <a:rPr lang="en-US">
                <a:solidFill>
                  <a:schemeClr val="bg1"/>
                </a:solidFill>
                <a:latin typeface="Tahoma" charset="0"/>
                <a:ea typeface="Tahoma" charset="0"/>
                <a:cs typeface="Tahoma" charset="0"/>
              </a:rPr>
              <a:t>.</a:t>
            </a:r>
          </a:p>
          <a:p>
            <a:pPr marL="285750" indent="-285750">
              <a:lnSpc>
                <a:spcPts val="2500"/>
              </a:lnSpc>
              <a:spcBef>
                <a:spcPts val="600"/>
              </a:spcBef>
              <a:buFont typeface="Arial" charset="0"/>
              <a:buChar char="•"/>
            </a:pPr>
            <a:r>
              <a:rPr lang="en-US">
                <a:solidFill>
                  <a:schemeClr val="bg1"/>
                </a:solidFill>
                <a:latin typeface="Tahoma" charset="0"/>
                <a:ea typeface="Tahoma" charset="0"/>
                <a:cs typeface="Tahoma" charset="0"/>
              </a:rPr>
              <a:t>Team đủ năng lực về DevOps và quản lý phân tán.</a:t>
            </a:r>
          </a:p>
          <a:p>
            <a:pPr marL="285750" indent="-285750">
              <a:lnSpc>
                <a:spcPts val="2500"/>
              </a:lnSpc>
              <a:spcBef>
                <a:spcPts val="600"/>
              </a:spcBef>
              <a:buFont typeface="Arial" charset="0"/>
              <a:buChar char="•"/>
            </a:pPr>
            <a:r>
              <a:rPr lang="en-US">
                <a:solidFill>
                  <a:schemeClr val="bg1"/>
                </a:solidFill>
                <a:latin typeface="Tahoma" charset="0"/>
                <a:ea typeface="Tahoma" charset="0"/>
                <a:cs typeface="Tahoma" charset="0"/>
              </a:rPr>
              <a:t>Yêu cầu </a:t>
            </a:r>
            <a:r>
              <a:rPr lang="en-US" b="1">
                <a:solidFill>
                  <a:schemeClr val="bg1"/>
                </a:solidFill>
                <a:latin typeface="Tahoma" charset="0"/>
                <a:ea typeface="Tahoma" charset="0"/>
                <a:cs typeface="Tahoma" charset="0"/>
              </a:rPr>
              <a:t>high availability</a:t>
            </a:r>
          </a:p>
          <a:p>
            <a:pPr marL="285750" indent="-285750">
              <a:lnSpc>
                <a:spcPts val="2500"/>
              </a:lnSpc>
              <a:spcBef>
                <a:spcPts val="600"/>
              </a:spcBef>
              <a:buFont typeface="Arial" charset="0"/>
              <a:buChar char="•"/>
            </a:pPr>
            <a:r>
              <a:rPr lang="en-US">
                <a:solidFill>
                  <a:schemeClr val="bg1"/>
                </a:solidFill>
                <a:latin typeface="Tahoma" charset="0"/>
                <a:ea typeface="Tahoma" charset="0"/>
                <a:cs typeface="Tahoma" charset="0"/>
              </a:rPr>
              <a:t>Cần triển khai </a:t>
            </a:r>
            <a:r>
              <a:rPr lang="en-US" b="1">
                <a:solidFill>
                  <a:schemeClr val="bg1"/>
                </a:solidFill>
                <a:latin typeface="Tahoma" charset="0"/>
                <a:ea typeface="Tahoma" charset="0"/>
                <a:cs typeface="Tahoma" charset="0"/>
              </a:rPr>
              <a:t>công nghệ đa dạng </a:t>
            </a:r>
            <a:r>
              <a:rPr lang="en-US">
                <a:solidFill>
                  <a:schemeClr val="bg1"/>
                </a:solidFill>
                <a:latin typeface="Tahoma" charset="0"/>
                <a:ea typeface="Tahoma" charset="0"/>
                <a:cs typeface="Tahoma" charset="0"/>
              </a:rPr>
              <a:t>trong cùng hệ thống.</a:t>
            </a:r>
          </a:p>
        </p:txBody>
      </p:sp>
    </p:spTree>
    <p:extLst>
      <p:ext uri="{BB962C8B-B14F-4D97-AF65-F5344CB8AC3E}">
        <p14:creationId xmlns:p14="http://schemas.microsoft.com/office/powerpoint/2010/main" val="151863248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AB9C34-2B13-E66F-1053-2BA156F89425}"/>
              </a:ext>
            </a:extLst>
          </p:cNvPr>
          <p:cNvSpPr>
            <a:spLocks noGrp="1"/>
          </p:cNvSpPr>
          <p:nvPr>
            <p:ph type="title"/>
          </p:nvPr>
        </p:nvSpPr>
        <p:spPr>
          <a:xfrm>
            <a:off x="594360" y="584005"/>
            <a:ext cx="10972800" cy="1188720"/>
          </a:xfrm>
        </p:spPr>
        <p:txBody>
          <a:bodyPr/>
          <a:lstStyle/>
          <a:p>
            <a:r>
              <a:rPr lang="en-US" sz="3500" dirty="0">
                <a:latin typeface="Tahoma" charset="0"/>
                <a:ea typeface="Tahoma" charset="0"/>
                <a:cs typeface="Tahoma" charset="0"/>
              </a:rPr>
              <a:t>Kiến trúc Client-Server</a:t>
            </a:r>
          </a:p>
        </p:txBody>
      </p:sp>
      <p:sp>
        <p:nvSpPr>
          <p:cNvPr id="6" name="TextBox 5"/>
          <p:cNvSpPr txBox="1"/>
          <p:nvPr/>
        </p:nvSpPr>
        <p:spPr>
          <a:xfrm>
            <a:off x="594360" y="2342148"/>
            <a:ext cx="11228672" cy="2323713"/>
          </a:xfrm>
          <a:prstGeom prst="rect">
            <a:avLst/>
          </a:prstGeom>
          <a:noFill/>
        </p:spPr>
        <p:txBody>
          <a:bodyPr wrap="square" rtlCol="0">
            <a:spAutoFit/>
          </a:bodyPr>
          <a:lstStyle/>
          <a:p>
            <a:pPr>
              <a:lnSpc>
                <a:spcPts val="2500"/>
              </a:lnSpc>
              <a:spcBef>
                <a:spcPts val="600"/>
              </a:spcBef>
            </a:pPr>
            <a:r>
              <a:rPr lang="en-US" b="1">
                <a:solidFill>
                  <a:schemeClr val="bg1"/>
                </a:solidFill>
                <a:latin typeface="Tahoma" charset="0"/>
                <a:ea typeface="Tahoma" charset="0"/>
                <a:cs typeface="Tahoma" charset="0"/>
              </a:rPr>
              <a:t>Kiến trúc Client-Server </a:t>
            </a:r>
            <a:r>
              <a:rPr lang="en-US">
                <a:solidFill>
                  <a:schemeClr val="bg1"/>
                </a:solidFill>
                <a:latin typeface="Tahoma" charset="0"/>
                <a:ea typeface="Tahoma" charset="0"/>
                <a:cs typeface="Tahoma" charset="0"/>
              </a:rPr>
              <a:t>là mô hình tách trách nhiệm giữa hai thành phần chính:</a:t>
            </a:r>
          </a:p>
          <a:p>
            <a:pPr marL="285750" indent="-285750">
              <a:lnSpc>
                <a:spcPts val="2500"/>
              </a:lnSpc>
              <a:spcBef>
                <a:spcPts val="600"/>
              </a:spcBef>
              <a:buFont typeface="Arial" charset="0"/>
              <a:buChar char="•"/>
            </a:pPr>
            <a:r>
              <a:rPr lang="en-US">
                <a:solidFill>
                  <a:schemeClr val="bg1"/>
                </a:solidFill>
                <a:latin typeface="Tahoma" charset="0"/>
                <a:ea typeface="Tahoma" charset="0"/>
                <a:cs typeface="Tahoma" charset="0"/>
              </a:rPr>
              <a:t>Client (Máy khách): Đóng vai trò gửi yêu cầu (request) và nhận phản hồi (response) từ server.</a:t>
            </a:r>
          </a:p>
          <a:p>
            <a:pPr marL="285750" indent="-285750">
              <a:lnSpc>
                <a:spcPts val="2500"/>
              </a:lnSpc>
              <a:spcBef>
                <a:spcPts val="600"/>
              </a:spcBef>
              <a:buFont typeface="Arial" charset="0"/>
              <a:buChar char="•"/>
            </a:pPr>
            <a:r>
              <a:rPr lang="en-US">
                <a:solidFill>
                  <a:schemeClr val="bg1"/>
                </a:solidFill>
                <a:latin typeface="Tahoma" charset="0"/>
                <a:ea typeface="Tahoma" charset="0"/>
                <a:cs typeface="Tahoma" charset="0"/>
              </a:rPr>
              <a:t>Server (Máy chủ): Xử lý yêu cầu từ client, thực thi logic nghiệp vụ và trả kết quả cho Client.</a:t>
            </a:r>
          </a:p>
          <a:p>
            <a:pPr>
              <a:lnSpc>
                <a:spcPts val="2500"/>
              </a:lnSpc>
              <a:spcBef>
                <a:spcPts val="600"/>
              </a:spcBef>
            </a:pPr>
            <a:endParaRPr lang="en-US">
              <a:solidFill>
                <a:schemeClr val="bg1"/>
              </a:solidFill>
              <a:latin typeface="Tahoma" charset="0"/>
              <a:ea typeface="Tahoma" charset="0"/>
              <a:cs typeface="Tahoma" charset="0"/>
            </a:endParaRPr>
          </a:p>
          <a:p>
            <a:pPr>
              <a:lnSpc>
                <a:spcPts val="2500"/>
              </a:lnSpc>
              <a:spcBef>
                <a:spcPts val="600"/>
              </a:spcBef>
            </a:pPr>
            <a:r>
              <a:rPr lang="en-US" i="1">
                <a:solidFill>
                  <a:schemeClr val="bg1"/>
                </a:solidFill>
                <a:latin typeface="Tahoma" charset="0"/>
                <a:ea typeface="Tahoma" charset="0"/>
                <a:cs typeface="Tahoma" charset="0"/>
              </a:rPr>
              <a:t>Mô hình này được sử dụng rộng rãi trong các ứng dụng Web, Mobile, Hệ thống CSDL và nhiều hệ thống phân tán.</a:t>
            </a:r>
          </a:p>
        </p:txBody>
      </p:sp>
      <p:pic>
        <p:nvPicPr>
          <p:cNvPr id="2" name="Picture 1"/>
          <p:cNvPicPr>
            <a:picLocks noChangeAspect="1"/>
          </p:cNvPicPr>
          <p:nvPr/>
        </p:nvPicPr>
        <p:blipFill>
          <a:blip r:embed="rId3"/>
          <a:stretch>
            <a:fillRect/>
          </a:stretch>
        </p:blipFill>
        <p:spPr>
          <a:xfrm>
            <a:off x="3204471" y="4334607"/>
            <a:ext cx="5281803" cy="2138382"/>
          </a:xfrm>
          <a:prstGeom prst="rect">
            <a:avLst/>
          </a:prstGeom>
        </p:spPr>
      </p:pic>
    </p:spTree>
    <p:extLst>
      <p:ext uri="{BB962C8B-B14F-4D97-AF65-F5344CB8AC3E}">
        <p14:creationId xmlns:p14="http://schemas.microsoft.com/office/powerpoint/2010/main" val="191232805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AB9C34-2B13-E66F-1053-2BA156F89425}"/>
              </a:ext>
            </a:extLst>
          </p:cNvPr>
          <p:cNvSpPr>
            <a:spLocks noGrp="1"/>
          </p:cNvSpPr>
          <p:nvPr>
            <p:ph type="title"/>
          </p:nvPr>
        </p:nvSpPr>
        <p:spPr>
          <a:xfrm>
            <a:off x="594360" y="584005"/>
            <a:ext cx="10972800" cy="1188720"/>
          </a:xfrm>
        </p:spPr>
        <p:txBody>
          <a:bodyPr/>
          <a:lstStyle/>
          <a:p>
            <a:r>
              <a:rPr lang="en-US" sz="3500" dirty="0">
                <a:latin typeface="Tahoma" charset="0"/>
                <a:ea typeface="Tahoma" charset="0"/>
                <a:cs typeface="Tahoma" charset="0"/>
              </a:rPr>
              <a:t>Kiến trúc Client-Server</a:t>
            </a:r>
          </a:p>
        </p:txBody>
      </p:sp>
      <p:sp>
        <p:nvSpPr>
          <p:cNvPr id="6" name="TextBox 5"/>
          <p:cNvSpPr txBox="1"/>
          <p:nvPr/>
        </p:nvSpPr>
        <p:spPr>
          <a:xfrm>
            <a:off x="594360" y="2342148"/>
            <a:ext cx="11228672" cy="2400657"/>
          </a:xfrm>
          <a:prstGeom prst="rect">
            <a:avLst/>
          </a:prstGeom>
          <a:noFill/>
        </p:spPr>
        <p:txBody>
          <a:bodyPr wrap="square" rtlCol="0">
            <a:spAutoFit/>
          </a:bodyPr>
          <a:lstStyle/>
          <a:p>
            <a:pPr>
              <a:lnSpc>
                <a:spcPts val="2500"/>
              </a:lnSpc>
              <a:spcBef>
                <a:spcPts val="600"/>
              </a:spcBef>
            </a:pPr>
            <a:r>
              <a:rPr lang="en-US" b="1">
                <a:solidFill>
                  <a:schemeClr val="bg1"/>
                </a:solidFill>
                <a:latin typeface="Tahoma" charset="0"/>
                <a:ea typeface="Tahoma" charset="0"/>
                <a:cs typeface="Tahoma" charset="0"/>
              </a:rPr>
              <a:t>Đặc điểm </a:t>
            </a:r>
          </a:p>
          <a:p>
            <a:pPr marL="285750" indent="-285750">
              <a:lnSpc>
                <a:spcPts val="2500"/>
              </a:lnSpc>
              <a:spcBef>
                <a:spcPts val="600"/>
              </a:spcBef>
              <a:buFont typeface="Arial" charset="0"/>
              <a:buChar char="•"/>
            </a:pPr>
            <a:r>
              <a:rPr lang="en-US" b="1">
                <a:solidFill>
                  <a:schemeClr val="bg1"/>
                </a:solidFill>
                <a:latin typeface="Tahoma" charset="0"/>
                <a:ea typeface="Tahoma" charset="0"/>
                <a:cs typeface="Tahoma" charset="0"/>
              </a:rPr>
              <a:t>Phân tách chức năng:</a:t>
            </a:r>
            <a:r>
              <a:rPr lang="en-US">
                <a:solidFill>
                  <a:schemeClr val="bg1"/>
                </a:solidFill>
                <a:latin typeface="Tahoma" charset="0"/>
                <a:ea typeface="Tahoma" charset="0"/>
                <a:cs typeface="Tahoma" charset="0"/>
              </a:rPr>
              <a:t> Client tập trung vào giao diện người dùng (UI/UX), server xử lý logic và dữ liệu.</a:t>
            </a:r>
          </a:p>
          <a:p>
            <a:pPr marL="285750" indent="-285750">
              <a:lnSpc>
                <a:spcPts val="2500"/>
              </a:lnSpc>
              <a:spcBef>
                <a:spcPts val="600"/>
              </a:spcBef>
              <a:buFont typeface="Arial" charset="0"/>
              <a:buChar char="•"/>
            </a:pPr>
            <a:r>
              <a:rPr lang="en-US" b="1">
                <a:solidFill>
                  <a:schemeClr val="bg1"/>
                </a:solidFill>
                <a:latin typeface="Tahoma" charset="0"/>
                <a:ea typeface="Tahoma" charset="0"/>
                <a:cs typeface="Tahoma" charset="0"/>
              </a:rPr>
              <a:t>Giao thức truyền thông:</a:t>
            </a:r>
            <a:r>
              <a:rPr lang="en-US">
                <a:solidFill>
                  <a:schemeClr val="bg1"/>
                </a:solidFill>
                <a:latin typeface="Tahoma" charset="0"/>
                <a:ea typeface="Tahoma" charset="0"/>
                <a:cs typeface="Tahoma" charset="0"/>
              </a:rPr>
              <a:t> Sử dụng các giao thức như HTTP/HTTPS, TCP/IP, FTP, SMTP v.v</a:t>
            </a:r>
            <a:r>
              <a:rPr lang="mr-IN">
                <a:solidFill>
                  <a:schemeClr val="bg1"/>
                </a:solidFill>
                <a:latin typeface="Tahoma" charset="0"/>
                <a:ea typeface="Tahoma" charset="0"/>
                <a:cs typeface="Tahoma" charset="0"/>
              </a:rPr>
              <a:t>…</a:t>
            </a:r>
            <a:endParaRPr lang="en-US">
              <a:solidFill>
                <a:schemeClr val="bg1"/>
              </a:solidFill>
              <a:latin typeface="Tahoma" charset="0"/>
              <a:ea typeface="Tahoma" charset="0"/>
              <a:cs typeface="Tahoma" charset="0"/>
            </a:endParaRPr>
          </a:p>
          <a:p>
            <a:pPr marL="285750" indent="-285750">
              <a:lnSpc>
                <a:spcPts val="2500"/>
              </a:lnSpc>
              <a:spcBef>
                <a:spcPts val="600"/>
              </a:spcBef>
              <a:buFont typeface="Arial" charset="0"/>
              <a:buChar char="•"/>
            </a:pPr>
            <a:r>
              <a:rPr lang="en-US" b="1">
                <a:solidFill>
                  <a:schemeClr val="bg1"/>
                </a:solidFill>
                <a:latin typeface="Tahoma" charset="0"/>
                <a:ea typeface="Tahoma" charset="0"/>
                <a:cs typeface="Tahoma" charset="0"/>
              </a:rPr>
              <a:t>Tập trung hoá dữ liệu: </a:t>
            </a:r>
            <a:r>
              <a:rPr lang="en-US">
                <a:solidFill>
                  <a:schemeClr val="bg1"/>
                </a:solidFill>
                <a:latin typeface="Tahoma" charset="0"/>
                <a:ea typeface="Tahoma" charset="0"/>
                <a:cs typeface="Tahoma" charset="0"/>
              </a:rPr>
              <a:t>Dữ liệu được lưu trữ và quản lý tập trung trên server.</a:t>
            </a:r>
          </a:p>
          <a:p>
            <a:pPr marL="285750" indent="-285750">
              <a:lnSpc>
                <a:spcPts val="2500"/>
              </a:lnSpc>
              <a:spcBef>
                <a:spcPts val="600"/>
              </a:spcBef>
              <a:buFont typeface="Arial" charset="0"/>
              <a:buChar char="•"/>
            </a:pPr>
            <a:r>
              <a:rPr lang="en-US" b="1">
                <a:solidFill>
                  <a:schemeClr val="bg1"/>
                </a:solidFill>
                <a:latin typeface="Tahoma" charset="0"/>
                <a:ea typeface="Tahoma" charset="0"/>
                <a:cs typeface="Tahoma" charset="0"/>
              </a:rPr>
              <a:t>Khả năng mở rộng</a:t>
            </a:r>
            <a:r>
              <a:rPr lang="en-US">
                <a:solidFill>
                  <a:schemeClr val="bg1"/>
                </a:solidFill>
                <a:latin typeface="Tahoma" charset="0"/>
                <a:ea typeface="Tahoma" charset="0"/>
                <a:cs typeface="Tahoma" charset="0"/>
              </a:rPr>
              <a:t>: Dễ dàng scale server để đáp ứng nhiều client hơn.</a:t>
            </a:r>
          </a:p>
          <a:p>
            <a:pPr marL="285750" indent="-285750">
              <a:lnSpc>
                <a:spcPts val="2500"/>
              </a:lnSpc>
              <a:spcBef>
                <a:spcPts val="600"/>
              </a:spcBef>
              <a:buFont typeface="Arial" charset="0"/>
              <a:buChar char="•"/>
            </a:pPr>
            <a:r>
              <a:rPr lang="en-US" b="1">
                <a:solidFill>
                  <a:schemeClr val="bg1"/>
                </a:solidFill>
                <a:latin typeface="Tahoma" charset="0"/>
                <a:ea typeface="Tahoma" charset="0"/>
                <a:cs typeface="Tahoma" charset="0"/>
              </a:rPr>
              <a:t>Bảo mật: </a:t>
            </a:r>
            <a:r>
              <a:rPr lang="en-US">
                <a:solidFill>
                  <a:schemeClr val="bg1"/>
                </a:solidFill>
                <a:latin typeface="Tahoma" charset="0"/>
                <a:ea typeface="Tahoma" charset="0"/>
                <a:cs typeface="Tahoma" charset="0"/>
              </a:rPr>
              <a:t>Server thường được bảo vệ bởi firewall, SSL, xác thưc.</a:t>
            </a:r>
            <a:endParaRPr lang="en-US" b="1">
              <a:solidFill>
                <a:schemeClr val="bg1"/>
              </a:solidFill>
              <a:latin typeface="Tahoma" charset="0"/>
              <a:ea typeface="Tahoma" charset="0"/>
              <a:cs typeface="Tahoma" charset="0"/>
            </a:endParaRPr>
          </a:p>
        </p:txBody>
      </p:sp>
    </p:spTree>
    <p:extLst>
      <p:ext uri="{BB962C8B-B14F-4D97-AF65-F5344CB8AC3E}">
        <p14:creationId xmlns:p14="http://schemas.microsoft.com/office/powerpoint/2010/main" val="1515326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AB9C34-2B13-E66F-1053-2BA156F89425}"/>
              </a:ext>
            </a:extLst>
          </p:cNvPr>
          <p:cNvSpPr>
            <a:spLocks noGrp="1"/>
          </p:cNvSpPr>
          <p:nvPr>
            <p:ph type="title"/>
          </p:nvPr>
        </p:nvSpPr>
        <p:spPr>
          <a:xfrm>
            <a:off x="594360" y="584005"/>
            <a:ext cx="10972800" cy="1188720"/>
          </a:xfrm>
        </p:spPr>
        <p:txBody>
          <a:bodyPr/>
          <a:lstStyle/>
          <a:p>
            <a:r>
              <a:rPr lang="en-US" sz="3500" dirty="0">
                <a:latin typeface="Tahoma" charset="0"/>
                <a:ea typeface="Tahoma" charset="0"/>
                <a:cs typeface="Tahoma" charset="0"/>
              </a:rPr>
              <a:t>Kiến trúc Client-Server</a:t>
            </a:r>
          </a:p>
        </p:txBody>
      </p:sp>
      <p:sp>
        <p:nvSpPr>
          <p:cNvPr id="6" name="TextBox 5"/>
          <p:cNvSpPr txBox="1"/>
          <p:nvPr/>
        </p:nvSpPr>
        <p:spPr>
          <a:xfrm>
            <a:off x="594360" y="2342148"/>
            <a:ext cx="11421178" cy="4352987"/>
          </a:xfrm>
          <a:prstGeom prst="rect">
            <a:avLst/>
          </a:prstGeom>
          <a:noFill/>
        </p:spPr>
        <p:txBody>
          <a:bodyPr wrap="square" rtlCol="0">
            <a:spAutoFit/>
          </a:bodyPr>
          <a:lstStyle/>
          <a:p>
            <a:pPr>
              <a:lnSpc>
                <a:spcPts val="2500"/>
              </a:lnSpc>
              <a:spcBef>
                <a:spcPts val="600"/>
              </a:spcBef>
            </a:pPr>
            <a:r>
              <a:rPr lang="en-US" sz="1700" b="1">
                <a:solidFill>
                  <a:schemeClr val="bg1"/>
                </a:solidFill>
                <a:latin typeface="Tahoma" charset="0"/>
                <a:ea typeface="Tahoma" charset="0"/>
                <a:cs typeface="Tahoma" charset="0"/>
              </a:rPr>
              <a:t>Ưu điểm &amp; Nhược điểm</a:t>
            </a:r>
          </a:p>
          <a:p>
            <a:pPr>
              <a:lnSpc>
                <a:spcPts val="2500"/>
              </a:lnSpc>
              <a:spcBef>
                <a:spcPts val="600"/>
              </a:spcBef>
            </a:pPr>
            <a:r>
              <a:rPr lang="en-US" sz="1700" b="1">
                <a:solidFill>
                  <a:schemeClr val="bg1"/>
                </a:solidFill>
                <a:latin typeface="Tahoma" charset="0"/>
                <a:ea typeface="Tahoma" charset="0"/>
                <a:cs typeface="Tahoma" charset="0"/>
              </a:rPr>
              <a:t>Ưu điểm</a:t>
            </a:r>
          </a:p>
          <a:p>
            <a:pPr marL="285750" indent="-285750">
              <a:lnSpc>
                <a:spcPts val="2500"/>
              </a:lnSpc>
              <a:spcBef>
                <a:spcPts val="600"/>
              </a:spcBef>
              <a:buFont typeface="Arial" charset="0"/>
              <a:buChar char="•"/>
            </a:pPr>
            <a:r>
              <a:rPr lang="en-US" sz="1700" b="1">
                <a:solidFill>
                  <a:schemeClr val="bg1"/>
                </a:solidFill>
                <a:latin typeface="Tahoma" charset="0"/>
                <a:ea typeface="Tahoma" charset="0"/>
                <a:cs typeface="Tahoma" charset="0"/>
              </a:rPr>
              <a:t>Tập trung hoá: </a:t>
            </a:r>
            <a:r>
              <a:rPr lang="en-US" sz="1700">
                <a:solidFill>
                  <a:schemeClr val="bg1"/>
                </a:solidFill>
                <a:latin typeface="Tahoma" charset="0"/>
                <a:ea typeface="Tahoma" charset="0"/>
                <a:cs typeface="Tahoma" charset="0"/>
              </a:rPr>
              <a:t>Dữ liệu và logic nghiệp vụ được quản lý tập trung, dễ bảo trì.</a:t>
            </a:r>
          </a:p>
          <a:p>
            <a:pPr marL="285750" indent="-285750">
              <a:lnSpc>
                <a:spcPts val="2500"/>
              </a:lnSpc>
              <a:spcBef>
                <a:spcPts val="600"/>
              </a:spcBef>
              <a:buFont typeface="Arial" charset="0"/>
              <a:buChar char="•"/>
            </a:pPr>
            <a:r>
              <a:rPr lang="en-US" sz="1700" b="1">
                <a:solidFill>
                  <a:schemeClr val="bg1"/>
                </a:solidFill>
                <a:latin typeface="Tahoma" charset="0"/>
                <a:ea typeface="Tahoma" charset="0"/>
                <a:cs typeface="Tahoma" charset="0"/>
              </a:rPr>
              <a:t>Bảo mật: </a:t>
            </a:r>
            <a:r>
              <a:rPr lang="en-US" sz="1700">
                <a:solidFill>
                  <a:schemeClr val="bg1"/>
                </a:solidFill>
                <a:latin typeface="Tahoma" charset="0"/>
                <a:ea typeface="Tahoma" charset="0"/>
                <a:cs typeface="Tahoma" charset="0"/>
              </a:rPr>
              <a:t>Server có thể triển khai các cơ chế bảo mật mạn (Xác thực, mã hoá).</a:t>
            </a:r>
          </a:p>
          <a:p>
            <a:pPr marL="285750" indent="-285750">
              <a:lnSpc>
                <a:spcPts val="2500"/>
              </a:lnSpc>
              <a:spcBef>
                <a:spcPts val="600"/>
              </a:spcBef>
              <a:buFont typeface="Arial" charset="0"/>
              <a:buChar char="•"/>
            </a:pPr>
            <a:r>
              <a:rPr lang="en-US" sz="1700" b="1">
                <a:solidFill>
                  <a:schemeClr val="bg1"/>
                </a:solidFill>
                <a:latin typeface="Tahoma" charset="0"/>
                <a:ea typeface="Tahoma" charset="0"/>
                <a:cs typeface="Tahoma" charset="0"/>
              </a:rPr>
              <a:t>Khả năng mở rộng: </a:t>
            </a:r>
            <a:r>
              <a:rPr lang="en-US" sz="1700">
                <a:solidFill>
                  <a:schemeClr val="bg1"/>
                </a:solidFill>
                <a:latin typeface="Tahoma" charset="0"/>
                <a:ea typeface="Tahoma" charset="0"/>
                <a:cs typeface="Tahoma" charset="0"/>
              </a:rPr>
              <a:t>Dễ dàng nâng cấp server để xử lý nhiều client hơn (scale vertical/horizontal).</a:t>
            </a:r>
          </a:p>
          <a:p>
            <a:pPr marL="285750" indent="-285750">
              <a:lnSpc>
                <a:spcPts val="2500"/>
              </a:lnSpc>
              <a:spcBef>
                <a:spcPts val="600"/>
              </a:spcBef>
              <a:buFont typeface="Arial" charset="0"/>
              <a:buChar char="•"/>
            </a:pPr>
            <a:r>
              <a:rPr lang="en-US" sz="1700" b="1">
                <a:solidFill>
                  <a:schemeClr val="bg1"/>
                </a:solidFill>
                <a:latin typeface="Tahoma" charset="0"/>
                <a:ea typeface="Tahoma" charset="0"/>
                <a:cs typeface="Tahoma" charset="0"/>
              </a:rPr>
              <a:t>Tương thích: </a:t>
            </a:r>
            <a:r>
              <a:rPr lang="en-US" sz="1700">
                <a:solidFill>
                  <a:schemeClr val="bg1"/>
                </a:solidFill>
                <a:latin typeface="Tahoma" charset="0"/>
                <a:ea typeface="Tahoma" charset="0"/>
                <a:cs typeface="Tahoma" charset="0"/>
              </a:rPr>
              <a:t>Client có thể chạy trên nhiều nền tảng (Web, mobile, desktop) miễn là giao tiếp được với server.</a:t>
            </a:r>
          </a:p>
          <a:p>
            <a:pPr>
              <a:lnSpc>
                <a:spcPts val="2500"/>
              </a:lnSpc>
              <a:spcBef>
                <a:spcPts val="600"/>
              </a:spcBef>
            </a:pPr>
            <a:r>
              <a:rPr lang="en-US" sz="1700" b="1">
                <a:solidFill>
                  <a:schemeClr val="bg1"/>
                </a:solidFill>
                <a:latin typeface="Tahoma" charset="0"/>
                <a:ea typeface="Tahoma" charset="0"/>
                <a:cs typeface="Tahoma" charset="0"/>
              </a:rPr>
              <a:t>Nhược điểm</a:t>
            </a:r>
          </a:p>
          <a:p>
            <a:pPr marL="285750" indent="-285750">
              <a:lnSpc>
                <a:spcPts val="2500"/>
              </a:lnSpc>
              <a:spcBef>
                <a:spcPts val="600"/>
              </a:spcBef>
              <a:buFont typeface="Arial" charset="0"/>
              <a:buChar char="•"/>
            </a:pPr>
            <a:r>
              <a:rPr lang="en-US" sz="1700" b="1">
                <a:solidFill>
                  <a:schemeClr val="bg1"/>
                </a:solidFill>
                <a:latin typeface="Tahoma" charset="0"/>
                <a:ea typeface="Tahoma" charset="0"/>
                <a:cs typeface="Tahoma" charset="0"/>
              </a:rPr>
              <a:t>Phụ thuộc vào server: </a:t>
            </a:r>
            <a:r>
              <a:rPr lang="en-US" sz="1700">
                <a:solidFill>
                  <a:schemeClr val="bg1"/>
                </a:solidFill>
                <a:latin typeface="Tahoma" charset="0"/>
                <a:ea typeface="Tahoma" charset="0"/>
                <a:cs typeface="Tahoma" charset="0"/>
              </a:rPr>
              <a:t>Nếu server sập, toàn bộ client không thể hoạt động.</a:t>
            </a:r>
          </a:p>
          <a:p>
            <a:pPr marL="285750" indent="-285750">
              <a:lnSpc>
                <a:spcPts val="2500"/>
              </a:lnSpc>
              <a:spcBef>
                <a:spcPts val="600"/>
              </a:spcBef>
              <a:buFont typeface="Arial" charset="0"/>
              <a:buChar char="•"/>
            </a:pPr>
            <a:r>
              <a:rPr lang="en-US" sz="1700" b="1">
                <a:solidFill>
                  <a:schemeClr val="bg1"/>
                </a:solidFill>
                <a:latin typeface="Tahoma" charset="0"/>
                <a:ea typeface="Tahoma" charset="0"/>
                <a:cs typeface="Tahoma" charset="0"/>
              </a:rPr>
              <a:t>Nút cổ chai (Bottleneck): </a:t>
            </a:r>
            <a:r>
              <a:rPr lang="en-US" sz="1700">
                <a:solidFill>
                  <a:schemeClr val="bg1"/>
                </a:solidFill>
                <a:latin typeface="Tahoma" charset="0"/>
                <a:ea typeface="Tahoma" charset="0"/>
                <a:cs typeface="Tahoma" charset="0"/>
              </a:rPr>
              <a:t>Lưu lượng request lớn có thể gây quá tải server.</a:t>
            </a:r>
          </a:p>
          <a:p>
            <a:pPr marL="285750" indent="-285750">
              <a:lnSpc>
                <a:spcPts val="2500"/>
              </a:lnSpc>
              <a:spcBef>
                <a:spcPts val="600"/>
              </a:spcBef>
              <a:buFont typeface="Arial" charset="0"/>
              <a:buChar char="•"/>
            </a:pPr>
            <a:r>
              <a:rPr lang="en-US" sz="1700" b="1">
                <a:solidFill>
                  <a:schemeClr val="bg1"/>
                </a:solidFill>
                <a:latin typeface="Tahoma" charset="0"/>
                <a:ea typeface="Tahoma" charset="0"/>
                <a:cs typeface="Tahoma" charset="0"/>
              </a:rPr>
              <a:t>Chi phí vận hành server: </a:t>
            </a:r>
            <a:r>
              <a:rPr lang="en-US" sz="1700">
                <a:solidFill>
                  <a:schemeClr val="bg1"/>
                </a:solidFill>
                <a:latin typeface="Tahoma" charset="0"/>
                <a:ea typeface="Tahoma" charset="0"/>
                <a:cs typeface="Tahoma" charset="0"/>
              </a:rPr>
              <a:t>Cần đầu tư phần cứng, bảo trì, và nhân lực quản lý.</a:t>
            </a:r>
          </a:p>
          <a:p>
            <a:pPr marL="285750" indent="-285750">
              <a:lnSpc>
                <a:spcPts val="2500"/>
              </a:lnSpc>
              <a:spcBef>
                <a:spcPts val="600"/>
              </a:spcBef>
              <a:buFont typeface="Arial" charset="0"/>
              <a:buChar char="•"/>
            </a:pPr>
            <a:r>
              <a:rPr lang="en-US" sz="1700" b="1">
                <a:solidFill>
                  <a:schemeClr val="bg1"/>
                </a:solidFill>
                <a:latin typeface="Tahoma" charset="0"/>
                <a:ea typeface="Tahoma" charset="0"/>
                <a:cs typeface="Tahoma" charset="0"/>
              </a:rPr>
              <a:t>Độ trễ (Latency): </a:t>
            </a:r>
            <a:r>
              <a:rPr lang="en-US" sz="1700">
                <a:solidFill>
                  <a:schemeClr val="bg1"/>
                </a:solidFill>
                <a:latin typeface="Tahoma" charset="0"/>
                <a:ea typeface="Tahoma" charset="0"/>
                <a:cs typeface="Tahoma" charset="0"/>
              </a:rPr>
              <a:t>Giao tiếp qua mạng có thể chậm nếu client/server ở xa nhau.</a:t>
            </a:r>
            <a:endParaRPr lang="en-US" sz="1700" b="1">
              <a:solidFill>
                <a:schemeClr val="bg1"/>
              </a:solidFill>
              <a:latin typeface="Tahoma" charset="0"/>
              <a:ea typeface="Tahoma" charset="0"/>
              <a:cs typeface="Tahoma" charset="0"/>
            </a:endParaRPr>
          </a:p>
        </p:txBody>
      </p:sp>
    </p:spTree>
    <p:extLst>
      <p:ext uri="{BB962C8B-B14F-4D97-AF65-F5344CB8AC3E}">
        <p14:creationId xmlns:p14="http://schemas.microsoft.com/office/powerpoint/2010/main" val="196028386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AB9C34-2B13-E66F-1053-2BA156F89425}"/>
              </a:ext>
            </a:extLst>
          </p:cNvPr>
          <p:cNvSpPr>
            <a:spLocks noGrp="1"/>
          </p:cNvSpPr>
          <p:nvPr>
            <p:ph type="title"/>
          </p:nvPr>
        </p:nvSpPr>
        <p:spPr>
          <a:xfrm>
            <a:off x="594360" y="584005"/>
            <a:ext cx="10972800" cy="1188720"/>
          </a:xfrm>
        </p:spPr>
        <p:txBody>
          <a:bodyPr/>
          <a:lstStyle/>
          <a:p>
            <a:r>
              <a:rPr lang="en-US" sz="3500" dirty="0">
                <a:latin typeface="Tahoma" charset="0"/>
                <a:ea typeface="Tahoma" charset="0"/>
                <a:cs typeface="Tahoma" charset="0"/>
              </a:rPr>
              <a:t>Kiến trúc Event-Driven</a:t>
            </a:r>
          </a:p>
        </p:txBody>
      </p:sp>
      <p:sp>
        <p:nvSpPr>
          <p:cNvPr id="6" name="TextBox 5"/>
          <p:cNvSpPr txBox="1"/>
          <p:nvPr/>
        </p:nvSpPr>
        <p:spPr>
          <a:xfrm>
            <a:off x="594360" y="2342148"/>
            <a:ext cx="11228672" cy="1054135"/>
          </a:xfrm>
          <a:prstGeom prst="rect">
            <a:avLst/>
          </a:prstGeom>
          <a:noFill/>
        </p:spPr>
        <p:txBody>
          <a:bodyPr wrap="square" rtlCol="0">
            <a:spAutoFit/>
          </a:bodyPr>
          <a:lstStyle/>
          <a:p>
            <a:pPr>
              <a:lnSpc>
                <a:spcPts val="2500"/>
              </a:lnSpc>
              <a:spcBef>
                <a:spcPts val="600"/>
              </a:spcBef>
            </a:pPr>
            <a:r>
              <a:rPr lang="en-US">
                <a:solidFill>
                  <a:schemeClr val="bg1"/>
                </a:solidFill>
                <a:latin typeface="Tahoma" charset="0"/>
                <a:ea typeface="Tahoma" charset="0"/>
                <a:cs typeface="Tahoma" charset="0"/>
              </a:rPr>
              <a:t>Kiến trúc </a:t>
            </a:r>
            <a:r>
              <a:rPr lang="en-US" b="1">
                <a:solidFill>
                  <a:schemeClr val="bg1"/>
                </a:solidFill>
                <a:latin typeface="Tahoma" charset="0"/>
                <a:ea typeface="Tahoma" charset="0"/>
                <a:cs typeface="Tahoma" charset="0"/>
              </a:rPr>
              <a:t>Event-Driven</a:t>
            </a:r>
            <a:r>
              <a:rPr lang="en-US">
                <a:solidFill>
                  <a:schemeClr val="bg1"/>
                </a:solidFill>
                <a:latin typeface="Tahoma" charset="0"/>
                <a:ea typeface="Tahoma" charset="0"/>
                <a:cs typeface="Tahoma" charset="0"/>
              </a:rPr>
              <a:t> là một mô hình thiết kế phần mềm trong đó các thành phần hệ thống giao tiếp với nhau thông qua các </a:t>
            </a:r>
            <a:r>
              <a:rPr lang="en-US" b="1">
                <a:solidFill>
                  <a:schemeClr val="bg1"/>
                </a:solidFill>
                <a:latin typeface="Tahoma" charset="0"/>
                <a:ea typeface="Tahoma" charset="0"/>
                <a:cs typeface="Tahoma" charset="0"/>
              </a:rPr>
              <a:t>sự kiện (events)</a:t>
            </a:r>
            <a:r>
              <a:rPr lang="en-US">
                <a:solidFill>
                  <a:schemeClr val="bg1"/>
                </a:solidFill>
                <a:latin typeface="Tahoma" charset="0"/>
                <a:ea typeface="Tahoma" charset="0"/>
                <a:cs typeface="Tahoma" charset="0"/>
              </a:rPr>
              <a:t>. Một sự kiện có thể là bất cứ điều gì xảy ra trong hệ thống, ví dụ như đơn hàng được đặt, email được gửi, hoặc cảm biến gửi dữ liệu.</a:t>
            </a:r>
          </a:p>
        </p:txBody>
      </p:sp>
      <p:pic>
        <p:nvPicPr>
          <p:cNvPr id="9" name="Picture 8"/>
          <p:cNvPicPr>
            <a:picLocks noChangeAspect="1"/>
          </p:cNvPicPr>
          <p:nvPr/>
        </p:nvPicPr>
        <p:blipFill>
          <a:blip r:embed="rId3"/>
          <a:stretch>
            <a:fillRect/>
          </a:stretch>
        </p:blipFill>
        <p:spPr>
          <a:xfrm>
            <a:off x="3015915" y="3472268"/>
            <a:ext cx="6769769" cy="3058291"/>
          </a:xfrm>
          <a:prstGeom prst="rect">
            <a:avLst/>
          </a:prstGeom>
        </p:spPr>
      </p:pic>
    </p:spTree>
    <p:extLst>
      <p:ext uri="{BB962C8B-B14F-4D97-AF65-F5344CB8AC3E}">
        <p14:creationId xmlns:p14="http://schemas.microsoft.com/office/powerpoint/2010/main" val="53743058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AB9C34-2B13-E66F-1053-2BA156F89425}"/>
              </a:ext>
            </a:extLst>
          </p:cNvPr>
          <p:cNvSpPr>
            <a:spLocks noGrp="1"/>
          </p:cNvSpPr>
          <p:nvPr>
            <p:ph type="title"/>
          </p:nvPr>
        </p:nvSpPr>
        <p:spPr>
          <a:xfrm>
            <a:off x="594360" y="584005"/>
            <a:ext cx="10972800" cy="1188720"/>
          </a:xfrm>
        </p:spPr>
        <p:txBody>
          <a:bodyPr/>
          <a:lstStyle/>
          <a:p>
            <a:r>
              <a:rPr lang="en-US" sz="3500" dirty="0">
                <a:latin typeface="Tahoma" charset="0"/>
                <a:ea typeface="Tahoma" charset="0"/>
                <a:cs typeface="Tahoma" charset="0"/>
              </a:rPr>
              <a:t>Kiến trúc Event-Driven</a:t>
            </a:r>
          </a:p>
        </p:txBody>
      </p:sp>
      <p:sp>
        <p:nvSpPr>
          <p:cNvPr id="6" name="TextBox 5"/>
          <p:cNvSpPr txBox="1"/>
          <p:nvPr/>
        </p:nvSpPr>
        <p:spPr>
          <a:xfrm>
            <a:off x="594360" y="2342148"/>
            <a:ext cx="11228672" cy="4311437"/>
          </a:xfrm>
          <a:prstGeom prst="rect">
            <a:avLst/>
          </a:prstGeom>
          <a:noFill/>
        </p:spPr>
        <p:txBody>
          <a:bodyPr wrap="square" rtlCol="0">
            <a:spAutoFit/>
          </a:bodyPr>
          <a:lstStyle/>
          <a:p>
            <a:pPr>
              <a:lnSpc>
                <a:spcPts val="2500"/>
              </a:lnSpc>
              <a:spcBef>
                <a:spcPts val="600"/>
              </a:spcBef>
            </a:pPr>
            <a:r>
              <a:rPr lang="en-US" sz="1700">
                <a:solidFill>
                  <a:schemeClr val="bg1"/>
                </a:solidFill>
                <a:latin typeface="Tahoma" charset="0"/>
                <a:ea typeface="Tahoma" charset="0"/>
                <a:cs typeface="Tahoma" charset="0"/>
              </a:rPr>
              <a:t>Một hệ thống Event-Driven thường gồm 3 thành phần chính:</a:t>
            </a:r>
          </a:p>
          <a:p>
            <a:pPr marL="342900" indent="-342900">
              <a:lnSpc>
                <a:spcPts val="2500"/>
              </a:lnSpc>
              <a:spcBef>
                <a:spcPts val="600"/>
              </a:spcBef>
              <a:buAutoNum type="arabicPeriod"/>
            </a:pPr>
            <a:r>
              <a:rPr lang="en-US" sz="1700" b="1">
                <a:solidFill>
                  <a:schemeClr val="bg1"/>
                </a:solidFill>
                <a:latin typeface="Tahoma" charset="0"/>
                <a:ea typeface="Tahoma" charset="0"/>
                <a:cs typeface="Tahoma" charset="0"/>
              </a:rPr>
              <a:t>Event Producer (Người tạo sự kiện)</a:t>
            </a:r>
          </a:p>
          <a:p>
            <a:pPr marL="800100" lvl="1" indent="-342900">
              <a:lnSpc>
                <a:spcPts val="2500"/>
              </a:lnSpc>
              <a:spcBef>
                <a:spcPts val="600"/>
              </a:spcBef>
              <a:buFont typeface="Arial" charset="0"/>
              <a:buChar char="•"/>
            </a:pPr>
            <a:r>
              <a:rPr lang="en-US" sz="1700">
                <a:solidFill>
                  <a:schemeClr val="bg1"/>
                </a:solidFill>
                <a:latin typeface="Tahoma" charset="0"/>
                <a:ea typeface="Tahoma" charset="0"/>
                <a:cs typeface="Tahoma" charset="0"/>
              </a:rPr>
              <a:t>Tạo ra các sự kiện khi có một hành động hoặc thay đổi trạng thái xảy ra.</a:t>
            </a:r>
          </a:p>
          <a:p>
            <a:pPr marL="800100" lvl="1" indent="-342900">
              <a:lnSpc>
                <a:spcPts val="2500"/>
              </a:lnSpc>
              <a:spcBef>
                <a:spcPts val="600"/>
              </a:spcBef>
              <a:buFont typeface="Arial" charset="0"/>
              <a:buChar char="•"/>
            </a:pPr>
            <a:r>
              <a:rPr lang="en-US" sz="1700">
                <a:solidFill>
                  <a:schemeClr val="bg1"/>
                </a:solidFill>
                <a:latin typeface="Tahoma" charset="0"/>
                <a:ea typeface="Tahoma" charset="0"/>
                <a:cs typeface="Tahoma" charset="0"/>
              </a:rPr>
              <a:t>Ví dụ: Khi người dùng mua hàng, hệ thống thanh toán phát ra sự kiện “OrderPlaced”</a:t>
            </a:r>
          </a:p>
          <a:p>
            <a:pPr marL="342900" indent="-342900">
              <a:lnSpc>
                <a:spcPts val="2500"/>
              </a:lnSpc>
              <a:spcBef>
                <a:spcPts val="600"/>
              </a:spcBef>
              <a:buFont typeface="+mj-lt"/>
              <a:buAutoNum type="arabicPeriod"/>
            </a:pPr>
            <a:r>
              <a:rPr lang="en-US" sz="1700" b="1">
                <a:solidFill>
                  <a:schemeClr val="bg1"/>
                </a:solidFill>
                <a:latin typeface="Tahoma" charset="0"/>
                <a:ea typeface="Tahoma" charset="0"/>
                <a:cs typeface="Tahoma" charset="0"/>
              </a:rPr>
              <a:t>Event Broker (Trung gian sự kiện)</a:t>
            </a:r>
          </a:p>
          <a:p>
            <a:pPr marL="800100" lvl="1" indent="-342900">
              <a:lnSpc>
                <a:spcPts val="2500"/>
              </a:lnSpc>
              <a:spcBef>
                <a:spcPts val="600"/>
              </a:spcBef>
              <a:buFont typeface="Arial" charset="0"/>
              <a:buChar char="•"/>
            </a:pPr>
            <a:r>
              <a:rPr lang="en-US" sz="1700">
                <a:solidFill>
                  <a:schemeClr val="bg1"/>
                </a:solidFill>
                <a:latin typeface="Tahoma" charset="0"/>
                <a:ea typeface="Tahoma" charset="0"/>
                <a:cs typeface="Tahoma" charset="0"/>
              </a:rPr>
              <a:t>Là một lớp trung gian giúp chuyển tiếp sự kiện từ producer đến consumer.</a:t>
            </a:r>
          </a:p>
          <a:p>
            <a:pPr marL="800100" lvl="1" indent="-342900">
              <a:lnSpc>
                <a:spcPts val="2500"/>
              </a:lnSpc>
              <a:spcBef>
                <a:spcPts val="600"/>
              </a:spcBef>
              <a:buFont typeface="Arial" charset="0"/>
              <a:buChar char="•"/>
            </a:pPr>
            <a:r>
              <a:rPr lang="en-US" sz="1700">
                <a:solidFill>
                  <a:schemeClr val="bg1"/>
                </a:solidFill>
                <a:latin typeface="Tahoma" charset="0"/>
                <a:ea typeface="Tahoma" charset="0"/>
                <a:cs typeface="Tahoma" charset="0"/>
              </a:rPr>
              <a:t>Có thể sử dụng các message broker như Kafka, RabbitMQ, AWS SNS/SQS</a:t>
            </a:r>
          </a:p>
          <a:p>
            <a:pPr marL="800100" lvl="1" indent="-342900">
              <a:lnSpc>
                <a:spcPts val="2500"/>
              </a:lnSpc>
              <a:spcBef>
                <a:spcPts val="600"/>
              </a:spcBef>
              <a:buFont typeface="Arial" charset="0"/>
              <a:buChar char="•"/>
            </a:pPr>
            <a:r>
              <a:rPr lang="en-US" sz="1700">
                <a:solidFill>
                  <a:schemeClr val="bg1"/>
                </a:solidFill>
                <a:latin typeface="Tahoma" charset="0"/>
                <a:ea typeface="Tahoma" charset="0"/>
                <a:cs typeface="Tahoma" charset="0"/>
              </a:rPr>
              <a:t>Có hai mô hình phổ biến:</a:t>
            </a:r>
          </a:p>
          <a:p>
            <a:pPr marL="1257300" lvl="2" indent="-342900">
              <a:lnSpc>
                <a:spcPts val="2500"/>
              </a:lnSpc>
              <a:spcBef>
                <a:spcPts val="600"/>
              </a:spcBef>
              <a:buFont typeface="Courier New" charset="0"/>
              <a:buChar char="o"/>
            </a:pPr>
            <a:r>
              <a:rPr lang="en-US" sz="1700">
                <a:solidFill>
                  <a:schemeClr val="bg1"/>
                </a:solidFill>
                <a:latin typeface="Tahoma" charset="0"/>
                <a:ea typeface="Tahoma" charset="0"/>
                <a:cs typeface="Tahoma" charset="0"/>
              </a:rPr>
              <a:t>Pub/Sub (Publish-Subscribe): Producer không gửi trực tiếp đến consumer mà đẩy lên một kênh (topic) để nhiều consumer có thể đang ký nhận sự kiện</a:t>
            </a:r>
          </a:p>
          <a:p>
            <a:pPr marL="1257300" lvl="2" indent="-342900">
              <a:lnSpc>
                <a:spcPts val="2500"/>
              </a:lnSpc>
              <a:spcBef>
                <a:spcPts val="600"/>
              </a:spcBef>
              <a:buFont typeface="Courier New" charset="0"/>
              <a:buChar char="o"/>
            </a:pPr>
            <a:r>
              <a:rPr lang="en-US" sz="1700">
                <a:solidFill>
                  <a:schemeClr val="bg1"/>
                </a:solidFill>
                <a:latin typeface="Tahoma" charset="0"/>
                <a:ea typeface="Tahoma" charset="0"/>
                <a:cs typeface="Tahoma" charset="0"/>
              </a:rPr>
              <a:t>Event Queue: Sử dụng hàng đợi tin nhắn để đảm bảo sự kiện được xử lý theo thứ tự.</a:t>
            </a:r>
          </a:p>
        </p:txBody>
      </p:sp>
    </p:spTree>
    <p:extLst>
      <p:ext uri="{BB962C8B-B14F-4D97-AF65-F5344CB8AC3E}">
        <p14:creationId xmlns:p14="http://schemas.microsoft.com/office/powerpoint/2010/main" val="112002317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AB9C34-2B13-E66F-1053-2BA156F89425}"/>
              </a:ext>
            </a:extLst>
          </p:cNvPr>
          <p:cNvSpPr>
            <a:spLocks noGrp="1"/>
          </p:cNvSpPr>
          <p:nvPr>
            <p:ph type="title"/>
          </p:nvPr>
        </p:nvSpPr>
        <p:spPr>
          <a:xfrm>
            <a:off x="594360" y="584005"/>
            <a:ext cx="10972800" cy="1188720"/>
          </a:xfrm>
        </p:spPr>
        <p:txBody>
          <a:bodyPr/>
          <a:lstStyle/>
          <a:p>
            <a:r>
              <a:rPr lang="en-US" sz="3500" dirty="0">
                <a:latin typeface="Tahoma" charset="0"/>
                <a:ea typeface="Tahoma" charset="0"/>
                <a:cs typeface="Tahoma" charset="0"/>
              </a:rPr>
              <a:t>Kiến trúc Event-Driven</a:t>
            </a:r>
          </a:p>
        </p:txBody>
      </p:sp>
      <p:sp>
        <p:nvSpPr>
          <p:cNvPr id="6" name="TextBox 5"/>
          <p:cNvSpPr txBox="1"/>
          <p:nvPr/>
        </p:nvSpPr>
        <p:spPr>
          <a:xfrm>
            <a:off x="594360" y="2342148"/>
            <a:ext cx="11228672" cy="1528624"/>
          </a:xfrm>
          <a:prstGeom prst="rect">
            <a:avLst/>
          </a:prstGeom>
          <a:noFill/>
        </p:spPr>
        <p:txBody>
          <a:bodyPr wrap="square" rtlCol="0">
            <a:spAutoFit/>
          </a:bodyPr>
          <a:lstStyle/>
          <a:p>
            <a:pPr marL="342900" indent="-342900">
              <a:lnSpc>
                <a:spcPts val="2500"/>
              </a:lnSpc>
              <a:spcBef>
                <a:spcPts val="600"/>
              </a:spcBef>
              <a:buFont typeface="+mj-lt"/>
              <a:buAutoNum type="arabicPeriod" startAt="3"/>
            </a:pPr>
            <a:r>
              <a:rPr lang="en-US" b="1">
                <a:solidFill>
                  <a:schemeClr val="bg1"/>
                </a:solidFill>
                <a:latin typeface="Tahoma" charset="0"/>
                <a:ea typeface="Tahoma" charset="0"/>
                <a:cs typeface="Tahoma" charset="0"/>
              </a:rPr>
              <a:t>Event Consumer </a:t>
            </a:r>
          </a:p>
          <a:p>
            <a:pPr marL="800100" lvl="1" indent="-342900">
              <a:lnSpc>
                <a:spcPts val="2500"/>
              </a:lnSpc>
              <a:spcBef>
                <a:spcPts val="600"/>
              </a:spcBef>
              <a:buFont typeface="Arial" charset="0"/>
              <a:buChar char="•"/>
            </a:pPr>
            <a:r>
              <a:rPr lang="en-US">
                <a:solidFill>
                  <a:schemeClr val="bg1"/>
                </a:solidFill>
                <a:latin typeface="Tahoma" charset="0"/>
                <a:ea typeface="Tahoma" charset="0"/>
                <a:cs typeface="Tahoma" charset="0"/>
              </a:rPr>
              <a:t>Nhận và xử lý sự kiện khi nó được phát ra.</a:t>
            </a:r>
          </a:p>
          <a:p>
            <a:pPr marL="800100" lvl="1" indent="-342900">
              <a:lnSpc>
                <a:spcPts val="2500"/>
              </a:lnSpc>
              <a:spcBef>
                <a:spcPts val="600"/>
              </a:spcBef>
              <a:buFont typeface="Arial" charset="0"/>
              <a:buChar char="•"/>
            </a:pPr>
            <a:r>
              <a:rPr lang="en-US">
                <a:solidFill>
                  <a:schemeClr val="bg1"/>
                </a:solidFill>
                <a:latin typeface="Tahoma" charset="0"/>
                <a:ea typeface="Tahoma" charset="0"/>
                <a:cs typeface="Tahoma" charset="0"/>
              </a:rPr>
              <a:t>Có thể là một microservice thực hiện hành động tương ứng, như cập nhật dữ liệu, gửi email hoạc kích hoạt quy trình khác.</a:t>
            </a:r>
          </a:p>
        </p:txBody>
      </p:sp>
    </p:spTree>
    <p:extLst>
      <p:ext uri="{BB962C8B-B14F-4D97-AF65-F5344CB8AC3E}">
        <p14:creationId xmlns:p14="http://schemas.microsoft.com/office/powerpoint/2010/main" val="61167741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AB9C34-2B13-E66F-1053-2BA156F89425}"/>
              </a:ext>
            </a:extLst>
          </p:cNvPr>
          <p:cNvSpPr>
            <a:spLocks noGrp="1"/>
          </p:cNvSpPr>
          <p:nvPr>
            <p:ph type="title"/>
          </p:nvPr>
        </p:nvSpPr>
        <p:spPr>
          <a:xfrm>
            <a:off x="594360" y="584005"/>
            <a:ext cx="10972800" cy="1188720"/>
          </a:xfrm>
        </p:spPr>
        <p:txBody>
          <a:bodyPr/>
          <a:lstStyle/>
          <a:p>
            <a:r>
              <a:rPr lang="en-US" sz="3500" dirty="0">
                <a:latin typeface="Tahoma" charset="0"/>
                <a:ea typeface="Tahoma" charset="0"/>
                <a:cs typeface="Tahoma" charset="0"/>
              </a:rPr>
              <a:t>Kiến trúc Event-Driven</a:t>
            </a:r>
          </a:p>
        </p:txBody>
      </p:sp>
      <p:sp>
        <p:nvSpPr>
          <p:cNvPr id="6" name="TextBox 5"/>
          <p:cNvSpPr txBox="1"/>
          <p:nvPr/>
        </p:nvSpPr>
        <p:spPr>
          <a:xfrm>
            <a:off x="594360" y="2342148"/>
            <a:ext cx="11228672" cy="3913892"/>
          </a:xfrm>
          <a:prstGeom prst="rect">
            <a:avLst/>
          </a:prstGeom>
          <a:noFill/>
        </p:spPr>
        <p:txBody>
          <a:bodyPr wrap="square" rtlCol="0">
            <a:spAutoFit/>
          </a:bodyPr>
          <a:lstStyle/>
          <a:p>
            <a:pPr>
              <a:lnSpc>
                <a:spcPts val="2500"/>
              </a:lnSpc>
              <a:spcBef>
                <a:spcPts val="600"/>
              </a:spcBef>
            </a:pPr>
            <a:r>
              <a:rPr lang="en-US" b="1">
                <a:solidFill>
                  <a:schemeClr val="bg1"/>
                </a:solidFill>
                <a:latin typeface="Tahoma" charset="0"/>
                <a:ea typeface="Tahoma" charset="0"/>
                <a:cs typeface="Tahoma" charset="0"/>
              </a:rPr>
              <a:t>Ưu điểm</a:t>
            </a:r>
          </a:p>
          <a:p>
            <a:pPr marL="742950" lvl="1" indent="-285750">
              <a:lnSpc>
                <a:spcPts val="2500"/>
              </a:lnSpc>
              <a:spcBef>
                <a:spcPts val="600"/>
              </a:spcBef>
              <a:buFont typeface="Arial" charset="0"/>
              <a:buChar char="•"/>
            </a:pPr>
            <a:r>
              <a:rPr lang="en-US" b="1">
                <a:solidFill>
                  <a:schemeClr val="bg1"/>
                </a:solidFill>
                <a:latin typeface="Tahoma" charset="0"/>
                <a:ea typeface="Tahoma" charset="0"/>
                <a:cs typeface="Tahoma" charset="0"/>
              </a:rPr>
              <a:t>Tính linh hoạt và mở rộng cao: </a:t>
            </a:r>
            <a:r>
              <a:rPr lang="en-US">
                <a:solidFill>
                  <a:schemeClr val="bg1"/>
                </a:solidFill>
                <a:latin typeface="Tahoma" charset="0"/>
                <a:ea typeface="Tahoma" charset="0"/>
                <a:cs typeface="Tahoma" charset="0"/>
              </a:rPr>
              <a:t>Các thành phần có thể hoạt động độc lập, dễ mở rộng khi cần.</a:t>
            </a:r>
          </a:p>
          <a:p>
            <a:pPr marL="742950" lvl="1" indent="-285750">
              <a:lnSpc>
                <a:spcPts val="2500"/>
              </a:lnSpc>
              <a:spcBef>
                <a:spcPts val="600"/>
              </a:spcBef>
              <a:buFont typeface="Arial" charset="0"/>
              <a:buChar char="•"/>
            </a:pPr>
            <a:r>
              <a:rPr lang="en-US" b="1">
                <a:solidFill>
                  <a:schemeClr val="bg1"/>
                </a:solidFill>
                <a:latin typeface="Tahoma" charset="0"/>
                <a:ea typeface="Tahoma" charset="0"/>
                <a:cs typeface="Tahoma" charset="0"/>
              </a:rPr>
              <a:t>Tách biệt giữa các thành phần: </a:t>
            </a:r>
            <a:r>
              <a:rPr lang="en-US">
                <a:solidFill>
                  <a:schemeClr val="bg1"/>
                </a:solidFill>
                <a:latin typeface="Tahoma" charset="0"/>
                <a:ea typeface="Tahoma" charset="0"/>
                <a:cs typeface="Tahoma" charset="0"/>
              </a:rPr>
              <a:t>Producer và consumer không phụ thuộc trực tiếp vào nhau.</a:t>
            </a:r>
          </a:p>
          <a:p>
            <a:pPr marL="742950" lvl="1" indent="-285750">
              <a:lnSpc>
                <a:spcPts val="2500"/>
              </a:lnSpc>
              <a:spcBef>
                <a:spcPts val="600"/>
              </a:spcBef>
              <a:buFont typeface="Arial" charset="0"/>
              <a:buChar char="•"/>
            </a:pPr>
            <a:r>
              <a:rPr lang="en-US" b="1">
                <a:solidFill>
                  <a:schemeClr val="bg1"/>
                </a:solidFill>
                <a:latin typeface="Tahoma" charset="0"/>
                <a:ea typeface="Tahoma" charset="0"/>
                <a:cs typeface="Tahoma" charset="0"/>
              </a:rPr>
              <a:t>Hiệu suất cao: </a:t>
            </a:r>
            <a:r>
              <a:rPr lang="en-US">
                <a:solidFill>
                  <a:schemeClr val="bg1"/>
                </a:solidFill>
                <a:latin typeface="Tahoma" charset="0"/>
                <a:ea typeface="Tahoma" charset="0"/>
                <a:cs typeface="Tahoma" charset="0"/>
              </a:rPr>
              <a:t>Hỗ trợ xử lý bất đồng bộ, giúp giảm tải và tăng tốc độ xử lý.</a:t>
            </a:r>
          </a:p>
          <a:p>
            <a:pPr marL="742950" lvl="1" indent="-285750">
              <a:lnSpc>
                <a:spcPts val="2500"/>
              </a:lnSpc>
              <a:spcBef>
                <a:spcPts val="600"/>
              </a:spcBef>
              <a:buFont typeface="Arial" charset="0"/>
              <a:buChar char="•"/>
            </a:pPr>
            <a:r>
              <a:rPr lang="en-US" b="1">
                <a:solidFill>
                  <a:schemeClr val="bg1"/>
                </a:solidFill>
                <a:latin typeface="Tahoma" charset="0"/>
                <a:ea typeface="Tahoma" charset="0"/>
                <a:cs typeface="Tahoma" charset="0"/>
              </a:rPr>
              <a:t>Khả năng chịu lỗi tốt: </a:t>
            </a:r>
            <a:r>
              <a:rPr lang="en-US">
                <a:solidFill>
                  <a:schemeClr val="bg1"/>
                </a:solidFill>
                <a:latin typeface="Tahoma" charset="0"/>
                <a:ea typeface="Tahoma" charset="0"/>
                <a:cs typeface="Tahoma" charset="0"/>
              </a:rPr>
              <a:t>Nếu một consumer bị lỗi, sự kiện vẫn có thể được xử lý sau đó.</a:t>
            </a:r>
          </a:p>
          <a:p>
            <a:pPr>
              <a:lnSpc>
                <a:spcPts val="2500"/>
              </a:lnSpc>
              <a:spcBef>
                <a:spcPts val="600"/>
              </a:spcBef>
            </a:pPr>
            <a:r>
              <a:rPr lang="en-US" b="1">
                <a:solidFill>
                  <a:schemeClr val="bg1"/>
                </a:solidFill>
                <a:latin typeface="Tahoma" charset="0"/>
                <a:ea typeface="Tahoma" charset="0"/>
                <a:cs typeface="Tahoma" charset="0"/>
              </a:rPr>
              <a:t>Nhược điểm</a:t>
            </a:r>
          </a:p>
          <a:p>
            <a:pPr marL="742950" lvl="1" indent="-285750">
              <a:lnSpc>
                <a:spcPts val="2500"/>
              </a:lnSpc>
              <a:spcBef>
                <a:spcPts val="600"/>
              </a:spcBef>
              <a:buFont typeface="Arial" charset="0"/>
              <a:buChar char="•"/>
            </a:pPr>
            <a:r>
              <a:rPr lang="en-US" b="1">
                <a:solidFill>
                  <a:schemeClr val="bg1"/>
                </a:solidFill>
                <a:latin typeface="Tahoma" charset="0"/>
                <a:ea typeface="Tahoma" charset="0"/>
                <a:cs typeface="Tahoma" charset="0"/>
              </a:rPr>
              <a:t>Độ phức tạp cao: </a:t>
            </a:r>
            <a:r>
              <a:rPr lang="en-US">
                <a:solidFill>
                  <a:schemeClr val="bg1"/>
                </a:solidFill>
                <a:latin typeface="Tahoma" charset="0"/>
                <a:ea typeface="Tahoma" charset="0"/>
                <a:cs typeface="Tahoma" charset="0"/>
              </a:rPr>
              <a:t>Cần có hệ thống quản lý sự kiện và xử lý lỗi hợp lý.</a:t>
            </a:r>
          </a:p>
          <a:p>
            <a:pPr marL="742950" lvl="1" indent="-285750">
              <a:lnSpc>
                <a:spcPts val="2500"/>
              </a:lnSpc>
              <a:spcBef>
                <a:spcPts val="600"/>
              </a:spcBef>
              <a:buFont typeface="Arial" charset="0"/>
              <a:buChar char="•"/>
            </a:pPr>
            <a:r>
              <a:rPr lang="en-US" b="1">
                <a:solidFill>
                  <a:schemeClr val="bg1"/>
                </a:solidFill>
                <a:latin typeface="Tahoma" charset="0"/>
                <a:ea typeface="Tahoma" charset="0"/>
                <a:cs typeface="Tahoma" charset="0"/>
              </a:rPr>
              <a:t>Khó Debug: </a:t>
            </a:r>
            <a:r>
              <a:rPr lang="en-US">
                <a:solidFill>
                  <a:schemeClr val="bg1"/>
                </a:solidFill>
                <a:latin typeface="Tahoma" charset="0"/>
                <a:ea typeface="Tahoma" charset="0"/>
                <a:cs typeface="Tahoma" charset="0"/>
              </a:rPr>
              <a:t>Do xử lý bất đồng bộ nên việc theo dõi lỗi có thể phức tạp hơn so với kiến trúc truyền thống.</a:t>
            </a:r>
          </a:p>
          <a:p>
            <a:pPr marL="742950" lvl="1" indent="-285750">
              <a:lnSpc>
                <a:spcPts val="2500"/>
              </a:lnSpc>
              <a:spcBef>
                <a:spcPts val="600"/>
              </a:spcBef>
              <a:buFont typeface="Arial" charset="0"/>
              <a:buChar char="•"/>
            </a:pPr>
            <a:r>
              <a:rPr lang="en-US" b="1">
                <a:solidFill>
                  <a:schemeClr val="bg1"/>
                </a:solidFill>
                <a:latin typeface="Tahoma" charset="0"/>
                <a:ea typeface="Tahoma" charset="0"/>
                <a:cs typeface="Tahoma" charset="0"/>
              </a:rPr>
              <a:t>Độ trễ có thể cao: </a:t>
            </a:r>
            <a:r>
              <a:rPr lang="en-US">
                <a:solidFill>
                  <a:schemeClr val="bg1"/>
                </a:solidFill>
                <a:latin typeface="Tahoma" charset="0"/>
                <a:ea typeface="Tahoma" charset="0"/>
                <a:cs typeface="Tahoma" charset="0"/>
              </a:rPr>
              <a:t>Nếu hệ thống hàng đợi hoặc broker bị quá tải, có thể dẫn đến độ trễ xử lý.</a:t>
            </a:r>
            <a:endParaRPr lang="en-US" b="1">
              <a:solidFill>
                <a:schemeClr val="bg1"/>
              </a:solidFill>
              <a:latin typeface="Tahoma" charset="0"/>
              <a:ea typeface="Tahoma" charset="0"/>
              <a:cs typeface="Tahoma" charset="0"/>
            </a:endParaRPr>
          </a:p>
        </p:txBody>
      </p:sp>
    </p:spTree>
    <p:extLst>
      <p:ext uri="{BB962C8B-B14F-4D97-AF65-F5344CB8AC3E}">
        <p14:creationId xmlns:p14="http://schemas.microsoft.com/office/powerpoint/2010/main" val="84911788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AB9C34-2B13-E66F-1053-2BA156F89425}"/>
              </a:ext>
            </a:extLst>
          </p:cNvPr>
          <p:cNvSpPr>
            <a:spLocks noGrp="1"/>
          </p:cNvSpPr>
          <p:nvPr>
            <p:ph type="title"/>
          </p:nvPr>
        </p:nvSpPr>
        <p:spPr>
          <a:xfrm>
            <a:off x="594360" y="584005"/>
            <a:ext cx="10972800" cy="1188720"/>
          </a:xfrm>
        </p:spPr>
        <p:txBody>
          <a:bodyPr/>
          <a:lstStyle/>
          <a:p>
            <a:r>
              <a:rPr lang="en-US" sz="3500" dirty="0">
                <a:latin typeface="Tahoma" charset="0"/>
                <a:ea typeface="Tahoma" charset="0"/>
                <a:cs typeface="Tahoma" charset="0"/>
              </a:rPr>
              <a:t>Kiến trúc Serverless</a:t>
            </a:r>
          </a:p>
        </p:txBody>
      </p:sp>
      <p:sp>
        <p:nvSpPr>
          <p:cNvPr id="6" name="TextBox 5"/>
          <p:cNvSpPr txBox="1"/>
          <p:nvPr/>
        </p:nvSpPr>
        <p:spPr>
          <a:xfrm>
            <a:off x="594360" y="2342148"/>
            <a:ext cx="11228672" cy="3041858"/>
          </a:xfrm>
          <a:prstGeom prst="rect">
            <a:avLst/>
          </a:prstGeom>
          <a:noFill/>
        </p:spPr>
        <p:txBody>
          <a:bodyPr wrap="square" rtlCol="0">
            <a:spAutoFit/>
          </a:bodyPr>
          <a:lstStyle/>
          <a:p>
            <a:pPr>
              <a:lnSpc>
                <a:spcPts val="2500"/>
              </a:lnSpc>
              <a:spcBef>
                <a:spcPts val="600"/>
              </a:spcBef>
            </a:pPr>
            <a:r>
              <a:rPr lang="en-US" b="1">
                <a:solidFill>
                  <a:schemeClr val="bg1"/>
                </a:solidFill>
                <a:latin typeface="Tahoma" charset="0"/>
                <a:ea typeface="Tahoma" charset="0"/>
                <a:cs typeface="Tahoma" charset="0"/>
              </a:rPr>
              <a:t>Serverless</a:t>
            </a:r>
            <a:r>
              <a:rPr lang="en-US">
                <a:solidFill>
                  <a:schemeClr val="bg1"/>
                </a:solidFill>
                <a:latin typeface="Tahoma" charset="0"/>
                <a:ea typeface="Tahoma" charset="0"/>
                <a:cs typeface="Tahoma" charset="0"/>
              </a:rPr>
              <a:t> (Không máy chủ) là mô hình điện toán đám mây mà nhà cung cấp dịch vụ (AWS, Azure, Google Cloud) quản lý hạ tầng máy chủ, giúp developer tập trung vào logic ứng dụng mà không cần lo về việc duy trì server.</a:t>
            </a:r>
          </a:p>
          <a:p>
            <a:pPr>
              <a:lnSpc>
                <a:spcPts val="2500"/>
              </a:lnSpc>
              <a:spcBef>
                <a:spcPts val="600"/>
              </a:spcBef>
            </a:pPr>
            <a:r>
              <a:rPr lang="en-US">
                <a:solidFill>
                  <a:schemeClr val="bg1"/>
                </a:solidFill>
                <a:latin typeface="Tahoma" charset="0"/>
                <a:ea typeface="Tahoma" charset="0"/>
                <a:cs typeface="Tahoma" charset="0"/>
              </a:rPr>
              <a:t>Đặc điểm</a:t>
            </a:r>
          </a:p>
          <a:p>
            <a:pPr marL="285750" indent="-285750">
              <a:lnSpc>
                <a:spcPts val="2500"/>
              </a:lnSpc>
              <a:spcBef>
                <a:spcPts val="600"/>
              </a:spcBef>
              <a:buFont typeface="Arial" charset="0"/>
              <a:buChar char="•"/>
            </a:pPr>
            <a:r>
              <a:rPr lang="en-US" b="1">
                <a:solidFill>
                  <a:schemeClr val="bg1"/>
                </a:solidFill>
                <a:latin typeface="Tahoma" charset="0"/>
                <a:ea typeface="Tahoma" charset="0"/>
                <a:cs typeface="Tahoma" charset="0"/>
              </a:rPr>
              <a:t>Không cần quản lý server: </a:t>
            </a:r>
            <a:r>
              <a:rPr lang="en-US">
                <a:solidFill>
                  <a:schemeClr val="bg1"/>
                </a:solidFill>
                <a:latin typeface="Tahoma" charset="0"/>
                <a:ea typeface="Tahoma" charset="0"/>
                <a:cs typeface="Tahoma" charset="0"/>
              </a:rPr>
              <a:t>Máy chủ được nhà cung cấp vận hành tự động.</a:t>
            </a:r>
          </a:p>
          <a:p>
            <a:pPr marL="285750" indent="-285750">
              <a:lnSpc>
                <a:spcPts val="2500"/>
              </a:lnSpc>
              <a:spcBef>
                <a:spcPts val="600"/>
              </a:spcBef>
              <a:buFont typeface="Arial" charset="0"/>
              <a:buChar char="•"/>
            </a:pPr>
            <a:r>
              <a:rPr lang="en-US" b="1">
                <a:solidFill>
                  <a:schemeClr val="bg1"/>
                </a:solidFill>
                <a:latin typeface="Tahoma" charset="0"/>
                <a:ea typeface="Tahoma" charset="0"/>
                <a:cs typeface="Tahoma" charset="0"/>
              </a:rPr>
              <a:t>Thanh toán theo nhu cầu: </a:t>
            </a:r>
            <a:r>
              <a:rPr lang="en-US">
                <a:solidFill>
                  <a:schemeClr val="bg1"/>
                </a:solidFill>
                <a:latin typeface="Tahoma" charset="0"/>
                <a:ea typeface="Tahoma" charset="0"/>
                <a:cs typeface="Tahoma" charset="0"/>
              </a:rPr>
              <a:t>Chỉ trả tiền khi code được thực thi (pay-as-you-go).</a:t>
            </a:r>
          </a:p>
          <a:p>
            <a:pPr marL="285750" indent="-285750">
              <a:lnSpc>
                <a:spcPts val="2500"/>
              </a:lnSpc>
              <a:spcBef>
                <a:spcPts val="600"/>
              </a:spcBef>
              <a:buFont typeface="Arial" charset="0"/>
              <a:buChar char="•"/>
            </a:pPr>
            <a:r>
              <a:rPr lang="en-US" b="1">
                <a:solidFill>
                  <a:schemeClr val="bg1"/>
                </a:solidFill>
                <a:latin typeface="Tahoma" charset="0"/>
                <a:ea typeface="Tahoma" charset="0"/>
                <a:cs typeface="Tahoma" charset="0"/>
              </a:rPr>
              <a:t>Tự động mở rộng (auto-scaling):</a:t>
            </a:r>
            <a:r>
              <a:rPr lang="en-US">
                <a:solidFill>
                  <a:schemeClr val="bg1"/>
                </a:solidFill>
                <a:latin typeface="Tahoma" charset="0"/>
                <a:ea typeface="Tahoma" charset="0"/>
                <a:cs typeface="Tahoma" charset="0"/>
              </a:rPr>
              <a:t> Không cần lo về tải cao hay thấp.</a:t>
            </a:r>
          </a:p>
          <a:p>
            <a:pPr marL="285750" indent="-285750">
              <a:lnSpc>
                <a:spcPts val="2500"/>
              </a:lnSpc>
              <a:spcBef>
                <a:spcPts val="600"/>
              </a:spcBef>
              <a:buFont typeface="Arial" charset="0"/>
              <a:buChar char="•"/>
            </a:pPr>
            <a:r>
              <a:rPr lang="en-US" b="1">
                <a:solidFill>
                  <a:schemeClr val="bg1"/>
                </a:solidFill>
                <a:latin typeface="Tahoma" charset="0"/>
                <a:ea typeface="Tahoma" charset="0"/>
                <a:cs typeface="Tahoma" charset="0"/>
              </a:rPr>
              <a:t>Event-driven: </a:t>
            </a:r>
            <a:r>
              <a:rPr lang="en-US">
                <a:solidFill>
                  <a:schemeClr val="bg1"/>
                </a:solidFill>
                <a:latin typeface="Tahoma" charset="0"/>
                <a:ea typeface="Tahoma" charset="0"/>
                <a:cs typeface="Tahoma" charset="0"/>
              </a:rPr>
              <a:t>Chạy khi có sự kiện, không chạy liên tục.</a:t>
            </a:r>
            <a:endParaRPr lang="en-US" b="1">
              <a:solidFill>
                <a:schemeClr val="bg1"/>
              </a:solidFill>
              <a:latin typeface="Tahoma" charset="0"/>
              <a:ea typeface="Tahoma" charset="0"/>
              <a:cs typeface="Tahoma" charset="0"/>
            </a:endParaRPr>
          </a:p>
        </p:txBody>
      </p:sp>
    </p:spTree>
    <p:extLst>
      <p:ext uri="{BB962C8B-B14F-4D97-AF65-F5344CB8AC3E}">
        <p14:creationId xmlns:p14="http://schemas.microsoft.com/office/powerpoint/2010/main" val="134659150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AB9C34-2B13-E66F-1053-2BA156F89425}"/>
              </a:ext>
            </a:extLst>
          </p:cNvPr>
          <p:cNvSpPr>
            <a:spLocks noGrp="1"/>
          </p:cNvSpPr>
          <p:nvPr>
            <p:ph type="title"/>
          </p:nvPr>
        </p:nvSpPr>
        <p:spPr>
          <a:xfrm>
            <a:off x="594360" y="584005"/>
            <a:ext cx="10972800" cy="1188720"/>
          </a:xfrm>
        </p:spPr>
        <p:txBody>
          <a:bodyPr/>
          <a:lstStyle/>
          <a:p>
            <a:r>
              <a:rPr lang="en-US" sz="3500" dirty="0">
                <a:latin typeface="Tahoma" charset="0"/>
                <a:ea typeface="Tahoma" charset="0"/>
                <a:cs typeface="Tahoma" charset="0"/>
              </a:rPr>
              <a:t>Kiến trúc Serverless</a:t>
            </a:r>
          </a:p>
        </p:txBody>
      </p:sp>
      <p:sp>
        <p:nvSpPr>
          <p:cNvPr id="6" name="TextBox 5"/>
          <p:cNvSpPr txBox="1"/>
          <p:nvPr/>
        </p:nvSpPr>
        <p:spPr>
          <a:xfrm>
            <a:off x="594360" y="2342148"/>
            <a:ext cx="11228672" cy="3990836"/>
          </a:xfrm>
          <a:prstGeom prst="rect">
            <a:avLst/>
          </a:prstGeom>
          <a:noFill/>
        </p:spPr>
        <p:txBody>
          <a:bodyPr wrap="square" rtlCol="0">
            <a:spAutoFit/>
          </a:bodyPr>
          <a:lstStyle/>
          <a:p>
            <a:pPr>
              <a:lnSpc>
                <a:spcPts val="2500"/>
              </a:lnSpc>
              <a:spcBef>
                <a:spcPts val="600"/>
              </a:spcBef>
            </a:pPr>
            <a:r>
              <a:rPr lang="en-US" b="1">
                <a:solidFill>
                  <a:schemeClr val="bg1"/>
                </a:solidFill>
                <a:latin typeface="Tahoma" charset="0"/>
                <a:ea typeface="Tahoma" charset="0"/>
                <a:cs typeface="Tahoma" charset="0"/>
              </a:rPr>
              <a:t>Lợi ích của Serverless</a:t>
            </a:r>
            <a:endParaRPr lang="en-US">
              <a:solidFill>
                <a:schemeClr val="bg1"/>
              </a:solidFill>
              <a:latin typeface="Tahoma" charset="0"/>
              <a:ea typeface="Tahoma" charset="0"/>
              <a:cs typeface="Tahoma" charset="0"/>
            </a:endParaRPr>
          </a:p>
          <a:p>
            <a:pPr marL="285750" indent="-285750">
              <a:lnSpc>
                <a:spcPts val="2500"/>
              </a:lnSpc>
              <a:spcBef>
                <a:spcPts val="600"/>
              </a:spcBef>
              <a:buFont typeface="Wingdings" charset="2"/>
              <a:buChar char="ü"/>
            </a:pPr>
            <a:r>
              <a:rPr lang="en-US" b="1">
                <a:solidFill>
                  <a:schemeClr val="bg1"/>
                </a:solidFill>
                <a:latin typeface="Tahoma" charset="0"/>
                <a:ea typeface="Tahoma" charset="0"/>
                <a:cs typeface="Tahoma" charset="0"/>
              </a:rPr>
              <a:t>Giảm chi phí vận hành</a:t>
            </a:r>
            <a:r>
              <a:rPr lang="en-US">
                <a:solidFill>
                  <a:schemeClr val="bg1"/>
                </a:solidFill>
                <a:latin typeface="Tahoma" charset="0"/>
                <a:ea typeface="Tahoma" charset="0"/>
                <a:cs typeface="Tahoma" charset="0"/>
              </a:rPr>
              <a:t> – Không cần duy trì máy chủ liên tục.</a:t>
            </a:r>
          </a:p>
          <a:p>
            <a:pPr marL="285750" indent="-285750">
              <a:lnSpc>
                <a:spcPts val="2500"/>
              </a:lnSpc>
              <a:spcBef>
                <a:spcPts val="600"/>
              </a:spcBef>
              <a:buFont typeface="Wingdings" charset="2"/>
              <a:buChar char="ü"/>
            </a:pPr>
            <a:r>
              <a:rPr lang="en-US" b="1">
                <a:solidFill>
                  <a:schemeClr val="bg1"/>
                </a:solidFill>
                <a:latin typeface="Tahoma" charset="0"/>
                <a:ea typeface="Tahoma" charset="0"/>
                <a:cs typeface="Tahoma" charset="0"/>
              </a:rPr>
              <a:t>Triển khai nhanh </a:t>
            </a:r>
            <a:r>
              <a:rPr lang="en-US">
                <a:solidFill>
                  <a:schemeClr val="bg1"/>
                </a:solidFill>
                <a:latin typeface="Tahoma" charset="0"/>
                <a:ea typeface="Tahoma" charset="0"/>
                <a:cs typeface="Tahoma" charset="0"/>
              </a:rPr>
              <a:t>– Chỉ cần viết function, không phải thiết lập hạ tầng.</a:t>
            </a:r>
          </a:p>
          <a:p>
            <a:pPr marL="285750" indent="-285750">
              <a:lnSpc>
                <a:spcPts val="2500"/>
              </a:lnSpc>
              <a:spcBef>
                <a:spcPts val="600"/>
              </a:spcBef>
              <a:buFont typeface="Wingdings" charset="2"/>
              <a:buChar char="ü"/>
            </a:pPr>
            <a:r>
              <a:rPr lang="en-US" b="1">
                <a:solidFill>
                  <a:schemeClr val="bg1"/>
                </a:solidFill>
                <a:latin typeface="Tahoma" charset="0"/>
                <a:ea typeface="Tahoma" charset="0"/>
                <a:cs typeface="Tahoma" charset="0"/>
              </a:rPr>
              <a:t>Tự động mở rộng </a:t>
            </a:r>
            <a:r>
              <a:rPr lang="en-US">
                <a:solidFill>
                  <a:schemeClr val="bg1"/>
                </a:solidFill>
                <a:latin typeface="Tahoma" charset="0"/>
                <a:ea typeface="Tahoma" charset="0"/>
                <a:cs typeface="Tahoma" charset="0"/>
              </a:rPr>
              <a:t>– Tăng/giảm tài nguyên theo nhu cầu.</a:t>
            </a:r>
          </a:p>
          <a:p>
            <a:pPr marL="285750" indent="-285750">
              <a:lnSpc>
                <a:spcPts val="2500"/>
              </a:lnSpc>
              <a:spcBef>
                <a:spcPts val="600"/>
              </a:spcBef>
              <a:buFont typeface="Wingdings" charset="2"/>
              <a:buChar char="ü"/>
            </a:pPr>
            <a:r>
              <a:rPr lang="en-US" b="1">
                <a:solidFill>
                  <a:schemeClr val="bg1"/>
                </a:solidFill>
                <a:latin typeface="Tahoma" charset="0"/>
                <a:ea typeface="Tahoma" charset="0"/>
                <a:cs typeface="Tahoma" charset="0"/>
              </a:rPr>
              <a:t>Đơn giản hoá bảo trì </a:t>
            </a:r>
            <a:r>
              <a:rPr lang="en-US">
                <a:solidFill>
                  <a:schemeClr val="bg1"/>
                </a:solidFill>
                <a:latin typeface="Tahoma" charset="0"/>
                <a:ea typeface="Tahoma" charset="0"/>
                <a:cs typeface="Tahoma" charset="0"/>
              </a:rPr>
              <a:t>– Nhà cung cấp quản lý bảo mật và cập nhật hệ thống.</a:t>
            </a:r>
          </a:p>
          <a:p>
            <a:pPr>
              <a:lnSpc>
                <a:spcPts val="2500"/>
              </a:lnSpc>
              <a:spcBef>
                <a:spcPts val="600"/>
              </a:spcBef>
            </a:pPr>
            <a:r>
              <a:rPr lang="en-US" b="1">
                <a:solidFill>
                  <a:schemeClr val="bg1"/>
                </a:solidFill>
                <a:latin typeface="Tahoma" charset="0"/>
                <a:ea typeface="Tahoma" charset="0"/>
                <a:cs typeface="Tahoma" charset="0"/>
              </a:rPr>
              <a:t>Hạn chế của Serverless</a:t>
            </a:r>
          </a:p>
          <a:p>
            <a:pPr marL="285750" indent="-285750">
              <a:lnSpc>
                <a:spcPts val="2500"/>
              </a:lnSpc>
              <a:spcBef>
                <a:spcPts val="600"/>
              </a:spcBef>
              <a:buFont typeface="Wingdings" charset="2"/>
              <a:buChar char="v"/>
            </a:pPr>
            <a:r>
              <a:rPr lang="en-US" b="1">
                <a:solidFill>
                  <a:schemeClr val="bg1"/>
                </a:solidFill>
                <a:latin typeface="Tahoma" charset="0"/>
                <a:ea typeface="Tahoma" charset="0"/>
                <a:cs typeface="Tahoma" charset="0"/>
              </a:rPr>
              <a:t>Cold Start</a:t>
            </a:r>
            <a:r>
              <a:rPr lang="en-US">
                <a:solidFill>
                  <a:schemeClr val="bg1"/>
                </a:solidFill>
                <a:latin typeface="Tahoma" charset="0"/>
                <a:ea typeface="Tahoma" charset="0"/>
                <a:cs typeface="Tahoma" charset="0"/>
              </a:rPr>
              <a:t> – Chậm ở request đầu tiên do function cần được kích hoạt.</a:t>
            </a:r>
          </a:p>
          <a:p>
            <a:pPr marL="285750" indent="-285750">
              <a:lnSpc>
                <a:spcPts val="2500"/>
              </a:lnSpc>
              <a:spcBef>
                <a:spcPts val="600"/>
              </a:spcBef>
              <a:buFont typeface="Wingdings" charset="2"/>
              <a:buChar char="v"/>
            </a:pPr>
            <a:r>
              <a:rPr lang="en-US" b="1">
                <a:solidFill>
                  <a:schemeClr val="bg1"/>
                </a:solidFill>
                <a:latin typeface="Tahoma" charset="0"/>
                <a:ea typeface="Tahoma" charset="0"/>
                <a:cs typeface="Tahoma" charset="0"/>
              </a:rPr>
              <a:t>Giới hạn tài nguyên </a:t>
            </a:r>
            <a:r>
              <a:rPr lang="en-US">
                <a:solidFill>
                  <a:schemeClr val="bg1"/>
                </a:solidFill>
                <a:latin typeface="Tahoma" charset="0"/>
                <a:ea typeface="Tahoma" charset="0"/>
                <a:cs typeface="Tahoma" charset="0"/>
              </a:rPr>
              <a:t>– Hạn chế RAM, CPU, thời gian chạy (Ví dụ AWS Lambda max 15 phút).</a:t>
            </a:r>
          </a:p>
          <a:p>
            <a:pPr marL="285750" indent="-285750">
              <a:lnSpc>
                <a:spcPts val="2500"/>
              </a:lnSpc>
              <a:spcBef>
                <a:spcPts val="600"/>
              </a:spcBef>
              <a:buFont typeface="Wingdings" charset="2"/>
              <a:buChar char="v"/>
            </a:pPr>
            <a:r>
              <a:rPr lang="en-US" b="1">
                <a:solidFill>
                  <a:schemeClr val="bg1"/>
                </a:solidFill>
                <a:latin typeface="Tahoma" charset="0"/>
                <a:ea typeface="Tahoma" charset="0"/>
                <a:cs typeface="Tahoma" charset="0"/>
              </a:rPr>
              <a:t>Debugging khó khăn </a:t>
            </a:r>
            <a:r>
              <a:rPr lang="en-US">
                <a:solidFill>
                  <a:schemeClr val="bg1"/>
                </a:solidFill>
                <a:latin typeface="Tahoma" charset="0"/>
                <a:ea typeface="Tahoma" charset="0"/>
                <a:cs typeface="Tahoma" charset="0"/>
              </a:rPr>
              <a:t>– Khó theo dõi lỗi hơn so với server truyền thống.</a:t>
            </a:r>
          </a:p>
          <a:p>
            <a:pPr marL="285750" indent="-285750">
              <a:lnSpc>
                <a:spcPts val="2500"/>
              </a:lnSpc>
              <a:spcBef>
                <a:spcPts val="600"/>
              </a:spcBef>
              <a:buFont typeface="Wingdings" charset="2"/>
              <a:buChar char="v"/>
            </a:pPr>
            <a:r>
              <a:rPr lang="en-US" b="1">
                <a:solidFill>
                  <a:schemeClr val="bg1"/>
                </a:solidFill>
                <a:latin typeface="Tahoma" charset="0"/>
                <a:ea typeface="Tahoma" charset="0"/>
                <a:cs typeface="Tahoma" charset="0"/>
              </a:rPr>
              <a:t>Khó kiểm soát chi phí </a:t>
            </a:r>
            <a:r>
              <a:rPr lang="en-US">
                <a:solidFill>
                  <a:schemeClr val="bg1"/>
                </a:solidFill>
                <a:latin typeface="Tahoma" charset="0"/>
                <a:ea typeface="Tahoma" charset="0"/>
                <a:cs typeface="Tahoma" charset="0"/>
              </a:rPr>
              <a:t>– Nếu số lượng request tăng đột biến, chi phí cũng tăng theo.</a:t>
            </a:r>
            <a:endParaRPr lang="en-US" b="1">
              <a:solidFill>
                <a:schemeClr val="bg1"/>
              </a:solidFill>
              <a:latin typeface="Tahoma" charset="0"/>
              <a:ea typeface="Tahoma" charset="0"/>
              <a:cs typeface="Tahoma" charset="0"/>
            </a:endParaRPr>
          </a:p>
        </p:txBody>
      </p:sp>
    </p:spTree>
    <p:extLst>
      <p:ext uri="{BB962C8B-B14F-4D97-AF65-F5344CB8AC3E}">
        <p14:creationId xmlns:p14="http://schemas.microsoft.com/office/powerpoint/2010/main" val="254792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1D9D6-2977-ABCD-FDF8-51AFA5064E54}"/>
              </a:ext>
            </a:extLst>
          </p:cNvPr>
          <p:cNvSpPr>
            <a:spLocks noGrp="1"/>
          </p:cNvSpPr>
          <p:nvPr>
            <p:ph type="ctrTitle"/>
          </p:nvPr>
        </p:nvSpPr>
        <p:spPr>
          <a:xfrm>
            <a:off x="6223000" y="411479"/>
            <a:ext cx="5573304" cy="3291840"/>
          </a:xfrm>
        </p:spPr>
        <p:txBody>
          <a:bodyPr/>
          <a:lstStyle/>
          <a:p>
            <a:pPr>
              <a:lnSpc>
                <a:spcPct val="100000"/>
              </a:lnSpc>
            </a:pPr>
            <a:r>
              <a:rPr lang="en-US" dirty="0"/>
              <a:t>Design Pattern </a:t>
            </a:r>
            <a:br>
              <a:rPr lang="en-US" dirty="0"/>
            </a:br>
            <a:r>
              <a:rPr lang="en-US" sz="4000" dirty="0"/>
              <a:t>for Software Developer</a:t>
            </a:r>
          </a:p>
        </p:txBody>
      </p:sp>
    </p:spTree>
    <p:extLst>
      <p:ext uri="{BB962C8B-B14F-4D97-AF65-F5344CB8AC3E}">
        <p14:creationId xmlns:p14="http://schemas.microsoft.com/office/powerpoint/2010/main" val="33903042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AB9C34-2B13-E66F-1053-2BA156F89425}"/>
              </a:ext>
            </a:extLst>
          </p:cNvPr>
          <p:cNvSpPr>
            <a:spLocks noGrp="1"/>
          </p:cNvSpPr>
          <p:nvPr>
            <p:ph type="title"/>
          </p:nvPr>
        </p:nvSpPr>
        <p:spPr>
          <a:xfrm>
            <a:off x="594360" y="584005"/>
            <a:ext cx="10972800" cy="1188720"/>
          </a:xfrm>
        </p:spPr>
        <p:txBody>
          <a:bodyPr/>
          <a:lstStyle/>
          <a:p>
            <a:r>
              <a:rPr lang="en-US" sz="3500" dirty="0">
                <a:latin typeface="Tahoma" charset="0"/>
                <a:ea typeface="Tahoma" charset="0"/>
                <a:cs typeface="Tahoma" charset="0"/>
              </a:rPr>
              <a:t>Kiến trúc MicroFrontend</a:t>
            </a:r>
          </a:p>
        </p:txBody>
      </p:sp>
      <p:sp>
        <p:nvSpPr>
          <p:cNvPr id="6" name="TextBox 5"/>
          <p:cNvSpPr txBox="1"/>
          <p:nvPr/>
        </p:nvSpPr>
        <p:spPr>
          <a:xfrm>
            <a:off x="594360" y="2342148"/>
            <a:ext cx="11228672" cy="2721258"/>
          </a:xfrm>
          <a:prstGeom prst="rect">
            <a:avLst/>
          </a:prstGeom>
          <a:noFill/>
        </p:spPr>
        <p:txBody>
          <a:bodyPr wrap="square" rtlCol="0">
            <a:spAutoFit/>
          </a:bodyPr>
          <a:lstStyle/>
          <a:p>
            <a:pPr>
              <a:lnSpc>
                <a:spcPts val="2500"/>
              </a:lnSpc>
              <a:spcBef>
                <a:spcPts val="600"/>
              </a:spcBef>
            </a:pPr>
            <a:r>
              <a:rPr lang="en-US">
                <a:solidFill>
                  <a:schemeClr val="bg1"/>
                </a:solidFill>
                <a:latin typeface="Tahoma" charset="0"/>
                <a:ea typeface="Tahoma" charset="0"/>
                <a:cs typeface="Tahoma" charset="0"/>
              </a:rPr>
              <a:t>Microfrontend (MFE) là một kiến trúc giúp chia một ứng dụng frontend lớn thành nhiều phần nhỏ, hoạt động độc lập và có thể được phát triển, triển khai riêng lẻ như Microservices trong backend.</a:t>
            </a:r>
          </a:p>
          <a:p>
            <a:pPr>
              <a:lnSpc>
                <a:spcPts val="2500"/>
              </a:lnSpc>
              <a:spcBef>
                <a:spcPts val="600"/>
              </a:spcBef>
            </a:pPr>
            <a:r>
              <a:rPr lang="en-US">
                <a:solidFill>
                  <a:schemeClr val="bg1"/>
                </a:solidFill>
                <a:latin typeface="Tahoma" charset="0"/>
                <a:ea typeface="Tahoma" charset="0"/>
                <a:cs typeface="Tahoma" charset="0"/>
              </a:rPr>
              <a:t>Đặc điểm</a:t>
            </a:r>
          </a:p>
          <a:p>
            <a:pPr marL="285750" indent="-285750">
              <a:lnSpc>
                <a:spcPts val="2500"/>
              </a:lnSpc>
              <a:spcBef>
                <a:spcPts val="600"/>
              </a:spcBef>
              <a:buFont typeface="Arial" charset="0"/>
              <a:buChar char="•"/>
            </a:pPr>
            <a:r>
              <a:rPr lang="en-US">
                <a:solidFill>
                  <a:schemeClr val="bg1"/>
                </a:solidFill>
                <a:latin typeface="Tahoma" charset="0"/>
                <a:ea typeface="Tahoma" charset="0"/>
                <a:cs typeface="Tahoma" charset="0"/>
              </a:rPr>
              <a:t>Phân tách ứng dụng frontend thành nhiều phần nhỏ độc lập.</a:t>
            </a:r>
          </a:p>
          <a:p>
            <a:pPr marL="285750" indent="-285750">
              <a:lnSpc>
                <a:spcPts val="2500"/>
              </a:lnSpc>
              <a:spcBef>
                <a:spcPts val="600"/>
              </a:spcBef>
              <a:buFont typeface="Arial" charset="0"/>
              <a:buChar char="•"/>
            </a:pPr>
            <a:r>
              <a:rPr lang="en-US">
                <a:solidFill>
                  <a:schemeClr val="bg1"/>
                </a:solidFill>
                <a:latin typeface="Tahoma" charset="0"/>
                <a:ea typeface="Tahoma" charset="0"/>
                <a:cs typeface="Tahoma" charset="0"/>
              </a:rPr>
              <a:t>Mỗi phần có thể được phát triển bởi một team riêng biệt.</a:t>
            </a:r>
          </a:p>
          <a:p>
            <a:pPr marL="285750" indent="-285750">
              <a:lnSpc>
                <a:spcPts val="2500"/>
              </a:lnSpc>
              <a:spcBef>
                <a:spcPts val="600"/>
              </a:spcBef>
              <a:buFont typeface="Arial" charset="0"/>
              <a:buChar char="•"/>
            </a:pPr>
            <a:r>
              <a:rPr lang="en-US">
                <a:solidFill>
                  <a:schemeClr val="bg1"/>
                </a:solidFill>
                <a:latin typeface="Tahoma" charset="0"/>
                <a:ea typeface="Tahoma" charset="0"/>
                <a:cs typeface="Tahoma" charset="0"/>
              </a:rPr>
              <a:t>Mỗi phần có thể sử dụng công nghệ khác nhau (React, Angular, Vue, v.v</a:t>
            </a:r>
            <a:r>
              <a:rPr lang="mr-IN">
                <a:solidFill>
                  <a:schemeClr val="bg1"/>
                </a:solidFill>
                <a:latin typeface="Tahoma" charset="0"/>
                <a:ea typeface="Tahoma" charset="0"/>
                <a:cs typeface="Tahoma" charset="0"/>
              </a:rPr>
              <a:t>…</a:t>
            </a:r>
            <a:r>
              <a:rPr lang="en-US">
                <a:solidFill>
                  <a:schemeClr val="bg1"/>
                </a:solidFill>
                <a:latin typeface="Tahoma" charset="0"/>
                <a:ea typeface="Tahoma" charset="0"/>
                <a:cs typeface="Tahoma" charset="0"/>
              </a:rPr>
              <a:t>)</a:t>
            </a:r>
          </a:p>
          <a:p>
            <a:pPr marL="285750" indent="-285750">
              <a:lnSpc>
                <a:spcPts val="2500"/>
              </a:lnSpc>
              <a:spcBef>
                <a:spcPts val="600"/>
              </a:spcBef>
              <a:buFont typeface="Arial" charset="0"/>
              <a:buChar char="•"/>
            </a:pPr>
            <a:r>
              <a:rPr lang="en-US">
                <a:solidFill>
                  <a:schemeClr val="bg1"/>
                </a:solidFill>
                <a:latin typeface="Tahoma" charset="0"/>
                <a:ea typeface="Tahoma" charset="0"/>
                <a:cs typeface="Tahoma" charset="0"/>
              </a:rPr>
              <a:t>Dễ dàng bảo trì và mở rộng.</a:t>
            </a:r>
          </a:p>
        </p:txBody>
      </p:sp>
    </p:spTree>
    <p:extLst>
      <p:ext uri="{BB962C8B-B14F-4D97-AF65-F5344CB8AC3E}">
        <p14:creationId xmlns:p14="http://schemas.microsoft.com/office/powerpoint/2010/main" val="68178028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CEC85-961F-8D7F-D559-EEBF72A23B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79D2FE-9C4F-8CDE-897A-16985B63A5C0}"/>
              </a:ext>
            </a:extLst>
          </p:cNvPr>
          <p:cNvSpPr>
            <a:spLocks noGrp="1"/>
          </p:cNvSpPr>
          <p:nvPr>
            <p:ph type="title"/>
          </p:nvPr>
        </p:nvSpPr>
        <p:spPr>
          <a:xfrm>
            <a:off x="575309" y="278128"/>
            <a:ext cx="6513023" cy="2513197"/>
          </a:xfrm>
        </p:spPr>
        <p:txBody>
          <a:bodyPr/>
          <a:lstStyle/>
          <a:p>
            <a:r>
              <a:rPr lang="en-US" dirty="0"/>
              <a:t>THREAD &amp; MULTITHREAD</a:t>
            </a:r>
          </a:p>
        </p:txBody>
      </p:sp>
      <p:sp>
        <p:nvSpPr>
          <p:cNvPr id="3" name="Content Placeholder 2">
            <a:extLst>
              <a:ext uri="{FF2B5EF4-FFF2-40B4-BE49-F238E27FC236}">
                <a16:creationId xmlns:a16="http://schemas.microsoft.com/office/drawing/2014/main" id="{7BA8C0B5-6424-9C74-3D4E-EE8681192845}"/>
              </a:ext>
            </a:extLst>
          </p:cNvPr>
          <p:cNvSpPr>
            <a:spLocks noGrp="1"/>
          </p:cNvSpPr>
          <p:nvPr>
            <p:ph sz="quarter" idx="16"/>
          </p:nvPr>
        </p:nvSpPr>
        <p:spPr>
          <a:xfrm>
            <a:off x="575309" y="3080084"/>
            <a:ext cx="5424437" cy="3529263"/>
          </a:xfrm>
        </p:spPr>
        <p:txBody>
          <a:bodyPr>
            <a:normAutofit/>
          </a:bodyPr>
          <a:lstStyle/>
          <a:p>
            <a:pPr marL="342900" indent="-342900">
              <a:buFont typeface="Arial" charset="0"/>
              <a:buChar char="•"/>
            </a:pPr>
            <a:r>
              <a:rPr lang="en-US" b="1" dirty="0"/>
              <a:t>Thread &amp; MultiThread</a:t>
            </a:r>
          </a:p>
          <a:p>
            <a:pPr marL="342900" indent="-342900">
              <a:buFont typeface="Arial" charset="0"/>
              <a:buChar char="•"/>
            </a:pPr>
            <a:r>
              <a:rPr lang="en-US" b="1" dirty="0"/>
              <a:t>Create Thread by inheriting Thread class</a:t>
            </a:r>
          </a:p>
          <a:p>
            <a:pPr marL="342900" indent="-342900">
              <a:buFont typeface="Arial" charset="0"/>
              <a:buChar char="•"/>
            </a:pPr>
            <a:r>
              <a:rPr lang="en-US" b="1" dirty="0"/>
              <a:t>Create Thread by implement Runnable interface</a:t>
            </a:r>
          </a:p>
          <a:p>
            <a:pPr marL="342900" indent="-342900">
              <a:buFont typeface="Arial" charset="0"/>
              <a:buChar char="•"/>
            </a:pPr>
            <a:r>
              <a:rPr lang="en-US" b="1" dirty="0"/>
              <a:t>Thread Synchronization</a:t>
            </a:r>
          </a:p>
          <a:p>
            <a:pPr marL="342900" indent="-342900">
              <a:buFont typeface="Arial" charset="0"/>
              <a:buChar char="•"/>
            </a:pPr>
            <a:r>
              <a:rPr lang="en-US" b="1" dirty="0"/>
              <a:t>Thread Pool</a:t>
            </a:r>
          </a:p>
        </p:txBody>
      </p:sp>
      <p:pic>
        <p:nvPicPr>
          <p:cNvPr id="4" name="Picture 3">
            <a:extLst>
              <a:ext uri="{FF2B5EF4-FFF2-40B4-BE49-F238E27FC236}">
                <a16:creationId xmlns:a16="http://schemas.microsoft.com/office/drawing/2014/main" id="{F1F7B2E8-D4DA-7348-8117-2F15D877B750}"/>
              </a:ext>
            </a:extLst>
          </p:cNvPr>
          <p:cNvPicPr>
            <a:picLocks noChangeAspect="1"/>
          </p:cNvPicPr>
          <p:nvPr/>
        </p:nvPicPr>
        <p:blipFill>
          <a:blip r:embed="rId3"/>
          <a:stretch>
            <a:fillRect/>
          </a:stretch>
        </p:blipFill>
        <p:spPr>
          <a:xfrm>
            <a:off x="7088332" y="1327150"/>
            <a:ext cx="4000500" cy="3975100"/>
          </a:xfrm>
          <a:prstGeom prst="rect">
            <a:avLst/>
          </a:prstGeom>
        </p:spPr>
      </p:pic>
    </p:spTree>
    <p:extLst>
      <p:ext uri="{BB962C8B-B14F-4D97-AF65-F5344CB8AC3E}">
        <p14:creationId xmlns:p14="http://schemas.microsoft.com/office/powerpoint/2010/main" val="200167404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7F021-DD68-BD0E-1292-0989A43EC25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EEF6C82-E5AA-DC94-30E6-1305C4FC9C46}"/>
              </a:ext>
            </a:extLst>
          </p:cNvPr>
          <p:cNvSpPr>
            <a:spLocks noGrp="1"/>
          </p:cNvSpPr>
          <p:nvPr>
            <p:ph type="title"/>
          </p:nvPr>
        </p:nvSpPr>
        <p:spPr>
          <a:xfrm>
            <a:off x="594360" y="584005"/>
            <a:ext cx="10972800" cy="1188720"/>
          </a:xfrm>
        </p:spPr>
        <p:txBody>
          <a:bodyPr/>
          <a:lstStyle/>
          <a:p>
            <a:r>
              <a:rPr lang="en-US" sz="3500" dirty="0">
                <a:latin typeface="Tahoma" charset="0"/>
                <a:ea typeface="Tahoma" charset="0"/>
                <a:cs typeface="Tahoma" charset="0"/>
              </a:rPr>
              <a:t>THREAD AND MULTITHREAD</a:t>
            </a:r>
          </a:p>
        </p:txBody>
      </p:sp>
      <p:sp>
        <p:nvSpPr>
          <p:cNvPr id="6" name="TextBox 5">
            <a:extLst>
              <a:ext uri="{FF2B5EF4-FFF2-40B4-BE49-F238E27FC236}">
                <a16:creationId xmlns:a16="http://schemas.microsoft.com/office/drawing/2014/main" id="{0E3F8DB8-B5C2-2DE6-7102-7AFED89F5C74}"/>
              </a:ext>
            </a:extLst>
          </p:cNvPr>
          <p:cNvSpPr txBox="1"/>
          <p:nvPr/>
        </p:nvSpPr>
        <p:spPr>
          <a:xfrm>
            <a:off x="594360" y="2342148"/>
            <a:ext cx="11228672" cy="4445384"/>
          </a:xfrm>
          <a:prstGeom prst="rect">
            <a:avLst/>
          </a:prstGeom>
          <a:noFill/>
        </p:spPr>
        <p:txBody>
          <a:bodyPr wrap="square" rtlCol="0">
            <a:spAutoFit/>
          </a:bodyPr>
          <a:lstStyle/>
          <a:p>
            <a:pPr marL="285750" indent="-285750">
              <a:lnSpc>
                <a:spcPts val="2500"/>
              </a:lnSpc>
              <a:spcBef>
                <a:spcPts val="600"/>
              </a:spcBef>
              <a:buFont typeface="Arial" panose="020B0604020202020204" pitchFamily="34" charset="0"/>
              <a:buChar char="•"/>
            </a:pPr>
            <a:r>
              <a:rPr lang="vi-VN"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Thread</a:t>
            </a:r>
            <a:r>
              <a:rPr lang="vi-VN"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 là một luồng thực thi độc lập trong một chương trình. Khi chạy một chương trình Java, ít nhất một thread chính (main thread) sẽ được khởi tạo để thực thi phương thức</a:t>
            </a:r>
            <a:r>
              <a:rPr lang="vi-VN" b="1"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vi-VN" b="1">
                <a:solidFill>
                  <a:schemeClr val="bg1"/>
                </a:solidFill>
                <a:latin typeface="Tahoma" panose="020B0604030504040204" pitchFamily="34" charset="0"/>
                <a:ea typeface="Tahoma" panose="020B0604030504040204" pitchFamily="34" charset="0"/>
                <a:cs typeface="Tahoma" panose="020B0604030504040204" pitchFamily="34" charset="0"/>
              </a:rPr>
              <a:t>main()</a:t>
            </a:r>
          </a:p>
          <a:p>
            <a:pPr marL="285750" indent="-285750">
              <a:lnSpc>
                <a:spcPts val="2500"/>
              </a:lnSpc>
              <a:spcBef>
                <a:spcPts val="600"/>
              </a:spcBef>
              <a:buFont typeface="Arial" panose="020B0604020202020204" pitchFamily="34" charset="0"/>
              <a:buChar char="•"/>
            </a:pPr>
            <a:r>
              <a:rPr lang="vi-VN"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Multithreading</a:t>
            </a:r>
            <a:r>
              <a:rPr lang="vi-VN"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 là kỹ thuật chạy nhiều thread đồng thời để tận dụng tối đa tài nguyên CPU, giúp chương trình chạy hiệu quả hơn. Java hỗ trợ multithreading thông qua lớp </a:t>
            </a:r>
            <a:r>
              <a:rPr lang="vi-VN" b="1">
                <a:solidFill>
                  <a:schemeClr val="bg1"/>
                </a:solidFill>
                <a:latin typeface="Tahoma" panose="020B0604030504040204" pitchFamily="34" charset="0"/>
                <a:ea typeface="Tahoma" panose="020B0604030504040204" pitchFamily="34" charset="0"/>
                <a:cs typeface="Tahoma" panose="020B0604030504040204" pitchFamily="34" charset="0"/>
              </a:rPr>
              <a:t>Thread</a:t>
            </a:r>
            <a:r>
              <a:rPr lang="vi-VN"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 và interface </a:t>
            </a:r>
            <a:r>
              <a:rPr lang="vi-VN" b="1">
                <a:solidFill>
                  <a:schemeClr val="bg1"/>
                </a:solidFill>
                <a:latin typeface="Tahoma" panose="020B0604030504040204" pitchFamily="34" charset="0"/>
                <a:ea typeface="Tahoma" panose="020B0604030504040204" pitchFamily="34" charset="0"/>
                <a:cs typeface="Tahoma" panose="020B0604030504040204" pitchFamily="34" charset="0"/>
              </a:rPr>
              <a:t>Runnable</a:t>
            </a:r>
            <a:r>
              <a:rPr lang="vi-VN"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a:t>
            </a:r>
          </a:p>
          <a:p>
            <a:pPr marL="285750" indent="-285750">
              <a:lnSpc>
                <a:spcPts val="2500"/>
              </a:lnSpc>
              <a:spcBef>
                <a:spcPts val="600"/>
              </a:spcBef>
              <a:buFont typeface="Arial" panose="020B0604020202020204" pitchFamily="34" charset="0"/>
              <a:buChar char="•"/>
            </a:pPr>
            <a:r>
              <a:rPr lang="vi-VN">
                <a:solidFill>
                  <a:srgbClr val="000000"/>
                </a:solidFill>
                <a:latin typeface="Tahoma" panose="020B0604030504040204" pitchFamily="34" charset="0"/>
                <a:ea typeface="Tahoma" panose="020B0604030504040204" pitchFamily="34" charset="0"/>
                <a:cs typeface="Tahoma" panose="020B0604030504040204" pitchFamily="34" charset="0"/>
              </a:rPr>
              <a:t>Lợi ích của Multi-threading</a:t>
            </a:r>
          </a:p>
          <a:p>
            <a:pPr marL="742950" lvl="1" indent="-285750">
              <a:lnSpc>
                <a:spcPts val="2500"/>
              </a:lnSpc>
              <a:spcBef>
                <a:spcPts val="600"/>
              </a:spcBef>
              <a:buFont typeface="Courier New" panose="02070309020205020404" pitchFamily="49" charset="0"/>
              <a:buChar char="o"/>
            </a:pPr>
            <a:r>
              <a:rPr lang="vi-VN">
                <a:solidFill>
                  <a:srgbClr val="000000"/>
                </a:solidFill>
                <a:latin typeface="Tahoma" panose="020B0604030504040204" pitchFamily="34" charset="0"/>
                <a:ea typeface="Tahoma" panose="020B0604030504040204" pitchFamily="34" charset="0"/>
                <a:cs typeface="Tahoma" panose="020B0604030504040204" pitchFamily="34" charset="0"/>
              </a:rPr>
              <a:t>Tăng hiệu suất và tốc độ xử lý</a:t>
            </a:r>
          </a:p>
          <a:p>
            <a:pPr marL="1200150" lvl="2" indent="-285750">
              <a:lnSpc>
                <a:spcPts val="2500"/>
              </a:lnSpc>
              <a:spcBef>
                <a:spcPts val="600"/>
              </a:spcBef>
              <a:buFont typeface="Wingdings" pitchFamily="2" charset="2"/>
              <a:buChar char="ü"/>
            </a:pPr>
            <a:r>
              <a:rPr lang="vi-VN">
                <a:solidFill>
                  <a:srgbClr val="000000"/>
                </a:solidFill>
                <a:latin typeface="Tahoma" panose="020B0604030504040204" pitchFamily="34" charset="0"/>
                <a:ea typeface="Tahoma" panose="020B0604030504040204" pitchFamily="34" charset="0"/>
                <a:cs typeface="Tahoma" panose="020B0604030504040204" pitchFamily="34" charset="0"/>
              </a:rPr>
              <a:t>Chạy song song nhiều tác vụ: Giúp thực hiện nhiều công việc cùng lúc, tận dụng tối đa tài nguyên CPU.</a:t>
            </a:r>
          </a:p>
          <a:p>
            <a:pPr marL="1200150" lvl="2" indent="-285750">
              <a:lnSpc>
                <a:spcPts val="2500"/>
              </a:lnSpc>
              <a:spcBef>
                <a:spcPts val="600"/>
              </a:spcBef>
              <a:buFont typeface="Wingdings" pitchFamily="2" charset="2"/>
              <a:buChar char="ü"/>
            </a:pPr>
            <a:r>
              <a:rPr lang="vi-VN">
                <a:solidFill>
                  <a:srgbClr val="000000"/>
                </a:solidFill>
                <a:latin typeface="Tahoma" panose="020B0604030504040204" pitchFamily="34" charset="0"/>
                <a:ea typeface="Tahoma" panose="020B0604030504040204" pitchFamily="34" charset="0"/>
                <a:cs typeface="Tahoma" panose="020B0604030504040204" pitchFamily="34" charset="0"/>
              </a:rPr>
              <a:t>Đặc biệt hiệu quả trên CPU đa nhân: Nếu có nhiều luồng, chương trình có thể chạy nhanh hơn nhờ tận dụng nhiều lõi xử lý.</a:t>
            </a:r>
          </a:p>
          <a:p>
            <a:pPr marL="742950" lvl="1" indent="-285750">
              <a:lnSpc>
                <a:spcPts val="2500"/>
              </a:lnSpc>
              <a:spcBef>
                <a:spcPts val="600"/>
              </a:spcBef>
              <a:buFont typeface="Courier New" panose="02070309020205020404" pitchFamily="49" charset="0"/>
              <a:buChar char="o"/>
            </a:pPr>
            <a:r>
              <a:rPr lang="vi-VN">
                <a:solidFill>
                  <a:srgbClr val="000000"/>
                </a:solidFill>
                <a:latin typeface="Tahoma" panose="020B0604030504040204" pitchFamily="34" charset="0"/>
                <a:ea typeface="Tahoma" panose="020B0604030504040204" pitchFamily="34" charset="0"/>
                <a:cs typeface="Tahoma" panose="020B0604030504040204" pitchFamily="34" charset="0"/>
              </a:rPr>
              <a:t>Cải thiện khả năng phản hồi của ứng dụng</a:t>
            </a:r>
          </a:p>
          <a:p>
            <a:pPr marL="1200150" lvl="2" indent="-285750">
              <a:lnSpc>
                <a:spcPts val="2500"/>
              </a:lnSpc>
              <a:spcBef>
                <a:spcPts val="600"/>
              </a:spcBef>
              <a:buFont typeface="Wingdings" pitchFamily="2" charset="2"/>
              <a:buChar char="ü"/>
            </a:pPr>
            <a:r>
              <a:rPr lang="vi-VN">
                <a:solidFill>
                  <a:srgbClr val="000000"/>
                </a:solidFill>
                <a:latin typeface="Tahoma" panose="020B0604030504040204" pitchFamily="34" charset="0"/>
                <a:ea typeface="Tahoma" panose="020B0604030504040204" pitchFamily="34" charset="0"/>
                <a:cs typeface="Tahoma" panose="020B0604030504040204" pitchFamily="34" charset="0"/>
              </a:rPr>
              <a:t>Multi-threading giúp ứng dụng không bị treo khi xử lý tác vụ nặng.</a:t>
            </a:r>
          </a:p>
        </p:txBody>
      </p:sp>
    </p:spTree>
    <p:extLst>
      <p:ext uri="{BB962C8B-B14F-4D97-AF65-F5344CB8AC3E}">
        <p14:creationId xmlns:p14="http://schemas.microsoft.com/office/powerpoint/2010/main" val="344835847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59245-C54D-2722-B914-F74D4C1B58A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D7A00C7-CC59-06FB-021A-4930A4960BD4}"/>
              </a:ext>
            </a:extLst>
          </p:cNvPr>
          <p:cNvSpPr>
            <a:spLocks noGrp="1"/>
          </p:cNvSpPr>
          <p:nvPr>
            <p:ph type="title"/>
          </p:nvPr>
        </p:nvSpPr>
        <p:spPr>
          <a:xfrm>
            <a:off x="594360" y="584005"/>
            <a:ext cx="10972800" cy="1188720"/>
          </a:xfrm>
        </p:spPr>
        <p:txBody>
          <a:bodyPr/>
          <a:lstStyle/>
          <a:p>
            <a:r>
              <a:rPr lang="en-US" sz="3500" dirty="0">
                <a:latin typeface="Tahoma" charset="0"/>
                <a:ea typeface="Tahoma" charset="0"/>
                <a:cs typeface="Tahoma" charset="0"/>
              </a:rPr>
              <a:t>THREAD AND MULTITHREAD</a:t>
            </a:r>
          </a:p>
        </p:txBody>
      </p:sp>
      <p:sp>
        <p:nvSpPr>
          <p:cNvPr id="6" name="TextBox 5">
            <a:extLst>
              <a:ext uri="{FF2B5EF4-FFF2-40B4-BE49-F238E27FC236}">
                <a16:creationId xmlns:a16="http://schemas.microsoft.com/office/drawing/2014/main" id="{41746CB1-371A-7C74-B928-5D86FDFC56D6}"/>
              </a:ext>
            </a:extLst>
          </p:cNvPr>
          <p:cNvSpPr txBox="1"/>
          <p:nvPr/>
        </p:nvSpPr>
        <p:spPr>
          <a:xfrm>
            <a:off x="594360" y="2342148"/>
            <a:ext cx="11228672" cy="4201728"/>
          </a:xfrm>
          <a:prstGeom prst="rect">
            <a:avLst/>
          </a:prstGeom>
          <a:noFill/>
        </p:spPr>
        <p:txBody>
          <a:bodyPr wrap="square" rtlCol="0">
            <a:spAutoFit/>
          </a:bodyPr>
          <a:lstStyle/>
          <a:p>
            <a:pPr marL="742950" lvl="1" indent="-285750">
              <a:lnSpc>
                <a:spcPts val="2500"/>
              </a:lnSpc>
              <a:spcBef>
                <a:spcPts val="600"/>
              </a:spcBef>
              <a:buFont typeface="Courier New" panose="02070309020205020404" pitchFamily="49" charset="0"/>
              <a:buChar char="o"/>
            </a:pPr>
            <a:r>
              <a:rPr lang="vi-VN">
                <a:solidFill>
                  <a:srgbClr val="000000"/>
                </a:solidFill>
                <a:latin typeface="Tahoma" panose="020B0604030504040204" pitchFamily="34" charset="0"/>
                <a:ea typeface="Tahoma" panose="020B0604030504040204" pitchFamily="34" charset="0"/>
                <a:cs typeface="Tahoma" panose="020B0604030504040204" pitchFamily="34" charset="0"/>
              </a:rPr>
              <a:t>Sử dụng tài nguyên hệ thống hiệu quả hơn</a:t>
            </a:r>
          </a:p>
          <a:p>
            <a:pPr marL="1200150" lvl="2" indent="-285750">
              <a:lnSpc>
                <a:spcPts val="2500"/>
              </a:lnSpc>
              <a:spcBef>
                <a:spcPts val="600"/>
              </a:spcBef>
              <a:buFont typeface="Wingdings" pitchFamily="2" charset="2"/>
              <a:buChar char="ü"/>
            </a:pPr>
            <a:r>
              <a:rPr lang="vi-VN">
                <a:solidFill>
                  <a:srgbClr val="000000"/>
                </a:solidFill>
                <a:latin typeface="Tahoma" panose="020B0604030504040204" pitchFamily="34" charset="0"/>
                <a:ea typeface="Tahoma" panose="020B0604030504040204" pitchFamily="34" charset="0"/>
                <a:cs typeface="Tahoma" panose="020B0604030504040204" pitchFamily="34" charset="0"/>
              </a:rPr>
              <a:t>Multi-threading giúp tận dụng CPU, bộ nhớ và băng thông một cách tối ưu.</a:t>
            </a:r>
          </a:p>
          <a:p>
            <a:pPr marL="1200150" lvl="2" indent="-285750">
              <a:lnSpc>
                <a:spcPts val="2500"/>
              </a:lnSpc>
              <a:spcBef>
                <a:spcPts val="600"/>
              </a:spcBef>
              <a:buFont typeface="Wingdings" pitchFamily="2" charset="2"/>
              <a:buChar char="ü"/>
            </a:pPr>
            <a:r>
              <a:rPr lang="vi-VN">
                <a:solidFill>
                  <a:srgbClr val="000000"/>
                </a:solidFill>
                <a:latin typeface="Tahoma" panose="020B0604030504040204" pitchFamily="34" charset="0"/>
                <a:ea typeface="Tahoma" panose="020B0604030504040204" pitchFamily="34" charset="0"/>
                <a:cs typeface="Tahoma" panose="020B0604030504040204" pitchFamily="34" charset="0"/>
              </a:rPr>
              <a:t>Giảm thời gian chờ của CPU khi có tác vụ I/O (đọc ghi file, truy xuất mạng, v.v...).</a:t>
            </a:r>
          </a:p>
          <a:p>
            <a:pPr marL="742950" lvl="1" indent="-285750">
              <a:lnSpc>
                <a:spcPts val="2500"/>
              </a:lnSpc>
              <a:spcBef>
                <a:spcPts val="600"/>
              </a:spcBef>
              <a:buFont typeface="Courier New" panose="02070309020205020404" pitchFamily="49" charset="0"/>
              <a:buChar char="o"/>
            </a:pPr>
            <a:r>
              <a:rPr lang="vi-VN">
                <a:solidFill>
                  <a:srgbClr val="000000"/>
                </a:solidFill>
                <a:latin typeface="Tahoma" panose="020B0604030504040204" pitchFamily="34" charset="0"/>
                <a:ea typeface="Tahoma" panose="020B0604030504040204" pitchFamily="34" charset="0"/>
                <a:cs typeface="Tahoma" panose="020B0604030504040204" pitchFamily="34" charset="0"/>
              </a:rPr>
              <a:t>Hỗ trợ lập trình bất đồng bộ (Asynchronous Programming)</a:t>
            </a:r>
          </a:p>
          <a:p>
            <a:pPr marL="1200150" lvl="2" indent="-285750">
              <a:lnSpc>
                <a:spcPts val="2500"/>
              </a:lnSpc>
              <a:spcBef>
                <a:spcPts val="600"/>
              </a:spcBef>
              <a:buFont typeface="Wingdings" pitchFamily="2" charset="2"/>
              <a:buChar char="ü"/>
            </a:pPr>
            <a:r>
              <a:rPr lang="vi-VN">
                <a:solidFill>
                  <a:srgbClr val="000000"/>
                </a:solidFill>
                <a:latin typeface="Tahoma" panose="020B0604030504040204" pitchFamily="34" charset="0"/>
                <a:ea typeface="Tahoma" panose="020B0604030504040204" pitchFamily="34" charset="0"/>
                <a:cs typeface="Tahoma" panose="020B0604030504040204" pitchFamily="34" charset="0"/>
              </a:rPr>
              <a:t>Multi-threading giúp chương trình có thể xử lý nhiều tác vụ cùng lúc mà không cần chờ đợi hoàn thành từng bước một.</a:t>
            </a:r>
          </a:p>
          <a:p>
            <a:pPr marL="1200150" lvl="2" indent="-285750">
              <a:lnSpc>
                <a:spcPts val="2500"/>
              </a:lnSpc>
              <a:spcBef>
                <a:spcPts val="600"/>
              </a:spcBef>
              <a:buFont typeface="Wingdings" pitchFamily="2" charset="2"/>
              <a:buChar char="ü"/>
            </a:pPr>
            <a:r>
              <a:rPr lang="vi-VN">
                <a:solidFill>
                  <a:srgbClr val="000000"/>
                </a:solidFill>
                <a:latin typeface="Tahoma" panose="020B0604030504040204" pitchFamily="34" charset="0"/>
                <a:ea typeface="Tahoma" panose="020B0604030504040204" pitchFamily="34" charset="0"/>
                <a:cs typeface="Tahoma" panose="020B0604030504040204" pitchFamily="34" charset="0"/>
              </a:rPr>
              <a:t>Hưu ích khi làm việc với các tác vụ I/O như tải tài liệu mạng, đọc ghi file hoặc truy vấn CSDL</a:t>
            </a:r>
          </a:p>
          <a:p>
            <a:pPr marL="742950" lvl="1" indent="-285750">
              <a:lnSpc>
                <a:spcPts val="2500"/>
              </a:lnSpc>
              <a:spcBef>
                <a:spcPts val="600"/>
              </a:spcBef>
              <a:buFont typeface="Courier New" panose="02070309020205020404" pitchFamily="49" charset="0"/>
              <a:buChar char="o"/>
            </a:pPr>
            <a:r>
              <a:rPr lang="vi-VN">
                <a:solidFill>
                  <a:srgbClr val="000000"/>
                </a:solidFill>
                <a:latin typeface="Tahoma" panose="020B0604030504040204" pitchFamily="34" charset="0"/>
                <a:ea typeface="Tahoma" panose="020B0604030504040204" pitchFamily="34" charset="0"/>
                <a:cs typeface="Tahoma" panose="020B0604030504040204" pitchFamily="34" charset="0"/>
              </a:rPr>
              <a:t>Dễ dàng mở rộng và mở rộng quy mô hệ thống</a:t>
            </a:r>
          </a:p>
          <a:p>
            <a:pPr marL="1200150" lvl="2" indent="-285750">
              <a:lnSpc>
                <a:spcPts val="2500"/>
              </a:lnSpc>
              <a:spcBef>
                <a:spcPts val="600"/>
              </a:spcBef>
              <a:buFont typeface="Wingdings" pitchFamily="2" charset="2"/>
              <a:buChar char="ü"/>
            </a:pPr>
            <a:r>
              <a:rPr lang="vi-VN">
                <a:solidFill>
                  <a:srgbClr val="000000"/>
                </a:solidFill>
                <a:latin typeface="Tahoma" panose="020B0604030504040204" pitchFamily="34" charset="0"/>
                <a:ea typeface="Tahoma" panose="020B0604030504040204" pitchFamily="34" charset="0"/>
                <a:cs typeface="Tahoma" panose="020B0604030504040204" pitchFamily="34" charset="0"/>
              </a:rPr>
              <a:t>Multi-threading giúp phần mềm dễ dàng thích ứng với các hệ thống mạnh hơn (nhiều lõi CPU)</a:t>
            </a:r>
          </a:p>
          <a:p>
            <a:pPr marL="1200150" lvl="2" indent="-285750">
              <a:lnSpc>
                <a:spcPts val="2500"/>
              </a:lnSpc>
              <a:spcBef>
                <a:spcPts val="600"/>
              </a:spcBef>
              <a:buFont typeface="Wingdings" pitchFamily="2" charset="2"/>
              <a:buChar char="ü"/>
            </a:pPr>
            <a:r>
              <a:rPr lang="vi-VN">
                <a:solidFill>
                  <a:srgbClr val="000000"/>
                </a:solidFill>
                <a:latin typeface="Tahoma" panose="020B0604030504040204" pitchFamily="34" charset="0"/>
                <a:ea typeface="Tahoma" panose="020B0604030504040204" pitchFamily="34" charset="0"/>
                <a:cs typeface="Tahoma" panose="020B0604030504040204" pitchFamily="34" charset="0"/>
              </a:rPr>
              <a:t>Hệ thống đa nhiệm như máy chủ web, hệ thống tài chính, AI/MUL thường dựa vào Multi-threading để mở rộng quy mô.</a:t>
            </a:r>
          </a:p>
        </p:txBody>
      </p:sp>
    </p:spTree>
    <p:extLst>
      <p:ext uri="{BB962C8B-B14F-4D97-AF65-F5344CB8AC3E}">
        <p14:creationId xmlns:p14="http://schemas.microsoft.com/office/powerpoint/2010/main" val="426610766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867C0-F1DF-0F4D-B54C-25365C47C8C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87FFD1-F7E6-B49C-4AD0-2F8923878591}"/>
              </a:ext>
            </a:extLst>
          </p:cNvPr>
          <p:cNvSpPr>
            <a:spLocks noGrp="1"/>
          </p:cNvSpPr>
          <p:nvPr>
            <p:ph type="title"/>
          </p:nvPr>
        </p:nvSpPr>
        <p:spPr>
          <a:xfrm>
            <a:off x="594360" y="584005"/>
            <a:ext cx="10972800" cy="1188720"/>
          </a:xfrm>
        </p:spPr>
        <p:txBody>
          <a:bodyPr/>
          <a:lstStyle/>
          <a:p>
            <a:r>
              <a:rPr lang="en-US" sz="3500" dirty="0">
                <a:latin typeface="Tahoma" charset="0"/>
                <a:ea typeface="Tahoma" charset="0"/>
                <a:cs typeface="Tahoma" charset="0"/>
              </a:rPr>
              <a:t>TẠO THREAD BẰNG KẾ THỪA LỚP THREAD</a:t>
            </a:r>
          </a:p>
        </p:txBody>
      </p:sp>
      <p:pic>
        <p:nvPicPr>
          <p:cNvPr id="2" name="Picture 1">
            <a:extLst>
              <a:ext uri="{FF2B5EF4-FFF2-40B4-BE49-F238E27FC236}">
                <a16:creationId xmlns:a16="http://schemas.microsoft.com/office/drawing/2014/main" id="{F266AB03-C704-14E4-DB05-E1AB87B00B1A}"/>
              </a:ext>
            </a:extLst>
          </p:cNvPr>
          <p:cNvPicPr>
            <a:picLocks noChangeAspect="1"/>
          </p:cNvPicPr>
          <p:nvPr/>
        </p:nvPicPr>
        <p:blipFill>
          <a:blip r:embed="rId3"/>
          <a:stretch>
            <a:fillRect/>
          </a:stretch>
        </p:blipFill>
        <p:spPr>
          <a:xfrm>
            <a:off x="2209800" y="2342148"/>
            <a:ext cx="7772400" cy="4058402"/>
          </a:xfrm>
          <a:prstGeom prst="rect">
            <a:avLst/>
          </a:prstGeom>
        </p:spPr>
      </p:pic>
    </p:spTree>
    <p:extLst>
      <p:ext uri="{BB962C8B-B14F-4D97-AF65-F5344CB8AC3E}">
        <p14:creationId xmlns:p14="http://schemas.microsoft.com/office/powerpoint/2010/main" val="114335461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34B9B-3BFC-BC2E-CC4E-407707718EC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7B26DC8-9BF7-F446-964E-3C5EAC4B86F0}"/>
              </a:ext>
            </a:extLst>
          </p:cNvPr>
          <p:cNvSpPr>
            <a:spLocks noGrp="1"/>
          </p:cNvSpPr>
          <p:nvPr>
            <p:ph type="title"/>
          </p:nvPr>
        </p:nvSpPr>
        <p:spPr>
          <a:xfrm>
            <a:off x="594360" y="584005"/>
            <a:ext cx="10972800" cy="1188720"/>
          </a:xfrm>
        </p:spPr>
        <p:txBody>
          <a:bodyPr/>
          <a:lstStyle/>
          <a:p>
            <a:r>
              <a:rPr lang="en-US" sz="3500" dirty="0">
                <a:latin typeface="Tahoma" charset="0"/>
                <a:ea typeface="Tahoma" charset="0"/>
                <a:cs typeface="Tahoma" charset="0"/>
              </a:rPr>
              <a:t>TẠO THREAD BẰNG INTERFACE Runnable</a:t>
            </a:r>
          </a:p>
        </p:txBody>
      </p:sp>
      <p:sp>
        <p:nvSpPr>
          <p:cNvPr id="6" name="TextBox 5">
            <a:extLst>
              <a:ext uri="{FF2B5EF4-FFF2-40B4-BE49-F238E27FC236}">
                <a16:creationId xmlns:a16="http://schemas.microsoft.com/office/drawing/2014/main" id="{4B2CF5D3-E38A-83FB-8A6A-6336AA63DF7B}"/>
              </a:ext>
            </a:extLst>
          </p:cNvPr>
          <p:cNvSpPr txBox="1"/>
          <p:nvPr/>
        </p:nvSpPr>
        <p:spPr>
          <a:xfrm>
            <a:off x="594360" y="2342148"/>
            <a:ext cx="11228672" cy="380169"/>
          </a:xfrm>
          <a:prstGeom prst="rect">
            <a:avLst/>
          </a:prstGeom>
          <a:noFill/>
        </p:spPr>
        <p:txBody>
          <a:bodyPr wrap="square" rtlCol="0">
            <a:spAutoFit/>
          </a:bodyPr>
          <a:lstStyle/>
          <a:p>
            <a:pPr marL="742950" lvl="1" indent="-285750">
              <a:lnSpc>
                <a:spcPts val="2500"/>
              </a:lnSpc>
              <a:spcBef>
                <a:spcPts val="600"/>
              </a:spcBef>
              <a:buFont typeface="Courier New" panose="02070309020205020404" pitchFamily="49" charset="0"/>
              <a:buChar char="o"/>
            </a:pPr>
            <a:endParaRPr lang="vi-VN">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id="{2100E058-8984-61A8-8774-1BD1A9F6D4C5}"/>
              </a:ext>
            </a:extLst>
          </p:cNvPr>
          <p:cNvPicPr>
            <a:picLocks noChangeAspect="1"/>
          </p:cNvPicPr>
          <p:nvPr/>
        </p:nvPicPr>
        <p:blipFill>
          <a:blip r:embed="rId3"/>
          <a:stretch>
            <a:fillRect/>
          </a:stretch>
        </p:blipFill>
        <p:spPr>
          <a:xfrm>
            <a:off x="2194560" y="2342148"/>
            <a:ext cx="7772400" cy="4079332"/>
          </a:xfrm>
          <a:prstGeom prst="rect">
            <a:avLst/>
          </a:prstGeom>
        </p:spPr>
      </p:pic>
    </p:spTree>
    <p:extLst>
      <p:ext uri="{BB962C8B-B14F-4D97-AF65-F5344CB8AC3E}">
        <p14:creationId xmlns:p14="http://schemas.microsoft.com/office/powerpoint/2010/main" val="290419647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031CB-F375-EEFD-7873-8FB3CE74D4E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34F2CFB-5050-7DD2-6BB6-9D36E77D80F6}"/>
              </a:ext>
            </a:extLst>
          </p:cNvPr>
          <p:cNvSpPr>
            <a:spLocks noGrp="1"/>
          </p:cNvSpPr>
          <p:nvPr>
            <p:ph type="title"/>
          </p:nvPr>
        </p:nvSpPr>
        <p:spPr>
          <a:xfrm>
            <a:off x="594360" y="584005"/>
            <a:ext cx="10972800" cy="1188720"/>
          </a:xfrm>
        </p:spPr>
        <p:txBody>
          <a:bodyPr/>
          <a:lstStyle/>
          <a:p>
            <a:r>
              <a:rPr lang="en-US" sz="3500" dirty="0">
                <a:latin typeface="Tahoma" charset="0"/>
                <a:ea typeface="Tahoma" charset="0"/>
                <a:cs typeface="Tahoma" charset="0"/>
              </a:rPr>
              <a:t>THREAD METHODS</a:t>
            </a:r>
          </a:p>
        </p:txBody>
      </p:sp>
      <p:graphicFrame>
        <p:nvGraphicFramePr>
          <p:cNvPr id="2" name="Table 1">
            <a:extLst>
              <a:ext uri="{FF2B5EF4-FFF2-40B4-BE49-F238E27FC236}">
                <a16:creationId xmlns:a16="http://schemas.microsoft.com/office/drawing/2014/main" id="{52BC5F87-A028-6DB1-8FDF-E38E3D85DB0D}"/>
              </a:ext>
            </a:extLst>
          </p:cNvPr>
          <p:cNvGraphicFramePr>
            <a:graphicFrameLocks noGrp="1"/>
          </p:cNvGraphicFramePr>
          <p:nvPr>
            <p:extLst>
              <p:ext uri="{D42A27DB-BD31-4B8C-83A1-F6EECF244321}">
                <p14:modId xmlns:p14="http://schemas.microsoft.com/office/powerpoint/2010/main" val="4183532914"/>
              </p:ext>
            </p:extLst>
          </p:nvPr>
        </p:nvGraphicFramePr>
        <p:xfrm>
          <a:off x="1243723" y="2532232"/>
          <a:ext cx="9445298" cy="3537488"/>
        </p:xfrm>
        <a:graphic>
          <a:graphicData uri="http://schemas.openxmlformats.org/drawingml/2006/table">
            <a:tbl>
              <a:tblPr firstRow="1" bandRow="1">
                <a:tableStyleId>{F2DE63D5-997A-4646-A377-4702673A728D}</a:tableStyleId>
              </a:tblPr>
              <a:tblGrid>
                <a:gridCol w="2398111">
                  <a:extLst>
                    <a:ext uri="{9D8B030D-6E8A-4147-A177-3AD203B41FA5}">
                      <a16:colId xmlns:a16="http://schemas.microsoft.com/office/drawing/2014/main" val="689526710"/>
                    </a:ext>
                  </a:extLst>
                </a:gridCol>
                <a:gridCol w="7047187">
                  <a:extLst>
                    <a:ext uri="{9D8B030D-6E8A-4147-A177-3AD203B41FA5}">
                      <a16:colId xmlns:a16="http://schemas.microsoft.com/office/drawing/2014/main" val="3451351583"/>
                    </a:ext>
                  </a:extLst>
                </a:gridCol>
              </a:tblGrid>
              <a:tr h="442186">
                <a:tc>
                  <a:txBody>
                    <a:bodyPr/>
                    <a:lstStyle/>
                    <a:p>
                      <a:r>
                        <a:rPr lang="en-VN">
                          <a:solidFill>
                            <a:schemeClr val="bg1"/>
                          </a:solidFill>
                          <a:latin typeface="Tahoma" panose="020B0604030504040204" pitchFamily="34" charset="0"/>
                          <a:ea typeface="Tahoma" panose="020B0604030504040204" pitchFamily="34" charset="0"/>
                          <a:cs typeface="Tahoma" panose="020B0604030504040204" pitchFamily="34" charset="0"/>
                        </a:rPr>
                        <a:t>Method</a:t>
                      </a:r>
                    </a:p>
                  </a:txBody>
                  <a:tcPr/>
                </a:tc>
                <a:tc>
                  <a:txBody>
                    <a:bodyPr/>
                    <a:lstStyle/>
                    <a:p>
                      <a:r>
                        <a:rPr lang="en-VN">
                          <a:solidFill>
                            <a:schemeClr val="bg1"/>
                          </a:solidFill>
                          <a:latin typeface="Tahoma" panose="020B0604030504040204" pitchFamily="34" charset="0"/>
                          <a:ea typeface="Tahoma" panose="020B0604030504040204" pitchFamily="34" charset="0"/>
                          <a:cs typeface="Tahoma" panose="020B0604030504040204" pitchFamily="34" charset="0"/>
                        </a:rPr>
                        <a:t>Description</a:t>
                      </a:r>
                    </a:p>
                  </a:txBody>
                  <a:tcPr/>
                </a:tc>
                <a:extLst>
                  <a:ext uri="{0D108BD9-81ED-4DB2-BD59-A6C34878D82A}">
                    <a16:rowId xmlns:a16="http://schemas.microsoft.com/office/drawing/2014/main" val="2438618169"/>
                  </a:ext>
                </a:extLst>
              </a:tr>
              <a:tr h="442186">
                <a:tc>
                  <a:txBody>
                    <a:bodyPr/>
                    <a:lstStyle/>
                    <a:p>
                      <a:r>
                        <a:rPr lang="en-VN">
                          <a:solidFill>
                            <a:schemeClr val="bg1"/>
                          </a:solidFill>
                          <a:latin typeface="Tahoma" panose="020B0604030504040204" pitchFamily="34" charset="0"/>
                          <a:ea typeface="Tahoma" panose="020B0604030504040204" pitchFamily="34" charset="0"/>
                          <a:cs typeface="Tahoma" panose="020B0604030504040204" pitchFamily="34" charset="0"/>
                        </a:rPr>
                        <a:t>start()</a:t>
                      </a:r>
                    </a:p>
                  </a:txBody>
                  <a:tcPr/>
                </a:tc>
                <a:tc>
                  <a:txBody>
                    <a:bodyPr/>
                    <a:lstStyle/>
                    <a:p>
                      <a:r>
                        <a:rPr lang="en-VN">
                          <a:solidFill>
                            <a:schemeClr val="bg1"/>
                          </a:solidFill>
                          <a:latin typeface="Tahoma" panose="020B0604030504040204" pitchFamily="34" charset="0"/>
                          <a:ea typeface="Tahoma" panose="020B0604030504040204" pitchFamily="34" charset="0"/>
                          <a:cs typeface="Tahoma" panose="020B0604030504040204" pitchFamily="34" charset="0"/>
                        </a:rPr>
                        <a:t>Bắt đầu một thread mới</a:t>
                      </a:r>
                    </a:p>
                  </a:txBody>
                  <a:tcPr/>
                </a:tc>
                <a:extLst>
                  <a:ext uri="{0D108BD9-81ED-4DB2-BD59-A6C34878D82A}">
                    <a16:rowId xmlns:a16="http://schemas.microsoft.com/office/drawing/2014/main" val="3030701784"/>
                  </a:ext>
                </a:extLst>
              </a:tr>
              <a:tr h="442186">
                <a:tc>
                  <a:txBody>
                    <a:bodyPr/>
                    <a:lstStyle/>
                    <a:p>
                      <a:r>
                        <a:rPr lang="en-VN">
                          <a:solidFill>
                            <a:schemeClr val="bg1"/>
                          </a:solidFill>
                          <a:latin typeface="Tahoma" panose="020B0604030504040204" pitchFamily="34" charset="0"/>
                          <a:ea typeface="Tahoma" panose="020B0604030504040204" pitchFamily="34" charset="0"/>
                          <a:cs typeface="Tahoma" panose="020B0604030504040204" pitchFamily="34" charset="0"/>
                        </a:rPr>
                        <a:t>run()</a:t>
                      </a:r>
                    </a:p>
                  </a:txBody>
                  <a:tcPr/>
                </a:tc>
                <a:tc>
                  <a:txBody>
                    <a:bodyPr/>
                    <a:lstStyle/>
                    <a:p>
                      <a:r>
                        <a:rPr lang="en-VN">
                          <a:solidFill>
                            <a:schemeClr val="bg1"/>
                          </a:solidFill>
                          <a:latin typeface="Tahoma" panose="020B0604030504040204" pitchFamily="34" charset="0"/>
                          <a:ea typeface="Tahoma" panose="020B0604030504040204" pitchFamily="34" charset="0"/>
                          <a:cs typeface="Tahoma" panose="020B0604030504040204" pitchFamily="34" charset="0"/>
                        </a:rPr>
                        <a:t>Chứa code thực thi của Thread</a:t>
                      </a:r>
                    </a:p>
                  </a:txBody>
                  <a:tcPr/>
                </a:tc>
                <a:extLst>
                  <a:ext uri="{0D108BD9-81ED-4DB2-BD59-A6C34878D82A}">
                    <a16:rowId xmlns:a16="http://schemas.microsoft.com/office/drawing/2014/main" val="3098722102"/>
                  </a:ext>
                </a:extLst>
              </a:tr>
              <a:tr h="442186">
                <a:tc>
                  <a:txBody>
                    <a:bodyPr/>
                    <a:lstStyle/>
                    <a:p>
                      <a:r>
                        <a:rPr lang="en-VN">
                          <a:solidFill>
                            <a:schemeClr val="bg1"/>
                          </a:solidFill>
                          <a:latin typeface="Tahoma" panose="020B0604030504040204" pitchFamily="34" charset="0"/>
                          <a:ea typeface="Tahoma" panose="020B0604030504040204" pitchFamily="34" charset="0"/>
                          <a:cs typeface="Tahoma" panose="020B0604030504040204" pitchFamily="34" charset="0"/>
                        </a:rPr>
                        <a:t>sleep(ms)</a:t>
                      </a:r>
                    </a:p>
                  </a:txBody>
                  <a:tcPr/>
                </a:tc>
                <a:tc>
                  <a:txBody>
                    <a:bodyPr/>
                    <a:lstStyle/>
                    <a:p>
                      <a:r>
                        <a:rPr lang="en-VN">
                          <a:solidFill>
                            <a:schemeClr val="bg1"/>
                          </a:solidFill>
                          <a:latin typeface="Tahoma" panose="020B0604030504040204" pitchFamily="34" charset="0"/>
                          <a:ea typeface="Tahoma" panose="020B0604030504040204" pitchFamily="34" charset="0"/>
                          <a:cs typeface="Tahoma" panose="020B0604030504040204" pitchFamily="34" charset="0"/>
                        </a:rPr>
                        <a:t>Tạm dừng thread hiện tại trong ms mili-giây</a:t>
                      </a:r>
                    </a:p>
                  </a:txBody>
                  <a:tcPr/>
                </a:tc>
                <a:extLst>
                  <a:ext uri="{0D108BD9-81ED-4DB2-BD59-A6C34878D82A}">
                    <a16:rowId xmlns:a16="http://schemas.microsoft.com/office/drawing/2014/main" val="3412678366"/>
                  </a:ext>
                </a:extLst>
              </a:tr>
              <a:tr h="442186">
                <a:tc>
                  <a:txBody>
                    <a:bodyPr/>
                    <a:lstStyle/>
                    <a:p>
                      <a:r>
                        <a:rPr lang="en-VN">
                          <a:solidFill>
                            <a:schemeClr val="bg1"/>
                          </a:solidFill>
                          <a:latin typeface="Tahoma" panose="020B0604030504040204" pitchFamily="34" charset="0"/>
                          <a:ea typeface="Tahoma" panose="020B0604030504040204" pitchFamily="34" charset="0"/>
                          <a:cs typeface="Tahoma" panose="020B0604030504040204" pitchFamily="34" charset="0"/>
                        </a:rPr>
                        <a:t>join()</a:t>
                      </a:r>
                    </a:p>
                  </a:txBody>
                  <a:tcPr/>
                </a:tc>
                <a:tc>
                  <a:txBody>
                    <a:bodyPr/>
                    <a:lstStyle/>
                    <a:p>
                      <a:r>
                        <a:rPr lang="en-VN">
                          <a:solidFill>
                            <a:schemeClr val="bg1"/>
                          </a:solidFill>
                          <a:latin typeface="Tahoma" panose="020B0604030504040204" pitchFamily="34" charset="0"/>
                          <a:ea typeface="Tahoma" panose="020B0604030504040204" pitchFamily="34" charset="0"/>
                          <a:cs typeface="Tahoma" panose="020B0604030504040204" pitchFamily="34" charset="0"/>
                        </a:rPr>
                        <a:t>Chờ thread khác kết thúc trước khi tiếp tục</a:t>
                      </a:r>
                    </a:p>
                  </a:txBody>
                  <a:tcPr/>
                </a:tc>
                <a:extLst>
                  <a:ext uri="{0D108BD9-81ED-4DB2-BD59-A6C34878D82A}">
                    <a16:rowId xmlns:a16="http://schemas.microsoft.com/office/drawing/2014/main" val="2852292022"/>
                  </a:ext>
                </a:extLst>
              </a:tr>
              <a:tr h="442186">
                <a:tc>
                  <a:txBody>
                    <a:bodyPr/>
                    <a:lstStyle/>
                    <a:p>
                      <a:r>
                        <a:rPr lang="en-VN">
                          <a:solidFill>
                            <a:schemeClr val="bg1"/>
                          </a:solidFill>
                          <a:latin typeface="Tahoma" panose="020B0604030504040204" pitchFamily="34" charset="0"/>
                          <a:ea typeface="Tahoma" panose="020B0604030504040204" pitchFamily="34" charset="0"/>
                          <a:cs typeface="Tahoma" panose="020B0604030504040204" pitchFamily="34" charset="0"/>
                        </a:rPr>
                        <a:t>isAlive()</a:t>
                      </a:r>
                    </a:p>
                  </a:txBody>
                  <a:tcPr/>
                </a:tc>
                <a:tc>
                  <a:txBody>
                    <a:bodyPr/>
                    <a:lstStyle/>
                    <a:p>
                      <a:r>
                        <a:rPr lang="en-VN">
                          <a:solidFill>
                            <a:schemeClr val="bg1"/>
                          </a:solidFill>
                          <a:latin typeface="Tahoma" panose="020B0604030504040204" pitchFamily="34" charset="0"/>
                          <a:ea typeface="Tahoma" panose="020B0604030504040204" pitchFamily="34" charset="0"/>
                          <a:cs typeface="Tahoma" panose="020B0604030504040204" pitchFamily="34" charset="0"/>
                        </a:rPr>
                        <a:t>Kiểm tra xem thread có đang chạy hay không?</a:t>
                      </a:r>
                    </a:p>
                  </a:txBody>
                  <a:tcPr/>
                </a:tc>
                <a:extLst>
                  <a:ext uri="{0D108BD9-81ED-4DB2-BD59-A6C34878D82A}">
                    <a16:rowId xmlns:a16="http://schemas.microsoft.com/office/drawing/2014/main" val="3536548279"/>
                  </a:ext>
                </a:extLst>
              </a:tr>
              <a:tr h="442186">
                <a:tc>
                  <a:txBody>
                    <a:bodyPr/>
                    <a:lstStyle/>
                    <a:p>
                      <a:r>
                        <a:rPr lang="en-VN">
                          <a:solidFill>
                            <a:schemeClr val="bg1"/>
                          </a:solidFill>
                          <a:latin typeface="Tahoma" panose="020B0604030504040204" pitchFamily="34" charset="0"/>
                          <a:ea typeface="Tahoma" panose="020B0604030504040204" pitchFamily="34" charset="0"/>
                          <a:cs typeface="Tahoma" panose="020B0604030504040204" pitchFamily="34" charset="0"/>
                        </a:rPr>
                        <a:t>setName(name)</a:t>
                      </a:r>
                    </a:p>
                  </a:txBody>
                  <a:tcPr/>
                </a:tc>
                <a:tc>
                  <a:txBody>
                    <a:bodyPr/>
                    <a:lstStyle/>
                    <a:p>
                      <a:r>
                        <a:rPr lang="en-VN">
                          <a:solidFill>
                            <a:schemeClr val="bg1"/>
                          </a:solidFill>
                          <a:latin typeface="Tahoma" panose="020B0604030504040204" pitchFamily="34" charset="0"/>
                          <a:ea typeface="Tahoma" panose="020B0604030504040204" pitchFamily="34" charset="0"/>
                          <a:cs typeface="Tahoma" panose="020B0604030504040204" pitchFamily="34" charset="0"/>
                        </a:rPr>
                        <a:t>Đặt tên cho thread</a:t>
                      </a:r>
                    </a:p>
                  </a:txBody>
                  <a:tcPr/>
                </a:tc>
                <a:extLst>
                  <a:ext uri="{0D108BD9-81ED-4DB2-BD59-A6C34878D82A}">
                    <a16:rowId xmlns:a16="http://schemas.microsoft.com/office/drawing/2014/main" val="3783951733"/>
                  </a:ext>
                </a:extLst>
              </a:tr>
              <a:tr h="442186">
                <a:tc>
                  <a:txBody>
                    <a:bodyPr/>
                    <a:lstStyle/>
                    <a:p>
                      <a:r>
                        <a:rPr lang="en-VN">
                          <a:solidFill>
                            <a:schemeClr val="bg1"/>
                          </a:solidFill>
                          <a:latin typeface="Tahoma" panose="020B0604030504040204" pitchFamily="34" charset="0"/>
                          <a:ea typeface="Tahoma" panose="020B0604030504040204" pitchFamily="34" charset="0"/>
                          <a:cs typeface="Tahoma" panose="020B0604030504040204" pitchFamily="34" charset="0"/>
                        </a:rPr>
                        <a:t>getName()</a:t>
                      </a:r>
                    </a:p>
                  </a:txBody>
                  <a:tcPr/>
                </a:tc>
                <a:tc>
                  <a:txBody>
                    <a:bodyPr/>
                    <a:lstStyle/>
                    <a:p>
                      <a:r>
                        <a:rPr lang="en-VN">
                          <a:solidFill>
                            <a:schemeClr val="bg1"/>
                          </a:solidFill>
                          <a:latin typeface="Tahoma" panose="020B0604030504040204" pitchFamily="34" charset="0"/>
                          <a:ea typeface="Tahoma" panose="020B0604030504040204" pitchFamily="34" charset="0"/>
                          <a:cs typeface="Tahoma" panose="020B0604030504040204" pitchFamily="34" charset="0"/>
                        </a:rPr>
                        <a:t>Lấy tên thread hiện tại</a:t>
                      </a:r>
                    </a:p>
                  </a:txBody>
                  <a:tcPr/>
                </a:tc>
                <a:extLst>
                  <a:ext uri="{0D108BD9-81ED-4DB2-BD59-A6C34878D82A}">
                    <a16:rowId xmlns:a16="http://schemas.microsoft.com/office/drawing/2014/main" val="2139591658"/>
                  </a:ext>
                </a:extLst>
              </a:tr>
            </a:tbl>
          </a:graphicData>
        </a:graphic>
      </p:graphicFrame>
    </p:spTree>
    <p:extLst>
      <p:ext uri="{BB962C8B-B14F-4D97-AF65-F5344CB8AC3E}">
        <p14:creationId xmlns:p14="http://schemas.microsoft.com/office/powerpoint/2010/main" val="184624507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AE487-ADDF-0C67-A923-55D380AB32A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A53D2BC-9B48-2B37-A121-C2A591022F35}"/>
              </a:ext>
            </a:extLst>
          </p:cNvPr>
          <p:cNvSpPr>
            <a:spLocks noGrp="1"/>
          </p:cNvSpPr>
          <p:nvPr>
            <p:ph type="title"/>
          </p:nvPr>
        </p:nvSpPr>
        <p:spPr>
          <a:xfrm>
            <a:off x="594360" y="584005"/>
            <a:ext cx="10972800" cy="1188720"/>
          </a:xfrm>
        </p:spPr>
        <p:txBody>
          <a:bodyPr/>
          <a:lstStyle/>
          <a:p>
            <a:r>
              <a:rPr lang="en-US" sz="3500" dirty="0">
                <a:latin typeface="Tahoma" charset="0"/>
                <a:ea typeface="Tahoma" charset="0"/>
                <a:cs typeface="Tahoma" charset="0"/>
              </a:rPr>
              <a:t>MULTITHREADING SYNCHRONIZATION</a:t>
            </a:r>
          </a:p>
        </p:txBody>
      </p:sp>
      <p:sp>
        <p:nvSpPr>
          <p:cNvPr id="6" name="TextBox 5">
            <a:extLst>
              <a:ext uri="{FF2B5EF4-FFF2-40B4-BE49-F238E27FC236}">
                <a16:creationId xmlns:a16="http://schemas.microsoft.com/office/drawing/2014/main" id="{E399CA4D-5B71-DB80-378D-E93E8831E08B}"/>
              </a:ext>
            </a:extLst>
          </p:cNvPr>
          <p:cNvSpPr txBox="1"/>
          <p:nvPr/>
        </p:nvSpPr>
        <p:spPr>
          <a:xfrm>
            <a:off x="594360" y="2342148"/>
            <a:ext cx="11228672" cy="1021370"/>
          </a:xfrm>
          <a:prstGeom prst="rect">
            <a:avLst/>
          </a:prstGeom>
          <a:noFill/>
        </p:spPr>
        <p:txBody>
          <a:bodyPr wrap="square" rtlCol="0">
            <a:spAutoFit/>
          </a:bodyPr>
          <a:lstStyle/>
          <a:p>
            <a:pPr marL="285750" indent="-285750">
              <a:lnSpc>
                <a:spcPts val="2500"/>
              </a:lnSpc>
              <a:spcBef>
                <a:spcPts val="600"/>
              </a:spcBef>
              <a:buFont typeface="Arial" panose="020B0604020202020204" pitchFamily="34" charset="0"/>
              <a:buChar char="•"/>
            </a:pPr>
            <a:r>
              <a:rPr lang="vi-VN">
                <a:solidFill>
                  <a:srgbClr val="000000"/>
                </a:solidFill>
                <a:latin typeface="Tahoma" panose="020B0604030504040204" pitchFamily="34" charset="0"/>
                <a:ea typeface="Tahoma" panose="020B0604030504040204" pitchFamily="34" charset="0"/>
                <a:cs typeface="Tahoma" panose="020B0604030504040204" pitchFamily="34" charset="0"/>
              </a:rPr>
              <a:t>Khi nhiều thread cùng truy cập vào một tài nguyên chung (như biến, file, database), có thể xảy ra xung đột dữ liệu. Java cung cấp từ khoá synchronized để đảm bảo chỉ một thread có thể truy cập tài nguyên tại một thời điểm.</a:t>
            </a:r>
          </a:p>
        </p:txBody>
      </p:sp>
      <p:pic>
        <p:nvPicPr>
          <p:cNvPr id="2" name="Picture 1">
            <a:extLst>
              <a:ext uri="{FF2B5EF4-FFF2-40B4-BE49-F238E27FC236}">
                <a16:creationId xmlns:a16="http://schemas.microsoft.com/office/drawing/2014/main" id="{8EB1B8BE-6D6A-FE06-57B7-73898BF42544}"/>
              </a:ext>
            </a:extLst>
          </p:cNvPr>
          <p:cNvPicPr>
            <a:picLocks noChangeAspect="1"/>
          </p:cNvPicPr>
          <p:nvPr/>
        </p:nvPicPr>
        <p:blipFill>
          <a:blip r:embed="rId3"/>
          <a:stretch>
            <a:fillRect/>
          </a:stretch>
        </p:blipFill>
        <p:spPr>
          <a:xfrm>
            <a:off x="1026160" y="3429000"/>
            <a:ext cx="5054600" cy="3314700"/>
          </a:xfrm>
          <a:prstGeom prst="rect">
            <a:avLst/>
          </a:prstGeom>
        </p:spPr>
      </p:pic>
      <p:pic>
        <p:nvPicPr>
          <p:cNvPr id="4" name="Picture 3">
            <a:extLst>
              <a:ext uri="{FF2B5EF4-FFF2-40B4-BE49-F238E27FC236}">
                <a16:creationId xmlns:a16="http://schemas.microsoft.com/office/drawing/2014/main" id="{DFD11489-A268-79D0-9D22-191571241BC2}"/>
              </a:ext>
            </a:extLst>
          </p:cNvPr>
          <p:cNvPicPr>
            <a:picLocks noChangeAspect="1"/>
          </p:cNvPicPr>
          <p:nvPr/>
        </p:nvPicPr>
        <p:blipFill>
          <a:blip r:embed="rId4"/>
          <a:stretch>
            <a:fillRect/>
          </a:stretch>
        </p:blipFill>
        <p:spPr>
          <a:xfrm>
            <a:off x="6526924" y="3141193"/>
            <a:ext cx="5665076" cy="3664138"/>
          </a:xfrm>
          <a:prstGeom prst="rect">
            <a:avLst/>
          </a:prstGeom>
        </p:spPr>
      </p:pic>
    </p:spTree>
    <p:extLst>
      <p:ext uri="{BB962C8B-B14F-4D97-AF65-F5344CB8AC3E}">
        <p14:creationId xmlns:p14="http://schemas.microsoft.com/office/powerpoint/2010/main" val="68119544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09434-2EE3-3D1C-F46B-92A03DE44F5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0D8918F-E07E-0430-CC15-531A7A781F44}"/>
              </a:ext>
            </a:extLst>
          </p:cNvPr>
          <p:cNvSpPr>
            <a:spLocks noGrp="1"/>
          </p:cNvSpPr>
          <p:nvPr>
            <p:ph type="title"/>
          </p:nvPr>
        </p:nvSpPr>
        <p:spPr>
          <a:xfrm>
            <a:off x="594360" y="584005"/>
            <a:ext cx="10972800" cy="1188720"/>
          </a:xfrm>
        </p:spPr>
        <p:txBody>
          <a:bodyPr/>
          <a:lstStyle/>
          <a:p>
            <a:r>
              <a:rPr lang="en-US" sz="3500" dirty="0">
                <a:latin typeface="Tahoma" charset="0"/>
                <a:ea typeface="Tahoma" charset="0"/>
                <a:cs typeface="Tahoma" charset="0"/>
              </a:rPr>
              <a:t>THREAD POOL</a:t>
            </a:r>
          </a:p>
        </p:txBody>
      </p:sp>
      <p:sp>
        <p:nvSpPr>
          <p:cNvPr id="6" name="TextBox 5">
            <a:extLst>
              <a:ext uri="{FF2B5EF4-FFF2-40B4-BE49-F238E27FC236}">
                <a16:creationId xmlns:a16="http://schemas.microsoft.com/office/drawing/2014/main" id="{7B6C25C9-2005-91F5-0492-6A2C8D3E34A1}"/>
              </a:ext>
            </a:extLst>
          </p:cNvPr>
          <p:cNvSpPr txBox="1"/>
          <p:nvPr/>
        </p:nvSpPr>
        <p:spPr>
          <a:xfrm>
            <a:off x="594360" y="2342148"/>
            <a:ext cx="11228672" cy="700769"/>
          </a:xfrm>
          <a:prstGeom prst="rect">
            <a:avLst/>
          </a:prstGeom>
          <a:noFill/>
        </p:spPr>
        <p:txBody>
          <a:bodyPr wrap="square" rtlCol="0">
            <a:spAutoFit/>
          </a:bodyPr>
          <a:lstStyle/>
          <a:p>
            <a:pPr marL="285750" indent="-285750">
              <a:lnSpc>
                <a:spcPts val="2500"/>
              </a:lnSpc>
              <a:spcBef>
                <a:spcPts val="600"/>
              </a:spcBef>
              <a:buFont typeface="Arial" panose="020B0604020202020204" pitchFamily="34" charset="0"/>
              <a:buChar char="•"/>
            </a:pPr>
            <a:r>
              <a:rPr lang="vi-VN">
                <a:solidFill>
                  <a:srgbClr val="000000"/>
                </a:solidFill>
                <a:latin typeface="Tahoma" panose="020B0604030504040204" pitchFamily="34" charset="0"/>
                <a:ea typeface="Tahoma" panose="020B0604030504040204" pitchFamily="34" charset="0"/>
                <a:cs typeface="Tahoma" panose="020B0604030504040204" pitchFamily="34" charset="0"/>
              </a:rPr>
              <a:t>Thread Pool giúp quản lý và tái sử dụng thread thay vì tạo mới nhiều lần, giúp tiết kiệm tài nguyên. Sử dụng ExecutorService</a:t>
            </a:r>
          </a:p>
        </p:txBody>
      </p:sp>
      <p:pic>
        <p:nvPicPr>
          <p:cNvPr id="5" name="Picture 4">
            <a:extLst>
              <a:ext uri="{FF2B5EF4-FFF2-40B4-BE49-F238E27FC236}">
                <a16:creationId xmlns:a16="http://schemas.microsoft.com/office/drawing/2014/main" id="{A749D055-D37A-2C0A-9BFE-E39DD3065F86}"/>
              </a:ext>
            </a:extLst>
          </p:cNvPr>
          <p:cNvPicPr>
            <a:picLocks noChangeAspect="1"/>
          </p:cNvPicPr>
          <p:nvPr/>
        </p:nvPicPr>
        <p:blipFill>
          <a:blip r:embed="rId3"/>
          <a:stretch>
            <a:fillRect/>
          </a:stretch>
        </p:blipFill>
        <p:spPr>
          <a:xfrm>
            <a:off x="2194560" y="3042917"/>
            <a:ext cx="7772400" cy="3363927"/>
          </a:xfrm>
          <a:prstGeom prst="rect">
            <a:avLst/>
          </a:prstGeom>
        </p:spPr>
      </p:pic>
    </p:spTree>
    <p:extLst>
      <p:ext uri="{BB962C8B-B14F-4D97-AF65-F5344CB8AC3E}">
        <p14:creationId xmlns:p14="http://schemas.microsoft.com/office/powerpoint/2010/main" val="43128866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29B98-9719-5215-B7B2-76B4F54A9E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FA381E-61DF-A891-6B22-9DE412A3ADA5}"/>
              </a:ext>
            </a:extLst>
          </p:cNvPr>
          <p:cNvSpPr>
            <a:spLocks noGrp="1"/>
          </p:cNvSpPr>
          <p:nvPr>
            <p:ph type="title"/>
          </p:nvPr>
        </p:nvSpPr>
        <p:spPr>
          <a:xfrm>
            <a:off x="575309" y="278128"/>
            <a:ext cx="6513023" cy="2513197"/>
          </a:xfrm>
        </p:spPr>
        <p:txBody>
          <a:bodyPr/>
          <a:lstStyle/>
          <a:p>
            <a:r>
              <a:rPr lang="en-US" dirty="0"/>
              <a:t>REGULAR EXPRESSION</a:t>
            </a:r>
          </a:p>
        </p:txBody>
      </p:sp>
      <p:sp>
        <p:nvSpPr>
          <p:cNvPr id="3" name="Content Placeholder 2">
            <a:extLst>
              <a:ext uri="{FF2B5EF4-FFF2-40B4-BE49-F238E27FC236}">
                <a16:creationId xmlns:a16="http://schemas.microsoft.com/office/drawing/2014/main" id="{067BC93C-F438-ED2B-C74A-A6C9E2B62BF4}"/>
              </a:ext>
            </a:extLst>
          </p:cNvPr>
          <p:cNvSpPr>
            <a:spLocks noGrp="1"/>
          </p:cNvSpPr>
          <p:nvPr>
            <p:ph sz="quarter" idx="16"/>
          </p:nvPr>
        </p:nvSpPr>
        <p:spPr>
          <a:xfrm>
            <a:off x="575309" y="3080084"/>
            <a:ext cx="5424437" cy="3529263"/>
          </a:xfrm>
        </p:spPr>
        <p:txBody>
          <a:bodyPr>
            <a:normAutofit/>
          </a:bodyPr>
          <a:lstStyle/>
          <a:p>
            <a:pPr marL="342900" indent="-342900">
              <a:buFont typeface="Arial" charset="0"/>
              <a:buChar char="•"/>
            </a:pPr>
            <a:r>
              <a:rPr lang="en-US" dirty="0">
                <a:latin typeface="Tahoma" panose="020B0604030504040204" pitchFamily="34" charset="0"/>
                <a:ea typeface="Tahoma" panose="020B0604030504040204" pitchFamily="34" charset="0"/>
                <a:cs typeface="Tahoma" panose="020B0604030504040204" pitchFamily="34" charset="0"/>
              </a:rPr>
              <a:t>Regular Expression</a:t>
            </a:r>
          </a:p>
          <a:p>
            <a:pPr marL="342900" indent="-342900">
              <a:buFont typeface="Arial" charset="0"/>
              <a:buChar char="•"/>
            </a:pPr>
            <a:r>
              <a:rPr lang="en-US" dirty="0">
                <a:latin typeface="Tahoma" panose="020B0604030504040204" pitchFamily="34" charset="0"/>
                <a:ea typeface="Tahoma" panose="020B0604030504040204" pitchFamily="34" charset="0"/>
                <a:cs typeface="Tahoma" panose="020B0604030504040204" pitchFamily="34" charset="0"/>
              </a:rPr>
              <a:t>Cách sử dụng Regex trong Java</a:t>
            </a:r>
          </a:p>
          <a:p>
            <a:pPr marL="342900" indent="-342900">
              <a:buFont typeface="Arial" charset="0"/>
              <a:buChar char="•"/>
            </a:pPr>
            <a:r>
              <a:rPr lang="en-US" dirty="0">
                <a:latin typeface="Tahoma" panose="020B0604030504040204" pitchFamily="34" charset="0"/>
                <a:ea typeface="Tahoma" panose="020B0604030504040204" pitchFamily="34" charset="0"/>
                <a:cs typeface="Tahoma" panose="020B0604030504040204" pitchFamily="34" charset="0"/>
              </a:rPr>
              <a:t>Các quy tắc Regex phổ biến</a:t>
            </a:r>
          </a:p>
          <a:p>
            <a:pPr marL="342900" indent="-342900">
              <a:buFont typeface="Arial" charset="0"/>
              <a:buChar char="•"/>
            </a:pPr>
            <a:r>
              <a:rPr lang="en-US" dirty="0">
                <a:latin typeface="Tahoma" panose="020B0604030504040204" pitchFamily="34" charset="0"/>
                <a:ea typeface="Tahoma" panose="020B0604030504040204" pitchFamily="34" charset="0"/>
                <a:cs typeface="Tahoma" panose="020B0604030504040204" pitchFamily="34" charset="0"/>
              </a:rPr>
              <a:t>Một số ứng dụng</a:t>
            </a:r>
          </a:p>
        </p:txBody>
      </p:sp>
      <p:pic>
        <p:nvPicPr>
          <p:cNvPr id="1026" name="Picture 2" descr="Cyber Blog – Perumal Jegan">
            <a:extLst>
              <a:ext uri="{FF2B5EF4-FFF2-40B4-BE49-F238E27FC236}">
                <a16:creationId xmlns:a16="http://schemas.microsoft.com/office/drawing/2014/main" id="{18811D77-8E50-37CC-1083-593C44A3B9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0348" y="2526266"/>
            <a:ext cx="4296343" cy="1805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9099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OOP</a:t>
            </a:r>
          </a:p>
        </p:txBody>
      </p:sp>
      <p:sp>
        <p:nvSpPr>
          <p:cNvPr id="5" name="Content Placeholder 4"/>
          <p:cNvSpPr>
            <a:spLocks noGrp="1"/>
          </p:cNvSpPr>
          <p:nvPr>
            <p:ph sz="quarter" idx="15"/>
          </p:nvPr>
        </p:nvSpPr>
        <p:spPr>
          <a:xfrm>
            <a:off x="594360" y="2413000"/>
            <a:ext cx="10848340" cy="3949700"/>
          </a:xfrm>
        </p:spPr>
        <p:txBody>
          <a:bodyPr/>
          <a:lstStyle/>
          <a:p>
            <a:pPr marL="342900" indent="-342900">
              <a:lnSpc>
                <a:spcPct val="140000"/>
              </a:lnSpc>
              <a:buFont typeface="Arial" charset="0"/>
              <a:buChar char="•"/>
            </a:pPr>
            <a:r>
              <a:rPr lang="en-US"/>
              <a:t>Object-Oriented Programming (OOP) is a programming paradism based on the concept of </a:t>
            </a:r>
            <a:r>
              <a:rPr lang="en-US" b="1"/>
              <a:t>objects, </a:t>
            </a:r>
            <a:r>
              <a:rPr lang="en-US"/>
              <a:t>which contain </a:t>
            </a:r>
            <a:r>
              <a:rPr lang="en-US" b="1"/>
              <a:t>data (attributes) </a:t>
            </a:r>
            <a:r>
              <a:rPr lang="en-US"/>
              <a:t>and </a:t>
            </a:r>
            <a:r>
              <a:rPr lang="en-US" b="1"/>
              <a:t>behavior (methods)</a:t>
            </a:r>
            <a:r>
              <a:rPr lang="en-US"/>
              <a:t>. Java is a fully object-oriented language, meaning everything in java revolves around objects and classes.</a:t>
            </a:r>
          </a:p>
          <a:p>
            <a:pPr marL="342900" indent="-342900">
              <a:lnSpc>
                <a:spcPct val="140000"/>
              </a:lnSpc>
              <a:spcBef>
                <a:spcPts val="600"/>
              </a:spcBef>
              <a:buFont typeface="Arial" charset="0"/>
              <a:buChar char="•"/>
            </a:pPr>
            <a:r>
              <a:rPr lang="en-US"/>
              <a:t>Key OOP Concepts</a:t>
            </a:r>
          </a:p>
          <a:p>
            <a:pPr marL="342900" indent="-342900">
              <a:lnSpc>
                <a:spcPct val="140000"/>
              </a:lnSpc>
              <a:spcBef>
                <a:spcPts val="600"/>
              </a:spcBef>
              <a:buFont typeface="Arial" charset="0"/>
              <a:buChar char="•"/>
            </a:pPr>
            <a:endParaRPr lang="en-US"/>
          </a:p>
        </p:txBody>
      </p:sp>
      <p:graphicFrame>
        <p:nvGraphicFramePr>
          <p:cNvPr id="2" name="Table 1"/>
          <p:cNvGraphicFramePr>
            <a:graphicFrameLocks noGrp="1"/>
          </p:cNvGraphicFramePr>
          <p:nvPr>
            <p:extLst>
              <p:ext uri="{D42A27DB-BD31-4B8C-83A1-F6EECF244321}">
                <p14:modId xmlns:p14="http://schemas.microsoft.com/office/powerpoint/2010/main" val="362588558"/>
              </p:ext>
            </p:extLst>
          </p:nvPr>
        </p:nvGraphicFramePr>
        <p:xfrm>
          <a:off x="1320800" y="4387850"/>
          <a:ext cx="10121900" cy="2123440"/>
        </p:xfrm>
        <a:graphic>
          <a:graphicData uri="http://schemas.openxmlformats.org/drawingml/2006/table">
            <a:tbl>
              <a:tblPr firstRow="1" bandRow="1">
                <a:tableStyleId>{0505E3EF-67EA-436B-97B2-0124C06EBD24}</a:tableStyleId>
              </a:tblPr>
              <a:tblGrid>
                <a:gridCol w="2011149">
                  <a:extLst>
                    <a:ext uri="{9D8B030D-6E8A-4147-A177-3AD203B41FA5}">
                      <a16:colId xmlns:a16="http://schemas.microsoft.com/office/drawing/2014/main" val="20000"/>
                    </a:ext>
                  </a:extLst>
                </a:gridCol>
                <a:gridCol w="8110751">
                  <a:extLst>
                    <a:ext uri="{9D8B030D-6E8A-4147-A177-3AD203B41FA5}">
                      <a16:colId xmlns:a16="http://schemas.microsoft.com/office/drawing/2014/main" val="20001"/>
                    </a:ext>
                  </a:extLst>
                </a:gridCol>
              </a:tblGrid>
              <a:tr h="370840">
                <a:tc>
                  <a:txBody>
                    <a:bodyPr/>
                    <a:lstStyle/>
                    <a:p>
                      <a:r>
                        <a:rPr lang="en-US"/>
                        <a:t>Concept</a:t>
                      </a:r>
                    </a:p>
                  </a:txBody>
                  <a:tcPr/>
                </a:tc>
                <a:tc>
                  <a:txBody>
                    <a:bodyPr/>
                    <a:lstStyle/>
                    <a:p>
                      <a:r>
                        <a:rPr lang="en-US"/>
                        <a:t>Description</a:t>
                      </a:r>
                    </a:p>
                  </a:txBody>
                  <a:tcPr/>
                </a:tc>
                <a:extLst>
                  <a:ext uri="{0D108BD9-81ED-4DB2-BD59-A6C34878D82A}">
                    <a16:rowId xmlns:a16="http://schemas.microsoft.com/office/drawing/2014/main" val="10000"/>
                  </a:ext>
                </a:extLst>
              </a:tr>
              <a:tr h="370840">
                <a:tc>
                  <a:txBody>
                    <a:bodyPr/>
                    <a:lstStyle/>
                    <a:p>
                      <a:r>
                        <a:rPr lang="en-US"/>
                        <a:t>Encapsulation</a:t>
                      </a:r>
                    </a:p>
                  </a:txBody>
                  <a:tcPr/>
                </a:tc>
                <a:tc>
                  <a:txBody>
                    <a:bodyPr/>
                    <a:lstStyle/>
                    <a:p>
                      <a:r>
                        <a:rPr lang="en-US"/>
                        <a:t>Wrapping</a:t>
                      </a:r>
                      <a:r>
                        <a:rPr lang="en-US" baseline="0"/>
                        <a:t> data and methods into a single unit (class) and restricting direct access.</a:t>
                      </a:r>
                      <a:endParaRPr lang="en-US"/>
                    </a:p>
                  </a:txBody>
                  <a:tcPr/>
                </a:tc>
                <a:extLst>
                  <a:ext uri="{0D108BD9-81ED-4DB2-BD59-A6C34878D82A}">
                    <a16:rowId xmlns:a16="http://schemas.microsoft.com/office/drawing/2014/main" val="10001"/>
                  </a:ext>
                </a:extLst>
              </a:tr>
              <a:tr h="370840">
                <a:tc>
                  <a:txBody>
                    <a:bodyPr/>
                    <a:lstStyle/>
                    <a:p>
                      <a:r>
                        <a:rPr lang="en-US"/>
                        <a:t>Abstraction</a:t>
                      </a:r>
                    </a:p>
                  </a:txBody>
                  <a:tcPr/>
                </a:tc>
                <a:tc>
                  <a:txBody>
                    <a:bodyPr/>
                    <a:lstStyle/>
                    <a:p>
                      <a:r>
                        <a:rPr lang="en-US"/>
                        <a:t>Hiding implementation details and exposing</a:t>
                      </a:r>
                      <a:r>
                        <a:rPr lang="en-US" baseline="0"/>
                        <a:t> only necessary parts</a:t>
                      </a:r>
                      <a:endParaRPr lang="en-US"/>
                    </a:p>
                  </a:txBody>
                  <a:tcPr/>
                </a:tc>
                <a:extLst>
                  <a:ext uri="{0D108BD9-81ED-4DB2-BD59-A6C34878D82A}">
                    <a16:rowId xmlns:a16="http://schemas.microsoft.com/office/drawing/2014/main" val="10002"/>
                  </a:ext>
                </a:extLst>
              </a:tr>
              <a:tr h="370840">
                <a:tc>
                  <a:txBody>
                    <a:bodyPr/>
                    <a:lstStyle/>
                    <a:p>
                      <a:r>
                        <a:rPr lang="en-US"/>
                        <a:t>Inheritance</a:t>
                      </a:r>
                    </a:p>
                  </a:txBody>
                  <a:tcPr/>
                </a:tc>
                <a:tc>
                  <a:txBody>
                    <a:bodyPr/>
                    <a:lstStyle/>
                    <a:p>
                      <a:r>
                        <a:rPr lang="en-US"/>
                        <a:t>Enabling a new class (child) to inherit properties and behaviors</a:t>
                      </a:r>
                      <a:r>
                        <a:rPr lang="en-US" baseline="0"/>
                        <a:t> from an existing class (parent)</a:t>
                      </a:r>
                      <a:endParaRPr lang="en-US"/>
                    </a:p>
                  </a:txBody>
                  <a:tcPr/>
                </a:tc>
                <a:extLst>
                  <a:ext uri="{0D108BD9-81ED-4DB2-BD59-A6C34878D82A}">
                    <a16:rowId xmlns:a16="http://schemas.microsoft.com/office/drawing/2014/main" val="10003"/>
                  </a:ext>
                </a:extLst>
              </a:tr>
              <a:tr h="370840">
                <a:tc>
                  <a:txBody>
                    <a:bodyPr/>
                    <a:lstStyle/>
                    <a:p>
                      <a:r>
                        <a:rPr lang="en-US"/>
                        <a:t>Polymorphism</a:t>
                      </a:r>
                    </a:p>
                  </a:txBody>
                  <a:tcPr/>
                </a:tc>
                <a:tc>
                  <a:txBody>
                    <a:bodyPr/>
                    <a:lstStyle/>
                    <a:p>
                      <a:r>
                        <a:rPr lang="en-US"/>
                        <a:t>Allowing methods to take</a:t>
                      </a:r>
                      <a:r>
                        <a:rPr lang="en-US" baseline="0"/>
                        <a:t> different forms (method overloading and overriding).</a:t>
                      </a:r>
                      <a:endParaRPr lang="en-US"/>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1958815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0BF65-C84B-45C3-72CA-AFDA68851174}"/>
              </a:ext>
            </a:extLst>
          </p:cNvPr>
          <p:cNvSpPr>
            <a:spLocks noGrp="1"/>
          </p:cNvSpPr>
          <p:nvPr>
            <p:ph type="title"/>
          </p:nvPr>
        </p:nvSpPr>
        <p:spPr>
          <a:xfrm>
            <a:off x="594360" y="189572"/>
            <a:ext cx="6787747" cy="1593507"/>
          </a:xfrm>
        </p:spPr>
        <p:txBody>
          <a:bodyPr/>
          <a:lstStyle/>
          <a:p>
            <a:r>
              <a:rPr lang="en-US" dirty="0"/>
              <a:t>Agenda</a:t>
            </a:r>
          </a:p>
        </p:txBody>
      </p:sp>
      <p:sp>
        <p:nvSpPr>
          <p:cNvPr id="3" name="Text Placeholder 2">
            <a:extLst>
              <a:ext uri="{FF2B5EF4-FFF2-40B4-BE49-F238E27FC236}">
                <a16:creationId xmlns:a16="http://schemas.microsoft.com/office/drawing/2014/main" id="{3B8EBC2C-6DD7-5003-38EB-40753046FE8C}"/>
              </a:ext>
            </a:extLst>
          </p:cNvPr>
          <p:cNvSpPr>
            <a:spLocks noGrp="1"/>
          </p:cNvSpPr>
          <p:nvPr>
            <p:ph sz="quarter" idx="13"/>
          </p:nvPr>
        </p:nvSpPr>
        <p:spPr>
          <a:xfrm>
            <a:off x="593725" y="2281238"/>
            <a:ext cx="6788150" cy="3709987"/>
          </a:xfrm>
        </p:spPr>
        <p:txBody>
          <a:bodyPr tIns="457200"/>
          <a:lstStyle/>
          <a:p>
            <a:r>
              <a:rPr lang="en-US" dirty="0"/>
              <a:t>What is Software Design Pattern</a:t>
            </a:r>
          </a:p>
          <a:p>
            <a:r>
              <a:rPr lang="en-US" dirty="0"/>
              <a:t>Types of Software Design Pattern</a:t>
            </a:r>
          </a:p>
          <a:p>
            <a:r>
              <a:rPr lang="en-US" dirty="0"/>
              <a:t>How to apply SDP in Programming</a:t>
            </a:r>
          </a:p>
        </p:txBody>
      </p:sp>
    </p:spTree>
    <p:extLst>
      <p:ext uri="{BB962C8B-B14F-4D97-AF65-F5344CB8AC3E}">
        <p14:creationId xmlns:p14="http://schemas.microsoft.com/office/powerpoint/2010/main" val="334668579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A97CF0-0006-49B3-9274-17CFB89443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98477F1-4D49-8FF0-7419-9CC5EC1F90EE}"/>
              </a:ext>
            </a:extLst>
          </p:cNvPr>
          <p:cNvSpPr>
            <a:spLocks noGrp="1"/>
          </p:cNvSpPr>
          <p:nvPr>
            <p:ph type="title"/>
          </p:nvPr>
        </p:nvSpPr>
        <p:spPr>
          <a:xfrm>
            <a:off x="594360" y="584005"/>
            <a:ext cx="10972800" cy="1188720"/>
          </a:xfrm>
        </p:spPr>
        <p:txBody>
          <a:bodyPr/>
          <a:lstStyle/>
          <a:p>
            <a:r>
              <a:rPr lang="en-US" sz="3500" dirty="0">
                <a:latin typeface="Tahoma" charset="0"/>
                <a:ea typeface="Tahoma" charset="0"/>
                <a:cs typeface="Tahoma" charset="0"/>
              </a:rPr>
              <a:t>REGULAR EXPRESSION</a:t>
            </a:r>
          </a:p>
        </p:txBody>
      </p:sp>
      <p:sp>
        <p:nvSpPr>
          <p:cNvPr id="6" name="TextBox 5">
            <a:extLst>
              <a:ext uri="{FF2B5EF4-FFF2-40B4-BE49-F238E27FC236}">
                <a16:creationId xmlns:a16="http://schemas.microsoft.com/office/drawing/2014/main" id="{83F1E8C5-8390-1DCC-612B-98F12A2DBF46}"/>
              </a:ext>
            </a:extLst>
          </p:cNvPr>
          <p:cNvSpPr txBox="1"/>
          <p:nvPr/>
        </p:nvSpPr>
        <p:spPr>
          <a:xfrm>
            <a:off x="594360" y="2342148"/>
            <a:ext cx="11228672" cy="1816523"/>
          </a:xfrm>
          <a:prstGeom prst="rect">
            <a:avLst/>
          </a:prstGeom>
          <a:noFill/>
        </p:spPr>
        <p:txBody>
          <a:bodyPr wrap="square" rtlCol="0">
            <a:spAutoFit/>
          </a:bodyPr>
          <a:lstStyle/>
          <a:p>
            <a:pPr marL="285750" indent="-285750">
              <a:lnSpc>
                <a:spcPts val="2500"/>
              </a:lnSpc>
              <a:spcBef>
                <a:spcPts val="600"/>
              </a:spcBef>
              <a:buFont typeface="Arial" panose="020B0604020202020204" pitchFamily="34" charset="0"/>
              <a:buChar char="•"/>
            </a:pPr>
            <a:r>
              <a:rPr lang="vi-VN">
                <a:solidFill>
                  <a:srgbClr val="000000"/>
                </a:solidFill>
                <a:latin typeface="Tahoma" panose="020B0604030504040204" pitchFamily="34" charset="0"/>
                <a:ea typeface="Tahoma" panose="020B0604030504040204" pitchFamily="34" charset="0"/>
                <a:cs typeface="Tahoma" panose="020B0604030504040204" pitchFamily="34" charset="0"/>
              </a:rPr>
              <a:t>Regular Expression (Regex) là một biểu thức dùng để tìm kiếm, kiểm tra, hoặc thay thế chuỗi ký tự theo một mẫu nhất định. Java hỗ trỡ Regex thông qua package </a:t>
            </a:r>
            <a:r>
              <a:rPr lang="vi-VN" b="1">
                <a:solidFill>
                  <a:srgbClr val="000000"/>
                </a:solidFill>
                <a:latin typeface="Tahoma" panose="020B0604030504040204" pitchFamily="34" charset="0"/>
                <a:ea typeface="Tahoma" panose="020B0604030504040204" pitchFamily="34" charset="0"/>
                <a:cs typeface="Tahoma" panose="020B0604030504040204" pitchFamily="34" charset="0"/>
              </a:rPr>
              <a:t>java.util.regex</a:t>
            </a:r>
            <a:r>
              <a:rPr lang="vi-VN">
                <a:solidFill>
                  <a:srgbClr val="000000"/>
                </a:solidFill>
                <a:latin typeface="Tahoma" panose="020B0604030504040204" pitchFamily="34" charset="0"/>
                <a:ea typeface="Tahoma" panose="020B0604030504040204" pitchFamily="34" charset="0"/>
                <a:cs typeface="Tahoma" panose="020B0604030504040204" pitchFamily="34" charset="0"/>
              </a:rPr>
              <a:t>, trong đó hai lớp quan trọng là:</a:t>
            </a:r>
          </a:p>
          <a:p>
            <a:pPr marL="742950" lvl="1" indent="-285750">
              <a:lnSpc>
                <a:spcPts val="2500"/>
              </a:lnSpc>
              <a:spcBef>
                <a:spcPts val="600"/>
              </a:spcBef>
              <a:buFont typeface="Courier New" panose="02070309020205020404" pitchFamily="49" charset="0"/>
              <a:buChar char="o"/>
            </a:pPr>
            <a:r>
              <a:rPr lang="vi-VN" b="1">
                <a:solidFill>
                  <a:srgbClr val="000000"/>
                </a:solidFill>
                <a:latin typeface="Tahoma" panose="020B0604030504040204" pitchFamily="34" charset="0"/>
                <a:ea typeface="Tahoma" panose="020B0604030504040204" pitchFamily="34" charset="0"/>
                <a:cs typeface="Tahoma" panose="020B0604030504040204" pitchFamily="34" charset="0"/>
              </a:rPr>
              <a:t>Pattern</a:t>
            </a:r>
            <a:r>
              <a:rPr lang="vi-VN">
                <a:solidFill>
                  <a:srgbClr val="000000"/>
                </a:solidFill>
                <a:latin typeface="Tahoma" panose="020B0604030504040204" pitchFamily="34" charset="0"/>
                <a:ea typeface="Tahoma" panose="020B0604030504040204" pitchFamily="34" charset="0"/>
                <a:cs typeface="Tahoma" panose="020B0604030504040204" pitchFamily="34" charset="0"/>
              </a:rPr>
              <a:t>: Biểu diễn một mẫu Regex</a:t>
            </a:r>
          </a:p>
          <a:p>
            <a:pPr marL="742950" lvl="1" indent="-285750">
              <a:lnSpc>
                <a:spcPts val="2500"/>
              </a:lnSpc>
              <a:spcBef>
                <a:spcPts val="600"/>
              </a:spcBef>
              <a:buFont typeface="Courier New" panose="02070309020205020404" pitchFamily="49" charset="0"/>
              <a:buChar char="o"/>
            </a:pPr>
            <a:r>
              <a:rPr lang="vi-VN" b="1">
                <a:solidFill>
                  <a:srgbClr val="000000"/>
                </a:solidFill>
                <a:latin typeface="Tahoma" panose="020B0604030504040204" pitchFamily="34" charset="0"/>
                <a:ea typeface="Tahoma" panose="020B0604030504040204" pitchFamily="34" charset="0"/>
                <a:cs typeface="Tahoma" panose="020B0604030504040204" pitchFamily="34" charset="0"/>
              </a:rPr>
              <a:t>Matcher</a:t>
            </a:r>
            <a:r>
              <a:rPr lang="vi-VN">
                <a:solidFill>
                  <a:srgbClr val="000000"/>
                </a:solidFill>
                <a:latin typeface="Tahoma" panose="020B0604030504040204" pitchFamily="34" charset="0"/>
                <a:ea typeface="Tahoma" panose="020B0604030504040204" pitchFamily="34" charset="0"/>
                <a:cs typeface="Tahoma" panose="020B0604030504040204" pitchFamily="34" charset="0"/>
              </a:rPr>
              <a:t>: Dùng để so khớp chuỗi với mẫu Regex.</a:t>
            </a:r>
            <a:endParaRPr lang="vi-VN" b="1">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17610469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531E11-28B6-0E2A-9CA0-51D74AFDD85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8A16C1-F959-DEC5-7A07-109B55C207B9}"/>
              </a:ext>
            </a:extLst>
          </p:cNvPr>
          <p:cNvSpPr>
            <a:spLocks noGrp="1"/>
          </p:cNvSpPr>
          <p:nvPr>
            <p:ph type="title"/>
          </p:nvPr>
        </p:nvSpPr>
        <p:spPr>
          <a:xfrm>
            <a:off x="594360" y="584005"/>
            <a:ext cx="10972800" cy="1188720"/>
          </a:xfrm>
        </p:spPr>
        <p:txBody>
          <a:bodyPr/>
          <a:lstStyle/>
          <a:p>
            <a:r>
              <a:rPr lang="en-US" sz="3500" dirty="0">
                <a:latin typeface="Tahoma" charset="0"/>
                <a:ea typeface="Tahoma" charset="0"/>
                <a:cs typeface="Tahoma" charset="0"/>
              </a:rPr>
              <a:t>SỬ DỤNG REGEX TRONG JAVA</a:t>
            </a:r>
          </a:p>
        </p:txBody>
      </p:sp>
      <p:sp>
        <p:nvSpPr>
          <p:cNvPr id="6" name="TextBox 5">
            <a:extLst>
              <a:ext uri="{FF2B5EF4-FFF2-40B4-BE49-F238E27FC236}">
                <a16:creationId xmlns:a16="http://schemas.microsoft.com/office/drawing/2014/main" id="{4DB6D577-B87E-3F96-5193-89EF0679CF85}"/>
              </a:ext>
            </a:extLst>
          </p:cNvPr>
          <p:cNvSpPr txBox="1"/>
          <p:nvPr/>
        </p:nvSpPr>
        <p:spPr>
          <a:xfrm>
            <a:off x="594360" y="2342148"/>
            <a:ext cx="11228672" cy="777777"/>
          </a:xfrm>
          <a:prstGeom prst="rect">
            <a:avLst/>
          </a:prstGeom>
          <a:noFill/>
        </p:spPr>
        <p:txBody>
          <a:bodyPr wrap="square" rtlCol="0">
            <a:spAutoFit/>
          </a:bodyPr>
          <a:lstStyle/>
          <a:p>
            <a:pPr marL="285750" indent="-285750">
              <a:lnSpc>
                <a:spcPts val="2500"/>
              </a:lnSpc>
              <a:spcBef>
                <a:spcPts val="600"/>
              </a:spcBef>
              <a:buFont typeface="Arial" panose="020B0604020202020204" pitchFamily="34" charset="0"/>
              <a:buChar char="•"/>
            </a:pPr>
            <a:r>
              <a:rPr lang="vi-VN">
                <a:solidFill>
                  <a:srgbClr val="000000"/>
                </a:solidFill>
                <a:latin typeface="Tahoma" panose="020B0604030504040204" pitchFamily="34" charset="0"/>
                <a:ea typeface="Tahoma" panose="020B0604030504040204" pitchFamily="34" charset="0"/>
                <a:cs typeface="Tahoma" panose="020B0604030504040204" pitchFamily="34" charset="0"/>
              </a:rPr>
              <a:t>Có 2 cách để sử dụng Regex trong Java:</a:t>
            </a:r>
          </a:p>
          <a:p>
            <a:pPr marL="285750" indent="-285750">
              <a:lnSpc>
                <a:spcPts val="2500"/>
              </a:lnSpc>
              <a:spcBef>
                <a:spcPts val="600"/>
              </a:spcBef>
              <a:buFont typeface="Arial" panose="020B0604020202020204" pitchFamily="34" charset="0"/>
              <a:buChar char="•"/>
            </a:pPr>
            <a:r>
              <a:rPr lang="vi-VN" b="1">
                <a:solidFill>
                  <a:srgbClr val="000000"/>
                </a:solidFill>
                <a:latin typeface="Tahoma" panose="020B0604030504040204" pitchFamily="34" charset="0"/>
                <a:ea typeface="Tahoma" panose="020B0604030504040204" pitchFamily="34" charset="0"/>
                <a:cs typeface="Tahoma" panose="020B0604030504040204" pitchFamily="34" charset="0"/>
              </a:rPr>
              <a:t>Cách 1: </a:t>
            </a:r>
            <a:r>
              <a:rPr lang="vi-VN">
                <a:solidFill>
                  <a:srgbClr val="000000"/>
                </a:solidFill>
                <a:latin typeface="Tahoma" panose="020B0604030504040204" pitchFamily="34" charset="0"/>
                <a:ea typeface="Tahoma" panose="020B0604030504040204" pitchFamily="34" charset="0"/>
                <a:cs typeface="Tahoma" panose="020B0604030504040204" pitchFamily="34" charset="0"/>
              </a:rPr>
              <a:t>Dùng Pattern và Matcher. Ví dụ kiểm tra chuỗi có khớp với một mẫu Regex không?</a:t>
            </a:r>
            <a:endParaRPr lang="vi-VN" b="1">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pic>
        <p:nvPicPr>
          <p:cNvPr id="2" name="Picture 1">
            <a:extLst>
              <a:ext uri="{FF2B5EF4-FFF2-40B4-BE49-F238E27FC236}">
                <a16:creationId xmlns:a16="http://schemas.microsoft.com/office/drawing/2014/main" id="{FF4AD1D8-D2DB-4015-E200-669DF9364A70}"/>
              </a:ext>
            </a:extLst>
          </p:cNvPr>
          <p:cNvPicPr>
            <a:picLocks noChangeAspect="1"/>
          </p:cNvPicPr>
          <p:nvPr/>
        </p:nvPicPr>
        <p:blipFill>
          <a:blip r:embed="rId3"/>
          <a:stretch>
            <a:fillRect/>
          </a:stretch>
        </p:blipFill>
        <p:spPr>
          <a:xfrm>
            <a:off x="1911926" y="3119925"/>
            <a:ext cx="6918367" cy="3655322"/>
          </a:xfrm>
          <a:prstGeom prst="rect">
            <a:avLst/>
          </a:prstGeom>
        </p:spPr>
      </p:pic>
    </p:spTree>
    <p:extLst>
      <p:ext uri="{BB962C8B-B14F-4D97-AF65-F5344CB8AC3E}">
        <p14:creationId xmlns:p14="http://schemas.microsoft.com/office/powerpoint/2010/main" val="170810890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7901B-FD1F-4AD9-2900-B11995565AB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A0271C0-04C4-7020-2882-C5A6BA61AE36}"/>
              </a:ext>
            </a:extLst>
          </p:cNvPr>
          <p:cNvSpPr>
            <a:spLocks noGrp="1"/>
          </p:cNvSpPr>
          <p:nvPr>
            <p:ph type="title"/>
          </p:nvPr>
        </p:nvSpPr>
        <p:spPr>
          <a:xfrm>
            <a:off x="594360" y="584005"/>
            <a:ext cx="10972800" cy="1188720"/>
          </a:xfrm>
        </p:spPr>
        <p:txBody>
          <a:bodyPr/>
          <a:lstStyle/>
          <a:p>
            <a:r>
              <a:rPr lang="en-US" sz="3500" dirty="0">
                <a:latin typeface="Tahoma" charset="0"/>
                <a:ea typeface="Tahoma" charset="0"/>
                <a:cs typeface="Tahoma" charset="0"/>
              </a:rPr>
              <a:t>SỬ DỤNG REGEX TRONG JAVA</a:t>
            </a:r>
          </a:p>
        </p:txBody>
      </p:sp>
      <p:sp>
        <p:nvSpPr>
          <p:cNvPr id="6" name="TextBox 5">
            <a:extLst>
              <a:ext uri="{FF2B5EF4-FFF2-40B4-BE49-F238E27FC236}">
                <a16:creationId xmlns:a16="http://schemas.microsoft.com/office/drawing/2014/main" id="{2C47EAE7-E762-867E-1108-800EF7158365}"/>
              </a:ext>
            </a:extLst>
          </p:cNvPr>
          <p:cNvSpPr txBox="1"/>
          <p:nvPr/>
        </p:nvSpPr>
        <p:spPr>
          <a:xfrm>
            <a:off x="594360" y="2342148"/>
            <a:ext cx="11228672" cy="1970348"/>
          </a:xfrm>
          <a:prstGeom prst="rect">
            <a:avLst/>
          </a:prstGeom>
          <a:noFill/>
        </p:spPr>
        <p:txBody>
          <a:bodyPr wrap="square" rtlCol="0">
            <a:spAutoFit/>
          </a:bodyPr>
          <a:lstStyle/>
          <a:p>
            <a:pPr marL="285750" indent="-285750">
              <a:lnSpc>
                <a:spcPts val="2500"/>
              </a:lnSpc>
              <a:spcBef>
                <a:spcPts val="600"/>
              </a:spcBef>
              <a:buFont typeface="Arial" panose="020B0604020202020204" pitchFamily="34" charset="0"/>
              <a:buChar char="•"/>
            </a:pPr>
            <a:r>
              <a:rPr lang="vi-VN">
                <a:solidFill>
                  <a:schemeClr val="bg1"/>
                </a:solidFill>
                <a:latin typeface="Tahoma" panose="020B0604030504040204" pitchFamily="34" charset="0"/>
                <a:ea typeface="Tahoma" panose="020B0604030504040204" pitchFamily="34" charset="0"/>
                <a:cs typeface="Tahoma" panose="020B0604030504040204" pitchFamily="34" charset="0"/>
              </a:rPr>
              <a:t>Regex </a:t>
            </a:r>
            <a:r>
              <a:rPr lang="en-US">
                <a:solidFill>
                  <a:schemeClr val="bg1"/>
                </a:solidFill>
              </a:rPr>
              <a:t>^[a-z]+\\d+$</a:t>
            </a:r>
          </a:p>
          <a:p>
            <a:pPr marL="742950" lvl="1" indent="-285750">
              <a:lnSpc>
                <a:spcPts val="2500"/>
              </a:lnSpc>
              <a:spcBef>
                <a:spcPts val="600"/>
              </a:spcBef>
              <a:buFont typeface="Courier New" panose="02070309020205020404" pitchFamily="49" charset="0"/>
              <a:buChar char="o"/>
            </a:pPr>
            <a:r>
              <a:rPr lang="en-US">
                <a:solidFill>
                  <a:schemeClr val="bg1"/>
                </a:solidFill>
                <a:latin typeface="Tahoma" panose="020B0604030504040204" pitchFamily="34" charset="0"/>
                <a:ea typeface="Tahoma" panose="020B0604030504040204" pitchFamily="34" charset="0"/>
                <a:cs typeface="Tahoma" panose="020B0604030504040204" pitchFamily="34" charset="0"/>
              </a:rPr>
              <a:t>^ : Bắt đầu chuỗi</a:t>
            </a:r>
          </a:p>
          <a:p>
            <a:pPr marL="742950" lvl="1" indent="-285750">
              <a:lnSpc>
                <a:spcPts val="2500"/>
              </a:lnSpc>
              <a:spcBef>
                <a:spcPts val="600"/>
              </a:spcBef>
              <a:buFont typeface="Courier New" panose="02070309020205020404" pitchFamily="49" charset="0"/>
              <a:buChar char="o"/>
            </a:pPr>
            <a:r>
              <a:rPr lang="en-US">
                <a:solidFill>
                  <a:schemeClr val="bg1"/>
                </a:solidFill>
                <a:latin typeface="Tahoma" panose="020B0604030504040204" pitchFamily="34" charset="0"/>
                <a:ea typeface="Tahoma" panose="020B0604030504040204" pitchFamily="34" charset="0"/>
                <a:cs typeface="Tahoma" panose="020B0604030504040204" pitchFamily="34" charset="0"/>
              </a:rPr>
              <a:t>[a-z]+ : Ít nhất một chữ cái thường</a:t>
            </a:r>
          </a:p>
          <a:p>
            <a:pPr marL="742950" lvl="1" indent="-285750">
              <a:lnSpc>
                <a:spcPts val="2500"/>
              </a:lnSpc>
              <a:spcBef>
                <a:spcPts val="600"/>
              </a:spcBef>
              <a:buFont typeface="Courier New" panose="02070309020205020404" pitchFamily="49" charset="0"/>
              <a:buChar char="o"/>
            </a:pPr>
            <a:r>
              <a:rPr lang="en-US">
                <a:solidFill>
                  <a:schemeClr val="bg1"/>
                </a:solidFill>
                <a:latin typeface="Tahoma" panose="020B0604030504040204" pitchFamily="34" charset="0"/>
                <a:ea typeface="Tahoma" panose="020B0604030504040204" pitchFamily="34" charset="0"/>
                <a:cs typeface="Tahoma" panose="020B0604030504040204" pitchFamily="34" charset="0"/>
              </a:rPr>
              <a:t>\d+ : Ít nhất một chữ số</a:t>
            </a:r>
          </a:p>
          <a:p>
            <a:pPr marL="742950" lvl="1" indent="-285750">
              <a:lnSpc>
                <a:spcPts val="2500"/>
              </a:lnSpc>
              <a:spcBef>
                <a:spcPts val="600"/>
              </a:spcBef>
              <a:buFont typeface="Courier New" panose="02070309020205020404" pitchFamily="49" charset="0"/>
              <a:buChar char="o"/>
            </a:pPr>
            <a:r>
              <a:rPr lang="en-US">
                <a:solidFill>
                  <a:schemeClr val="bg1"/>
                </a:solidFill>
                <a:latin typeface="Tahoma" panose="020B0604030504040204" pitchFamily="34" charset="0"/>
                <a:ea typeface="Tahoma" panose="020B0604030504040204" pitchFamily="34" charset="0"/>
                <a:cs typeface="Tahoma" panose="020B0604030504040204" pitchFamily="34" charset="0"/>
              </a:rPr>
              <a:t>$ : Kết thúc chuỗi</a:t>
            </a:r>
            <a:endParaRPr lang="vi-VN">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009485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373447-33A0-9F3C-52DD-93C5C8623FD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557B2F8-D101-099D-FC53-CBFB3B665FE2}"/>
              </a:ext>
            </a:extLst>
          </p:cNvPr>
          <p:cNvSpPr>
            <a:spLocks noGrp="1"/>
          </p:cNvSpPr>
          <p:nvPr>
            <p:ph type="title"/>
          </p:nvPr>
        </p:nvSpPr>
        <p:spPr>
          <a:xfrm>
            <a:off x="594360" y="584005"/>
            <a:ext cx="10972800" cy="1188720"/>
          </a:xfrm>
        </p:spPr>
        <p:txBody>
          <a:bodyPr/>
          <a:lstStyle/>
          <a:p>
            <a:r>
              <a:rPr lang="en-US" sz="3500" dirty="0">
                <a:latin typeface="Tahoma" charset="0"/>
                <a:ea typeface="Tahoma" charset="0"/>
                <a:cs typeface="Tahoma" charset="0"/>
              </a:rPr>
              <a:t>SỬ DỤNG REGEX TRONG JAVA</a:t>
            </a:r>
          </a:p>
        </p:txBody>
      </p:sp>
      <p:sp>
        <p:nvSpPr>
          <p:cNvPr id="6" name="TextBox 5">
            <a:extLst>
              <a:ext uri="{FF2B5EF4-FFF2-40B4-BE49-F238E27FC236}">
                <a16:creationId xmlns:a16="http://schemas.microsoft.com/office/drawing/2014/main" id="{2929473D-504B-CB08-2572-4573F104FC89}"/>
              </a:ext>
            </a:extLst>
          </p:cNvPr>
          <p:cNvSpPr txBox="1"/>
          <p:nvPr/>
        </p:nvSpPr>
        <p:spPr>
          <a:xfrm>
            <a:off x="594360" y="2342148"/>
            <a:ext cx="11228672" cy="380169"/>
          </a:xfrm>
          <a:prstGeom prst="rect">
            <a:avLst/>
          </a:prstGeom>
          <a:noFill/>
        </p:spPr>
        <p:txBody>
          <a:bodyPr wrap="square" rtlCol="0">
            <a:spAutoFit/>
          </a:bodyPr>
          <a:lstStyle/>
          <a:p>
            <a:pPr marL="285750" indent="-285750">
              <a:lnSpc>
                <a:spcPts val="2500"/>
              </a:lnSpc>
              <a:spcBef>
                <a:spcPts val="600"/>
              </a:spcBef>
              <a:buFont typeface="Arial" panose="020B0604020202020204" pitchFamily="34" charset="0"/>
              <a:buChar char="•"/>
            </a:pPr>
            <a:r>
              <a:rPr lang="vi-VN" b="1">
                <a:solidFill>
                  <a:srgbClr val="000000"/>
                </a:solidFill>
                <a:latin typeface="Tahoma" panose="020B0604030504040204" pitchFamily="34" charset="0"/>
                <a:ea typeface="Tahoma" panose="020B0604030504040204" pitchFamily="34" charset="0"/>
                <a:cs typeface="Tahoma" panose="020B0604030504040204" pitchFamily="34" charset="0"/>
              </a:rPr>
              <a:t>Cách 2:</a:t>
            </a:r>
            <a:r>
              <a:rPr lang="vi-VN">
                <a:solidFill>
                  <a:srgbClr val="000000"/>
                </a:solidFill>
                <a:latin typeface="Tahoma" panose="020B0604030504040204" pitchFamily="34" charset="0"/>
                <a:ea typeface="Tahoma" panose="020B0604030504040204" pitchFamily="34" charset="0"/>
                <a:cs typeface="Tahoma" panose="020B0604030504040204" pitchFamily="34" charset="0"/>
              </a:rPr>
              <a:t> Dùng String.matches(). Phương thức matches() đơn giản hơn nhưng ít linh hoạt hơn Pattern</a:t>
            </a:r>
            <a:endParaRPr lang="vi-VN" b="1">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id="{209621A9-90B3-A4CD-A623-F007AF049E32}"/>
              </a:ext>
            </a:extLst>
          </p:cNvPr>
          <p:cNvPicPr>
            <a:picLocks noChangeAspect="1"/>
          </p:cNvPicPr>
          <p:nvPr/>
        </p:nvPicPr>
        <p:blipFill>
          <a:blip r:embed="rId3"/>
          <a:stretch>
            <a:fillRect/>
          </a:stretch>
        </p:blipFill>
        <p:spPr>
          <a:xfrm>
            <a:off x="1889166" y="2978421"/>
            <a:ext cx="7772400" cy="1898686"/>
          </a:xfrm>
          <a:prstGeom prst="rect">
            <a:avLst/>
          </a:prstGeom>
        </p:spPr>
      </p:pic>
    </p:spTree>
    <p:extLst>
      <p:ext uri="{BB962C8B-B14F-4D97-AF65-F5344CB8AC3E}">
        <p14:creationId xmlns:p14="http://schemas.microsoft.com/office/powerpoint/2010/main" val="110882738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C05B2-BEBE-B258-A37E-F639A7E65CC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92FDFE-11A7-F990-A464-5E99F3A6F3F6}"/>
              </a:ext>
            </a:extLst>
          </p:cNvPr>
          <p:cNvSpPr>
            <a:spLocks noGrp="1"/>
          </p:cNvSpPr>
          <p:nvPr>
            <p:ph type="title"/>
          </p:nvPr>
        </p:nvSpPr>
        <p:spPr>
          <a:xfrm>
            <a:off x="594360" y="584005"/>
            <a:ext cx="10972800" cy="1188720"/>
          </a:xfrm>
        </p:spPr>
        <p:txBody>
          <a:bodyPr/>
          <a:lstStyle/>
          <a:p>
            <a:r>
              <a:rPr lang="en-US" sz="3000" dirty="0">
                <a:latin typeface="Tahoma" charset="0"/>
                <a:ea typeface="Tahoma" charset="0"/>
                <a:cs typeface="Tahoma" charset="0"/>
              </a:rPr>
              <a:t>CÁC PHƯƠNG THỨC QUAN TRỌNG TRONG Matcher</a:t>
            </a:r>
          </a:p>
        </p:txBody>
      </p:sp>
      <p:graphicFrame>
        <p:nvGraphicFramePr>
          <p:cNvPr id="2" name="Table 1">
            <a:extLst>
              <a:ext uri="{FF2B5EF4-FFF2-40B4-BE49-F238E27FC236}">
                <a16:creationId xmlns:a16="http://schemas.microsoft.com/office/drawing/2014/main" id="{1669215E-8D4F-44E9-2D7E-B5638D6A51F1}"/>
              </a:ext>
            </a:extLst>
          </p:cNvPr>
          <p:cNvGraphicFramePr>
            <a:graphicFrameLocks noGrp="1"/>
          </p:cNvGraphicFramePr>
          <p:nvPr>
            <p:extLst>
              <p:ext uri="{D42A27DB-BD31-4B8C-83A1-F6EECF244321}">
                <p14:modId xmlns:p14="http://schemas.microsoft.com/office/powerpoint/2010/main" val="2229545859"/>
              </p:ext>
            </p:extLst>
          </p:nvPr>
        </p:nvGraphicFramePr>
        <p:xfrm>
          <a:off x="1327150" y="2532231"/>
          <a:ext cx="9855200" cy="3741766"/>
        </p:xfrm>
        <a:graphic>
          <a:graphicData uri="http://schemas.openxmlformats.org/drawingml/2006/table">
            <a:tbl>
              <a:tblPr firstRow="1" bandRow="1">
                <a:tableStyleId>{F5AB1C69-6EDB-4FF4-983F-18BD219EF322}</a:tableStyleId>
              </a:tblPr>
              <a:tblGrid>
                <a:gridCol w="2463800">
                  <a:extLst>
                    <a:ext uri="{9D8B030D-6E8A-4147-A177-3AD203B41FA5}">
                      <a16:colId xmlns:a16="http://schemas.microsoft.com/office/drawing/2014/main" val="1911151495"/>
                    </a:ext>
                  </a:extLst>
                </a:gridCol>
                <a:gridCol w="7391400">
                  <a:extLst>
                    <a:ext uri="{9D8B030D-6E8A-4147-A177-3AD203B41FA5}">
                      <a16:colId xmlns:a16="http://schemas.microsoft.com/office/drawing/2014/main" val="4060979300"/>
                    </a:ext>
                  </a:extLst>
                </a:gridCol>
              </a:tblGrid>
              <a:tr h="534538">
                <a:tc>
                  <a:txBody>
                    <a:bodyPr/>
                    <a:lstStyle/>
                    <a:p>
                      <a:pPr algn="ctr"/>
                      <a:r>
                        <a:rPr lang="en-VN">
                          <a:latin typeface="Tahoma" panose="020B0604030504040204" pitchFamily="34" charset="0"/>
                          <a:ea typeface="Tahoma" panose="020B0604030504040204" pitchFamily="34" charset="0"/>
                          <a:cs typeface="Tahoma" panose="020B0604030504040204" pitchFamily="34" charset="0"/>
                        </a:rPr>
                        <a:t>Phương thức</a:t>
                      </a:r>
                    </a:p>
                  </a:txBody>
                  <a:tcPr anchor="ctr"/>
                </a:tc>
                <a:tc>
                  <a:txBody>
                    <a:bodyPr/>
                    <a:lstStyle/>
                    <a:p>
                      <a:pPr algn="ctr"/>
                      <a:r>
                        <a:rPr lang="en-VN">
                          <a:latin typeface="Tahoma" panose="020B0604030504040204" pitchFamily="34" charset="0"/>
                          <a:ea typeface="Tahoma" panose="020B0604030504040204" pitchFamily="34" charset="0"/>
                          <a:cs typeface="Tahoma" panose="020B0604030504040204" pitchFamily="34" charset="0"/>
                        </a:rPr>
                        <a:t>Mô tả</a:t>
                      </a:r>
                    </a:p>
                  </a:txBody>
                  <a:tcPr anchor="ctr"/>
                </a:tc>
                <a:extLst>
                  <a:ext uri="{0D108BD9-81ED-4DB2-BD59-A6C34878D82A}">
                    <a16:rowId xmlns:a16="http://schemas.microsoft.com/office/drawing/2014/main" val="3875854328"/>
                  </a:ext>
                </a:extLst>
              </a:tr>
              <a:tr h="534538">
                <a:tc>
                  <a:txBody>
                    <a:bodyPr/>
                    <a:lstStyle/>
                    <a:p>
                      <a:pPr algn="l"/>
                      <a:r>
                        <a:rPr lang="en-VN">
                          <a:latin typeface="Tahoma" panose="020B0604030504040204" pitchFamily="34" charset="0"/>
                          <a:ea typeface="Tahoma" panose="020B0604030504040204" pitchFamily="34" charset="0"/>
                          <a:cs typeface="Tahoma" panose="020B0604030504040204" pitchFamily="34" charset="0"/>
                        </a:rPr>
                        <a:t>matches()</a:t>
                      </a:r>
                    </a:p>
                  </a:txBody>
                  <a:tcPr anchor="ctr"/>
                </a:tc>
                <a:tc>
                  <a:txBody>
                    <a:bodyPr/>
                    <a:lstStyle/>
                    <a:p>
                      <a:pPr algn="l"/>
                      <a:r>
                        <a:rPr lang="en-VN">
                          <a:latin typeface="Tahoma" panose="020B0604030504040204" pitchFamily="34" charset="0"/>
                          <a:ea typeface="Tahoma" panose="020B0604030504040204" pitchFamily="34" charset="0"/>
                          <a:cs typeface="Tahoma" panose="020B0604030504040204" pitchFamily="34" charset="0"/>
                        </a:rPr>
                        <a:t>Kiểm tra toàn bộ chuỗi có khớp Regex không</a:t>
                      </a:r>
                    </a:p>
                  </a:txBody>
                  <a:tcPr anchor="ctr"/>
                </a:tc>
                <a:extLst>
                  <a:ext uri="{0D108BD9-81ED-4DB2-BD59-A6C34878D82A}">
                    <a16:rowId xmlns:a16="http://schemas.microsoft.com/office/drawing/2014/main" val="822681379"/>
                  </a:ext>
                </a:extLst>
              </a:tr>
              <a:tr h="534538">
                <a:tc>
                  <a:txBody>
                    <a:bodyPr/>
                    <a:lstStyle/>
                    <a:p>
                      <a:pPr algn="l"/>
                      <a:r>
                        <a:rPr lang="en-VN">
                          <a:latin typeface="Tahoma" panose="020B0604030504040204" pitchFamily="34" charset="0"/>
                          <a:ea typeface="Tahoma" panose="020B0604030504040204" pitchFamily="34" charset="0"/>
                          <a:cs typeface="Tahoma" panose="020B0604030504040204" pitchFamily="34" charset="0"/>
                        </a:rPr>
                        <a:t>find()</a:t>
                      </a:r>
                    </a:p>
                  </a:txBody>
                  <a:tcPr anchor="ctr"/>
                </a:tc>
                <a:tc>
                  <a:txBody>
                    <a:bodyPr/>
                    <a:lstStyle/>
                    <a:p>
                      <a:pPr algn="l"/>
                      <a:r>
                        <a:rPr lang="en-VN">
                          <a:latin typeface="Tahoma" panose="020B0604030504040204" pitchFamily="34" charset="0"/>
                          <a:ea typeface="Tahoma" panose="020B0604030504040204" pitchFamily="34" charset="0"/>
                          <a:cs typeface="Tahoma" panose="020B0604030504040204" pitchFamily="34" charset="0"/>
                        </a:rPr>
                        <a:t>Tìm đoạn khớp Regex trong chuỗi</a:t>
                      </a:r>
                    </a:p>
                  </a:txBody>
                  <a:tcPr anchor="ctr"/>
                </a:tc>
                <a:extLst>
                  <a:ext uri="{0D108BD9-81ED-4DB2-BD59-A6C34878D82A}">
                    <a16:rowId xmlns:a16="http://schemas.microsoft.com/office/drawing/2014/main" val="255198681"/>
                  </a:ext>
                </a:extLst>
              </a:tr>
              <a:tr h="534538">
                <a:tc>
                  <a:txBody>
                    <a:bodyPr/>
                    <a:lstStyle/>
                    <a:p>
                      <a:pPr algn="l"/>
                      <a:r>
                        <a:rPr lang="en-VN">
                          <a:latin typeface="Tahoma" panose="020B0604030504040204" pitchFamily="34" charset="0"/>
                          <a:ea typeface="Tahoma" panose="020B0604030504040204" pitchFamily="34" charset="0"/>
                          <a:cs typeface="Tahoma" panose="020B0604030504040204" pitchFamily="34" charset="0"/>
                        </a:rPr>
                        <a:t>group()</a:t>
                      </a:r>
                    </a:p>
                  </a:txBody>
                  <a:tcPr anchor="ctr"/>
                </a:tc>
                <a:tc>
                  <a:txBody>
                    <a:bodyPr/>
                    <a:lstStyle/>
                    <a:p>
                      <a:pPr algn="l"/>
                      <a:r>
                        <a:rPr lang="en-VN">
                          <a:latin typeface="Tahoma" panose="020B0604030504040204" pitchFamily="34" charset="0"/>
                          <a:ea typeface="Tahoma" panose="020B0604030504040204" pitchFamily="34" charset="0"/>
                          <a:cs typeface="Tahoma" panose="020B0604030504040204" pitchFamily="34" charset="0"/>
                        </a:rPr>
                        <a:t>Lấy phần khớp trong chuỗi</a:t>
                      </a:r>
                    </a:p>
                  </a:txBody>
                  <a:tcPr anchor="ctr"/>
                </a:tc>
                <a:extLst>
                  <a:ext uri="{0D108BD9-81ED-4DB2-BD59-A6C34878D82A}">
                    <a16:rowId xmlns:a16="http://schemas.microsoft.com/office/drawing/2014/main" val="2483420676"/>
                  </a:ext>
                </a:extLst>
              </a:tr>
              <a:tr h="534538">
                <a:tc>
                  <a:txBody>
                    <a:bodyPr/>
                    <a:lstStyle/>
                    <a:p>
                      <a:pPr algn="l"/>
                      <a:r>
                        <a:rPr lang="en-VN">
                          <a:latin typeface="Tahoma" panose="020B0604030504040204" pitchFamily="34" charset="0"/>
                          <a:ea typeface="Tahoma" panose="020B0604030504040204" pitchFamily="34" charset="0"/>
                          <a:cs typeface="Tahoma" panose="020B0604030504040204" pitchFamily="34" charset="0"/>
                        </a:rPr>
                        <a:t>start()</a:t>
                      </a:r>
                    </a:p>
                  </a:txBody>
                  <a:tcPr anchor="ctr"/>
                </a:tc>
                <a:tc>
                  <a:txBody>
                    <a:bodyPr/>
                    <a:lstStyle/>
                    <a:p>
                      <a:pPr algn="l"/>
                      <a:r>
                        <a:rPr lang="en-VN">
                          <a:latin typeface="Tahoma" panose="020B0604030504040204" pitchFamily="34" charset="0"/>
                          <a:ea typeface="Tahoma" panose="020B0604030504040204" pitchFamily="34" charset="0"/>
                          <a:cs typeface="Tahoma" panose="020B0604030504040204" pitchFamily="34" charset="0"/>
                        </a:rPr>
                        <a:t>Vị trí bắt đầu của phần khớp với biểu thức regex</a:t>
                      </a:r>
                    </a:p>
                  </a:txBody>
                  <a:tcPr anchor="ctr"/>
                </a:tc>
                <a:extLst>
                  <a:ext uri="{0D108BD9-81ED-4DB2-BD59-A6C34878D82A}">
                    <a16:rowId xmlns:a16="http://schemas.microsoft.com/office/drawing/2014/main" val="1574954230"/>
                  </a:ext>
                </a:extLst>
              </a:tr>
              <a:tr h="534538">
                <a:tc>
                  <a:txBody>
                    <a:bodyPr/>
                    <a:lstStyle/>
                    <a:p>
                      <a:pPr algn="l"/>
                      <a:r>
                        <a:rPr lang="en-VN">
                          <a:latin typeface="Tahoma" panose="020B0604030504040204" pitchFamily="34" charset="0"/>
                          <a:ea typeface="Tahoma" panose="020B0604030504040204" pitchFamily="34" charset="0"/>
                          <a:cs typeface="Tahoma" panose="020B0604030504040204" pitchFamily="34" charset="0"/>
                        </a:rPr>
                        <a:t>end()</a:t>
                      </a:r>
                    </a:p>
                  </a:txBody>
                  <a:tcPr anchor="ctr"/>
                </a:tc>
                <a:tc>
                  <a:txBody>
                    <a:bodyPr/>
                    <a:lstStyle/>
                    <a:p>
                      <a:pPr algn="l"/>
                      <a:r>
                        <a:rPr lang="en-VN">
                          <a:latin typeface="Tahoma" panose="020B0604030504040204" pitchFamily="34" charset="0"/>
                          <a:ea typeface="Tahoma" panose="020B0604030504040204" pitchFamily="34" charset="0"/>
                          <a:cs typeface="Tahoma" panose="020B0604030504040204" pitchFamily="34" charset="0"/>
                        </a:rPr>
                        <a:t>Vị trí kết thúc của phần khớp với biểu thức regex</a:t>
                      </a:r>
                    </a:p>
                  </a:txBody>
                  <a:tcPr anchor="ctr"/>
                </a:tc>
                <a:extLst>
                  <a:ext uri="{0D108BD9-81ED-4DB2-BD59-A6C34878D82A}">
                    <a16:rowId xmlns:a16="http://schemas.microsoft.com/office/drawing/2014/main" val="1719540754"/>
                  </a:ext>
                </a:extLst>
              </a:tr>
              <a:tr h="534538">
                <a:tc>
                  <a:txBody>
                    <a:bodyPr/>
                    <a:lstStyle/>
                    <a:p>
                      <a:pPr algn="l"/>
                      <a:r>
                        <a:rPr lang="en-VN">
                          <a:latin typeface="Tahoma" panose="020B0604030504040204" pitchFamily="34" charset="0"/>
                          <a:ea typeface="Tahoma" panose="020B0604030504040204" pitchFamily="34" charset="0"/>
                          <a:cs typeface="Tahoma" panose="020B0604030504040204" pitchFamily="34" charset="0"/>
                        </a:rPr>
                        <a:t>replaceAll()</a:t>
                      </a:r>
                    </a:p>
                  </a:txBody>
                  <a:tcPr anchor="ctr"/>
                </a:tc>
                <a:tc>
                  <a:txBody>
                    <a:bodyPr/>
                    <a:lstStyle/>
                    <a:p>
                      <a:pPr algn="l"/>
                      <a:r>
                        <a:rPr lang="en-VN">
                          <a:latin typeface="Tahoma" panose="020B0604030504040204" pitchFamily="34" charset="0"/>
                          <a:ea typeface="Tahoma" panose="020B0604030504040204" pitchFamily="34" charset="0"/>
                          <a:cs typeface="Tahoma" panose="020B0604030504040204" pitchFamily="34" charset="0"/>
                        </a:rPr>
                        <a:t>Thay thế tất cả các phần khớp với biểu thức regex</a:t>
                      </a:r>
                    </a:p>
                  </a:txBody>
                  <a:tcPr anchor="ctr"/>
                </a:tc>
                <a:extLst>
                  <a:ext uri="{0D108BD9-81ED-4DB2-BD59-A6C34878D82A}">
                    <a16:rowId xmlns:a16="http://schemas.microsoft.com/office/drawing/2014/main" val="2221878970"/>
                  </a:ext>
                </a:extLst>
              </a:tr>
            </a:tbl>
          </a:graphicData>
        </a:graphic>
      </p:graphicFrame>
    </p:spTree>
    <p:extLst>
      <p:ext uri="{BB962C8B-B14F-4D97-AF65-F5344CB8AC3E}">
        <p14:creationId xmlns:p14="http://schemas.microsoft.com/office/powerpoint/2010/main" val="37987924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DB3F49-9ED1-30FA-4BB9-D7ECB71D7C2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47782F-4B21-AFF2-BDBB-D640F34BA59F}"/>
              </a:ext>
            </a:extLst>
          </p:cNvPr>
          <p:cNvSpPr>
            <a:spLocks noGrp="1"/>
          </p:cNvSpPr>
          <p:nvPr>
            <p:ph type="title"/>
          </p:nvPr>
        </p:nvSpPr>
        <p:spPr>
          <a:xfrm>
            <a:off x="594360" y="584005"/>
            <a:ext cx="10972800" cy="1188720"/>
          </a:xfrm>
        </p:spPr>
        <p:txBody>
          <a:bodyPr/>
          <a:lstStyle/>
          <a:p>
            <a:r>
              <a:rPr lang="en-US" sz="3500" dirty="0">
                <a:latin typeface="Tahoma" charset="0"/>
                <a:ea typeface="Tahoma" charset="0"/>
                <a:cs typeface="Tahoma" charset="0"/>
              </a:rPr>
              <a:t>CÁC REGEX PHỔ BIẾN</a:t>
            </a:r>
          </a:p>
        </p:txBody>
      </p:sp>
      <p:graphicFrame>
        <p:nvGraphicFramePr>
          <p:cNvPr id="2" name="Table 1">
            <a:extLst>
              <a:ext uri="{FF2B5EF4-FFF2-40B4-BE49-F238E27FC236}">
                <a16:creationId xmlns:a16="http://schemas.microsoft.com/office/drawing/2014/main" id="{2D74173B-7F32-6115-ECD6-DA48DD38F454}"/>
              </a:ext>
            </a:extLst>
          </p:cNvPr>
          <p:cNvGraphicFramePr>
            <a:graphicFrameLocks noGrp="1"/>
          </p:cNvGraphicFramePr>
          <p:nvPr>
            <p:extLst>
              <p:ext uri="{D42A27DB-BD31-4B8C-83A1-F6EECF244321}">
                <p14:modId xmlns:p14="http://schemas.microsoft.com/office/powerpoint/2010/main" val="1015235785"/>
              </p:ext>
            </p:extLst>
          </p:nvPr>
        </p:nvGraphicFramePr>
        <p:xfrm>
          <a:off x="1308100" y="2398881"/>
          <a:ext cx="9855200" cy="4276304"/>
        </p:xfrm>
        <a:graphic>
          <a:graphicData uri="http://schemas.openxmlformats.org/drawingml/2006/table">
            <a:tbl>
              <a:tblPr firstRow="1" bandRow="1">
                <a:tableStyleId>{F5AB1C69-6EDB-4FF4-983F-18BD219EF322}</a:tableStyleId>
              </a:tblPr>
              <a:tblGrid>
                <a:gridCol w="2463800">
                  <a:extLst>
                    <a:ext uri="{9D8B030D-6E8A-4147-A177-3AD203B41FA5}">
                      <a16:colId xmlns:a16="http://schemas.microsoft.com/office/drawing/2014/main" val="1911151495"/>
                    </a:ext>
                  </a:extLst>
                </a:gridCol>
                <a:gridCol w="7391400">
                  <a:extLst>
                    <a:ext uri="{9D8B030D-6E8A-4147-A177-3AD203B41FA5}">
                      <a16:colId xmlns:a16="http://schemas.microsoft.com/office/drawing/2014/main" val="4060979300"/>
                    </a:ext>
                  </a:extLst>
                </a:gridCol>
              </a:tblGrid>
              <a:tr h="534538">
                <a:tc>
                  <a:txBody>
                    <a:bodyPr/>
                    <a:lstStyle/>
                    <a:p>
                      <a:pPr algn="ctr"/>
                      <a:r>
                        <a:rPr lang="en-VN">
                          <a:latin typeface="Tahoma" panose="020B0604030504040204" pitchFamily="34" charset="0"/>
                          <a:ea typeface="Tahoma" panose="020B0604030504040204" pitchFamily="34" charset="0"/>
                          <a:cs typeface="Tahoma" panose="020B0604030504040204" pitchFamily="34" charset="0"/>
                        </a:rPr>
                        <a:t>Biểu thức</a:t>
                      </a:r>
                    </a:p>
                  </a:txBody>
                  <a:tcPr anchor="ctr"/>
                </a:tc>
                <a:tc>
                  <a:txBody>
                    <a:bodyPr/>
                    <a:lstStyle/>
                    <a:p>
                      <a:pPr algn="ctr"/>
                      <a:r>
                        <a:rPr lang="en-VN">
                          <a:latin typeface="Tahoma" panose="020B0604030504040204" pitchFamily="34" charset="0"/>
                          <a:ea typeface="Tahoma" panose="020B0604030504040204" pitchFamily="34" charset="0"/>
                          <a:cs typeface="Tahoma" panose="020B0604030504040204" pitchFamily="34" charset="0"/>
                        </a:rPr>
                        <a:t>Ý nghĩa</a:t>
                      </a:r>
                    </a:p>
                  </a:txBody>
                  <a:tcPr anchor="ctr"/>
                </a:tc>
                <a:extLst>
                  <a:ext uri="{0D108BD9-81ED-4DB2-BD59-A6C34878D82A}">
                    <a16:rowId xmlns:a16="http://schemas.microsoft.com/office/drawing/2014/main" val="3875854328"/>
                  </a:ext>
                </a:extLst>
              </a:tr>
              <a:tr h="534538">
                <a:tc>
                  <a:txBody>
                    <a:bodyPr/>
                    <a:lstStyle/>
                    <a:p>
                      <a:pPr algn="l"/>
                      <a:r>
                        <a:rPr lang="en-VN">
                          <a:latin typeface="Tahoma" panose="020B0604030504040204" pitchFamily="34" charset="0"/>
                          <a:ea typeface="Tahoma" panose="020B0604030504040204" pitchFamily="34" charset="0"/>
                          <a:cs typeface="Tahoma" panose="020B0604030504040204" pitchFamily="34" charset="0"/>
                        </a:rPr>
                        <a:t>\d</a:t>
                      </a:r>
                    </a:p>
                  </a:txBody>
                  <a:tcPr anchor="ctr"/>
                </a:tc>
                <a:tc>
                  <a:txBody>
                    <a:bodyPr/>
                    <a:lstStyle/>
                    <a:p>
                      <a:pPr algn="l"/>
                      <a:r>
                        <a:rPr lang="en-VN">
                          <a:latin typeface="Tahoma" panose="020B0604030504040204" pitchFamily="34" charset="0"/>
                          <a:ea typeface="Tahoma" panose="020B0604030504040204" pitchFamily="34" charset="0"/>
                          <a:cs typeface="Tahoma" panose="020B0604030504040204" pitchFamily="34" charset="0"/>
                        </a:rPr>
                        <a:t>Bất kỳ chữ số nào (0-9)</a:t>
                      </a:r>
                    </a:p>
                  </a:txBody>
                  <a:tcPr anchor="ctr"/>
                </a:tc>
                <a:extLst>
                  <a:ext uri="{0D108BD9-81ED-4DB2-BD59-A6C34878D82A}">
                    <a16:rowId xmlns:a16="http://schemas.microsoft.com/office/drawing/2014/main" val="822681379"/>
                  </a:ext>
                </a:extLst>
              </a:tr>
              <a:tr h="534538">
                <a:tc>
                  <a:txBody>
                    <a:bodyPr/>
                    <a:lstStyle/>
                    <a:p>
                      <a:pPr algn="l"/>
                      <a:r>
                        <a:rPr lang="en-VN">
                          <a:latin typeface="Tahoma" panose="020B0604030504040204" pitchFamily="34" charset="0"/>
                          <a:ea typeface="Tahoma" panose="020B0604030504040204" pitchFamily="34" charset="0"/>
                          <a:cs typeface="Tahoma" panose="020B0604030504040204" pitchFamily="34" charset="0"/>
                        </a:rPr>
                        <a:t>\D</a:t>
                      </a:r>
                    </a:p>
                  </a:txBody>
                  <a:tcPr anchor="ctr"/>
                </a:tc>
                <a:tc>
                  <a:txBody>
                    <a:bodyPr/>
                    <a:lstStyle/>
                    <a:p>
                      <a:pPr algn="l"/>
                      <a:r>
                        <a:rPr lang="en-VN">
                          <a:latin typeface="Tahoma" panose="020B0604030504040204" pitchFamily="34" charset="0"/>
                          <a:ea typeface="Tahoma" panose="020B0604030504040204" pitchFamily="34" charset="0"/>
                          <a:cs typeface="Tahoma" panose="020B0604030504040204" pitchFamily="34" charset="0"/>
                        </a:rPr>
                        <a:t>Không phải chữ số</a:t>
                      </a:r>
                    </a:p>
                  </a:txBody>
                  <a:tcPr anchor="ctr"/>
                </a:tc>
                <a:extLst>
                  <a:ext uri="{0D108BD9-81ED-4DB2-BD59-A6C34878D82A}">
                    <a16:rowId xmlns:a16="http://schemas.microsoft.com/office/drawing/2014/main" val="255198681"/>
                  </a:ext>
                </a:extLst>
              </a:tr>
              <a:tr h="534538">
                <a:tc>
                  <a:txBody>
                    <a:bodyPr/>
                    <a:lstStyle/>
                    <a:p>
                      <a:pPr algn="l"/>
                      <a:r>
                        <a:rPr lang="en-VN">
                          <a:latin typeface="Tahoma" panose="020B0604030504040204" pitchFamily="34" charset="0"/>
                          <a:ea typeface="Tahoma" panose="020B0604030504040204" pitchFamily="34" charset="0"/>
                          <a:cs typeface="Tahoma" panose="020B0604030504040204" pitchFamily="34" charset="0"/>
                        </a:rPr>
                        <a:t>\w</a:t>
                      </a:r>
                    </a:p>
                  </a:txBody>
                  <a:tcPr anchor="ctr"/>
                </a:tc>
                <a:tc>
                  <a:txBody>
                    <a:bodyPr/>
                    <a:lstStyle/>
                    <a:p>
                      <a:pPr algn="l"/>
                      <a:r>
                        <a:rPr lang="en-VN">
                          <a:latin typeface="Tahoma" panose="020B0604030504040204" pitchFamily="34" charset="0"/>
                          <a:ea typeface="Tahoma" panose="020B0604030504040204" pitchFamily="34" charset="0"/>
                          <a:cs typeface="Tahoma" panose="020B0604030504040204" pitchFamily="34" charset="0"/>
                        </a:rPr>
                        <a:t>Chữ cái, chữ số, dấu gạch dưới ([a-zA-Z0-9_])</a:t>
                      </a:r>
                    </a:p>
                  </a:txBody>
                  <a:tcPr anchor="ctr"/>
                </a:tc>
                <a:extLst>
                  <a:ext uri="{0D108BD9-81ED-4DB2-BD59-A6C34878D82A}">
                    <a16:rowId xmlns:a16="http://schemas.microsoft.com/office/drawing/2014/main" val="2483420676"/>
                  </a:ext>
                </a:extLst>
              </a:tr>
              <a:tr h="534538">
                <a:tc>
                  <a:txBody>
                    <a:bodyPr/>
                    <a:lstStyle/>
                    <a:p>
                      <a:pPr algn="l"/>
                      <a:r>
                        <a:rPr lang="en-VN">
                          <a:latin typeface="Tahoma" panose="020B0604030504040204" pitchFamily="34" charset="0"/>
                          <a:ea typeface="Tahoma" panose="020B0604030504040204" pitchFamily="34" charset="0"/>
                          <a:cs typeface="Tahoma" panose="020B0604030504040204" pitchFamily="34" charset="0"/>
                        </a:rPr>
                        <a:t>\W</a:t>
                      </a:r>
                    </a:p>
                  </a:txBody>
                  <a:tcPr anchor="ctr"/>
                </a:tc>
                <a:tc>
                  <a:txBody>
                    <a:bodyPr/>
                    <a:lstStyle/>
                    <a:p>
                      <a:pPr algn="l"/>
                      <a:r>
                        <a:rPr lang="en-VN">
                          <a:latin typeface="Tahoma" panose="020B0604030504040204" pitchFamily="34" charset="0"/>
                          <a:ea typeface="Tahoma" panose="020B0604030504040204" pitchFamily="34" charset="0"/>
                          <a:cs typeface="Tahoma" panose="020B0604030504040204" pitchFamily="34" charset="0"/>
                        </a:rPr>
                        <a:t>Không phải \w</a:t>
                      </a:r>
                    </a:p>
                  </a:txBody>
                  <a:tcPr anchor="ctr"/>
                </a:tc>
                <a:extLst>
                  <a:ext uri="{0D108BD9-81ED-4DB2-BD59-A6C34878D82A}">
                    <a16:rowId xmlns:a16="http://schemas.microsoft.com/office/drawing/2014/main" val="1574954230"/>
                  </a:ext>
                </a:extLst>
              </a:tr>
              <a:tr h="534538">
                <a:tc>
                  <a:txBody>
                    <a:bodyPr/>
                    <a:lstStyle/>
                    <a:p>
                      <a:pPr algn="l"/>
                      <a:r>
                        <a:rPr lang="en-VN">
                          <a:latin typeface="Tahoma" panose="020B0604030504040204" pitchFamily="34" charset="0"/>
                          <a:ea typeface="Tahoma" panose="020B0604030504040204" pitchFamily="34" charset="0"/>
                          <a:cs typeface="Tahoma" panose="020B0604030504040204" pitchFamily="34" charset="0"/>
                        </a:rPr>
                        <a:t>\s</a:t>
                      </a:r>
                    </a:p>
                  </a:txBody>
                  <a:tcPr anchor="ctr"/>
                </a:tc>
                <a:tc>
                  <a:txBody>
                    <a:bodyPr/>
                    <a:lstStyle/>
                    <a:p>
                      <a:pPr algn="l"/>
                      <a:r>
                        <a:rPr lang="en-VN">
                          <a:latin typeface="Tahoma" panose="020B0604030504040204" pitchFamily="34" charset="0"/>
                          <a:ea typeface="Tahoma" panose="020B0604030504040204" pitchFamily="34" charset="0"/>
                          <a:cs typeface="Tahoma" panose="020B0604030504040204" pitchFamily="34" charset="0"/>
                        </a:rPr>
                        <a:t>Khoảng trắng (space)</a:t>
                      </a:r>
                    </a:p>
                  </a:txBody>
                  <a:tcPr anchor="ctr"/>
                </a:tc>
                <a:extLst>
                  <a:ext uri="{0D108BD9-81ED-4DB2-BD59-A6C34878D82A}">
                    <a16:rowId xmlns:a16="http://schemas.microsoft.com/office/drawing/2014/main" val="1719540754"/>
                  </a:ext>
                </a:extLst>
              </a:tr>
              <a:tr h="534538">
                <a:tc>
                  <a:txBody>
                    <a:bodyPr/>
                    <a:lstStyle/>
                    <a:p>
                      <a:pPr algn="l"/>
                      <a:r>
                        <a:rPr lang="en-VN">
                          <a:latin typeface="Tahoma" panose="020B0604030504040204" pitchFamily="34" charset="0"/>
                          <a:ea typeface="Tahoma" panose="020B0604030504040204" pitchFamily="34" charset="0"/>
                          <a:cs typeface="Tahoma" panose="020B0604030504040204" pitchFamily="34" charset="0"/>
                        </a:rPr>
                        <a:t>\S</a:t>
                      </a:r>
                    </a:p>
                  </a:txBody>
                  <a:tcPr anchor="ctr"/>
                </a:tc>
                <a:tc>
                  <a:txBody>
                    <a:bodyPr/>
                    <a:lstStyle/>
                    <a:p>
                      <a:pPr algn="l"/>
                      <a:r>
                        <a:rPr lang="en-VN">
                          <a:latin typeface="Tahoma" panose="020B0604030504040204" pitchFamily="34" charset="0"/>
                          <a:ea typeface="Tahoma" panose="020B0604030504040204" pitchFamily="34" charset="0"/>
                          <a:cs typeface="Tahoma" panose="020B0604030504040204" pitchFamily="34" charset="0"/>
                        </a:rPr>
                        <a:t>Không phải khoảng trắng</a:t>
                      </a:r>
                    </a:p>
                  </a:txBody>
                  <a:tcPr anchor="ctr"/>
                </a:tc>
                <a:extLst>
                  <a:ext uri="{0D108BD9-81ED-4DB2-BD59-A6C34878D82A}">
                    <a16:rowId xmlns:a16="http://schemas.microsoft.com/office/drawing/2014/main" val="2221878970"/>
                  </a:ext>
                </a:extLst>
              </a:tr>
              <a:tr h="534538">
                <a:tc>
                  <a:txBody>
                    <a:bodyPr/>
                    <a:lstStyle/>
                    <a:p>
                      <a:pPr algn="l"/>
                      <a:r>
                        <a:rPr lang="en-VN">
                          <a:latin typeface="Tahoma" panose="020B0604030504040204" pitchFamily="34" charset="0"/>
                          <a:ea typeface="Tahoma" panose="020B0604030504040204" pitchFamily="34" charset="0"/>
                          <a:cs typeface="Tahoma" panose="020B0604030504040204" pitchFamily="34" charset="0"/>
                        </a:rPr>
                        <a:t>.</a:t>
                      </a:r>
                    </a:p>
                  </a:txBody>
                  <a:tcPr anchor="ctr"/>
                </a:tc>
                <a:tc>
                  <a:txBody>
                    <a:bodyPr/>
                    <a:lstStyle/>
                    <a:p>
                      <a:pPr algn="l"/>
                      <a:r>
                        <a:rPr lang="en-VN">
                          <a:latin typeface="Tahoma" panose="020B0604030504040204" pitchFamily="34" charset="0"/>
                          <a:ea typeface="Tahoma" panose="020B0604030504040204" pitchFamily="34" charset="0"/>
                          <a:cs typeface="Tahoma" panose="020B0604030504040204" pitchFamily="34" charset="0"/>
                        </a:rPr>
                        <a:t>Bất kỳ ký tự nào ngoại trừ xuống dòng</a:t>
                      </a:r>
                    </a:p>
                  </a:txBody>
                  <a:tcPr anchor="ctr"/>
                </a:tc>
                <a:extLst>
                  <a:ext uri="{0D108BD9-81ED-4DB2-BD59-A6C34878D82A}">
                    <a16:rowId xmlns:a16="http://schemas.microsoft.com/office/drawing/2014/main" val="1049896309"/>
                  </a:ext>
                </a:extLst>
              </a:tr>
            </a:tbl>
          </a:graphicData>
        </a:graphic>
      </p:graphicFrame>
    </p:spTree>
    <p:extLst>
      <p:ext uri="{BB962C8B-B14F-4D97-AF65-F5344CB8AC3E}">
        <p14:creationId xmlns:p14="http://schemas.microsoft.com/office/powerpoint/2010/main" val="249853059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953B0-7712-072B-008D-2EBBF9943C8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357937D-DF47-3046-ED74-C873EC43BCBB}"/>
              </a:ext>
            </a:extLst>
          </p:cNvPr>
          <p:cNvSpPr>
            <a:spLocks noGrp="1"/>
          </p:cNvSpPr>
          <p:nvPr>
            <p:ph type="title"/>
          </p:nvPr>
        </p:nvSpPr>
        <p:spPr>
          <a:xfrm>
            <a:off x="594360" y="584005"/>
            <a:ext cx="10972800" cy="1188720"/>
          </a:xfrm>
        </p:spPr>
        <p:txBody>
          <a:bodyPr/>
          <a:lstStyle/>
          <a:p>
            <a:r>
              <a:rPr lang="en-US" sz="3500" dirty="0">
                <a:latin typeface="Tahoma" charset="0"/>
                <a:ea typeface="Tahoma" charset="0"/>
                <a:cs typeface="Tahoma" charset="0"/>
              </a:rPr>
              <a:t>CÁC REGEX PHỔ BIẾN</a:t>
            </a:r>
          </a:p>
        </p:txBody>
      </p:sp>
      <p:graphicFrame>
        <p:nvGraphicFramePr>
          <p:cNvPr id="2" name="Table 1">
            <a:extLst>
              <a:ext uri="{FF2B5EF4-FFF2-40B4-BE49-F238E27FC236}">
                <a16:creationId xmlns:a16="http://schemas.microsoft.com/office/drawing/2014/main" id="{ED2C2504-BD7A-2B3C-5C1C-682F86BC9862}"/>
              </a:ext>
            </a:extLst>
          </p:cNvPr>
          <p:cNvGraphicFramePr>
            <a:graphicFrameLocks noGrp="1"/>
          </p:cNvGraphicFramePr>
          <p:nvPr>
            <p:extLst>
              <p:ext uri="{D42A27DB-BD31-4B8C-83A1-F6EECF244321}">
                <p14:modId xmlns:p14="http://schemas.microsoft.com/office/powerpoint/2010/main" val="984985795"/>
              </p:ext>
            </p:extLst>
          </p:nvPr>
        </p:nvGraphicFramePr>
        <p:xfrm>
          <a:off x="1308100" y="2398881"/>
          <a:ext cx="9855200" cy="4276304"/>
        </p:xfrm>
        <a:graphic>
          <a:graphicData uri="http://schemas.openxmlformats.org/drawingml/2006/table">
            <a:tbl>
              <a:tblPr firstRow="1" bandRow="1">
                <a:tableStyleId>{F5AB1C69-6EDB-4FF4-983F-18BD219EF322}</a:tableStyleId>
              </a:tblPr>
              <a:tblGrid>
                <a:gridCol w="2463800">
                  <a:extLst>
                    <a:ext uri="{9D8B030D-6E8A-4147-A177-3AD203B41FA5}">
                      <a16:colId xmlns:a16="http://schemas.microsoft.com/office/drawing/2014/main" val="1911151495"/>
                    </a:ext>
                  </a:extLst>
                </a:gridCol>
                <a:gridCol w="7391400">
                  <a:extLst>
                    <a:ext uri="{9D8B030D-6E8A-4147-A177-3AD203B41FA5}">
                      <a16:colId xmlns:a16="http://schemas.microsoft.com/office/drawing/2014/main" val="4060979300"/>
                    </a:ext>
                  </a:extLst>
                </a:gridCol>
              </a:tblGrid>
              <a:tr h="534538">
                <a:tc>
                  <a:txBody>
                    <a:bodyPr/>
                    <a:lstStyle/>
                    <a:p>
                      <a:pPr algn="ctr"/>
                      <a:r>
                        <a:rPr lang="en-VN">
                          <a:latin typeface="Tahoma" panose="020B0604030504040204" pitchFamily="34" charset="0"/>
                          <a:ea typeface="Tahoma" panose="020B0604030504040204" pitchFamily="34" charset="0"/>
                          <a:cs typeface="Tahoma" panose="020B0604030504040204" pitchFamily="34" charset="0"/>
                        </a:rPr>
                        <a:t>Biểu thức</a:t>
                      </a:r>
                    </a:p>
                  </a:txBody>
                  <a:tcPr anchor="ctr"/>
                </a:tc>
                <a:tc>
                  <a:txBody>
                    <a:bodyPr/>
                    <a:lstStyle/>
                    <a:p>
                      <a:pPr algn="ctr"/>
                      <a:r>
                        <a:rPr lang="en-VN">
                          <a:latin typeface="Tahoma" panose="020B0604030504040204" pitchFamily="34" charset="0"/>
                          <a:ea typeface="Tahoma" panose="020B0604030504040204" pitchFamily="34" charset="0"/>
                          <a:cs typeface="Tahoma" panose="020B0604030504040204" pitchFamily="34" charset="0"/>
                        </a:rPr>
                        <a:t>Ý nghĩa</a:t>
                      </a:r>
                    </a:p>
                  </a:txBody>
                  <a:tcPr anchor="ctr"/>
                </a:tc>
                <a:extLst>
                  <a:ext uri="{0D108BD9-81ED-4DB2-BD59-A6C34878D82A}">
                    <a16:rowId xmlns:a16="http://schemas.microsoft.com/office/drawing/2014/main" val="3875854328"/>
                  </a:ext>
                </a:extLst>
              </a:tr>
              <a:tr h="534538">
                <a:tc>
                  <a:txBody>
                    <a:bodyPr/>
                    <a:lstStyle/>
                    <a:p>
                      <a:pPr algn="l"/>
                      <a:r>
                        <a:rPr lang="en-US">
                          <a:solidFill>
                            <a:schemeClr val="bg1"/>
                          </a:solidFill>
                        </a:rPr>
                        <a:t>^</a:t>
                      </a:r>
                      <a:endParaRPr lang="en-VN">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l"/>
                      <a:r>
                        <a:rPr lang="en-VN">
                          <a:latin typeface="Tahoma" panose="020B0604030504040204" pitchFamily="34" charset="0"/>
                          <a:ea typeface="Tahoma" panose="020B0604030504040204" pitchFamily="34" charset="0"/>
                          <a:cs typeface="Tahoma" panose="020B0604030504040204" pitchFamily="34" charset="0"/>
                        </a:rPr>
                        <a:t>Bắt đầu chuỗi</a:t>
                      </a:r>
                    </a:p>
                  </a:txBody>
                  <a:tcPr anchor="ctr"/>
                </a:tc>
                <a:extLst>
                  <a:ext uri="{0D108BD9-81ED-4DB2-BD59-A6C34878D82A}">
                    <a16:rowId xmlns:a16="http://schemas.microsoft.com/office/drawing/2014/main" val="822681379"/>
                  </a:ext>
                </a:extLst>
              </a:tr>
              <a:tr h="534538">
                <a:tc>
                  <a:txBody>
                    <a:bodyPr/>
                    <a:lstStyle/>
                    <a:p>
                      <a:pPr algn="l"/>
                      <a:r>
                        <a:rPr lang="en-VN">
                          <a:latin typeface="Tahoma" panose="020B0604030504040204" pitchFamily="34" charset="0"/>
                          <a:ea typeface="Tahoma" panose="020B0604030504040204" pitchFamily="34" charset="0"/>
                          <a:cs typeface="Tahoma" panose="020B0604030504040204" pitchFamily="34" charset="0"/>
                        </a:rPr>
                        <a:t>$</a:t>
                      </a:r>
                    </a:p>
                  </a:txBody>
                  <a:tcPr anchor="ctr"/>
                </a:tc>
                <a:tc>
                  <a:txBody>
                    <a:bodyPr/>
                    <a:lstStyle/>
                    <a:p>
                      <a:pPr algn="l"/>
                      <a:r>
                        <a:rPr lang="en-VN">
                          <a:latin typeface="Tahoma" panose="020B0604030504040204" pitchFamily="34" charset="0"/>
                          <a:ea typeface="Tahoma" panose="020B0604030504040204" pitchFamily="34" charset="0"/>
                          <a:cs typeface="Tahoma" panose="020B0604030504040204" pitchFamily="34" charset="0"/>
                        </a:rPr>
                        <a:t>Kết thúc chuỗi</a:t>
                      </a:r>
                    </a:p>
                  </a:txBody>
                  <a:tcPr anchor="ctr"/>
                </a:tc>
                <a:extLst>
                  <a:ext uri="{0D108BD9-81ED-4DB2-BD59-A6C34878D82A}">
                    <a16:rowId xmlns:a16="http://schemas.microsoft.com/office/drawing/2014/main" val="255198681"/>
                  </a:ext>
                </a:extLst>
              </a:tr>
              <a:tr h="534538">
                <a:tc>
                  <a:txBody>
                    <a:bodyPr/>
                    <a:lstStyle/>
                    <a:p>
                      <a:pPr algn="l"/>
                      <a:r>
                        <a:rPr lang="en-VN">
                          <a:latin typeface="Tahoma" panose="020B0604030504040204" pitchFamily="34" charset="0"/>
                          <a:ea typeface="Tahoma" panose="020B0604030504040204" pitchFamily="34" charset="0"/>
                          <a:cs typeface="Tahoma" panose="020B0604030504040204" pitchFamily="34" charset="0"/>
                        </a:rPr>
                        <a:t>+</a:t>
                      </a:r>
                    </a:p>
                  </a:txBody>
                  <a:tcPr anchor="ctr"/>
                </a:tc>
                <a:tc>
                  <a:txBody>
                    <a:bodyPr/>
                    <a:lstStyle/>
                    <a:p>
                      <a:pPr algn="l"/>
                      <a:r>
                        <a:rPr lang="en-VN">
                          <a:latin typeface="Tahoma" panose="020B0604030504040204" pitchFamily="34" charset="0"/>
                          <a:ea typeface="Tahoma" panose="020B0604030504040204" pitchFamily="34" charset="0"/>
                          <a:cs typeface="Tahoma" panose="020B0604030504040204" pitchFamily="34" charset="0"/>
                        </a:rPr>
                        <a:t>Ít nhất một lần</a:t>
                      </a:r>
                    </a:p>
                  </a:txBody>
                  <a:tcPr anchor="ctr"/>
                </a:tc>
                <a:extLst>
                  <a:ext uri="{0D108BD9-81ED-4DB2-BD59-A6C34878D82A}">
                    <a16:rowId xmlns:a16="http://schemas.microsoft.com/office/drawing/2014/main" val="2483420676"/>
                  </a:ext>
                </a:extLst>
              </a:tr>
              <a:tr h="534538">
                <a:tc>
                  <a:txBody>
                    <a:bodyPr/>
                    <a:lstStyle/>
                    <a:p>
                      <a:pPr algn="l"/>
                      <a:r>
                        <a:rPr lang="en-VN">
                          <a:latin typeface="Tahoma" panose="020B0604030504040204" pitchFamily="34" charset="0"/>
                          <a:ea typeface="Tahoma" panose="020B0604030504040204" pitchFamily="34" charset="0"/>
                          <a:cs typeface="Tahoma" panose="020B0604030504040204" pitchFamily="34" charset="0"/>
                        </a:rPr>
                        <a:t>*</a:t>
                      </a:r>
                    </a:p>
                  </a:txBody>
                  <a:tcPr anchor="ctr"/>
                </a:tc>
                <a:tc>
                  <a:txBody>
                    <a:bodyPr/>
                    <a:lstStyle/>
                    <a:p>
                      <a:pPr algn="l"/>
                      <a:r>
                        <a:rPr lang="en-VN">
                          <a:latin typeface="Tahoma" panose="020B0604030504040204" pitchFamily="34" charset="0"/>
                          <a:ea typeface="Tahoma" panose="020B0604030504040204" pitchFamily="34" charset="0"/>
                          <a:cs typeface="Tahoma" panose="020B0604030504040204" pitchFamily="34" charset="0"/>
                        </a:rPr>
                        <a:t>Không hoặc nhiều lần</a:t>
                      </a:r>
                    </a:p>
                  </a:txBody>
                  <a:tcPr anchor="ctr"/>
                </a:tc>
                <a:extLst>
                  <a:ext uri="{0D108BD9-81ED-4DB2-BD59-A6C34878D82A}">
                    <a16:rowId xmlns:a16="http://schemas.microsoft.com/office/drawing/2014/main" val="1574954230"/>
                  </a:ext>
                </a:extLst>
              </a:tr>
              <a:tr h="534538">
                <a:tc>
                  <a:txBody>
                    <a:bodyPr/>
                    <a:lstStyle/>
                    <a:p>
                      <a:pPr algn="l"/>
                      <a:r>
                        <a:rPr lang="en-VN">
                          <a:latin typeface="Tahoma" panose="020B0604030504040204" pitchFamily="34" charset="0"/>
                          <a:ea typeface="Tahoma" panose="020B0604030504040204" pitchFamily="34" charset="0"/>
                          <a:cs typeface="Tahoma" panose="020B0604030504040204" pitchFamily="34" charset="0"/>
                        </a:rPr>
                        <a:t>?</a:t>
                      </a:r>
                    </a:p>
                  </a:txBody>
                  <a:tcPr anchor="ctr"/>
                </a:tc>
                <a:tc>
                  <a:txBody>
                    <a:bodyPr/>
                    <a:lstStyle/>
                    <a:p>
                      <a:pPr algn="l"/>
                      <a:r>
                        <a:rPr lang="en-VN">
                          <a:latin typeface="Tahoma" panose="020B0604030504040204" pitchFamily="34" charset="0"/>
                          <a:ea typeface="Tahoma" panose="020B0604030504040204" pitchFamily="34" charset="0"/>
                          <a:cs typeface="Tahoma" panose="020B0604030504040204" pitchFamily="34" charset="0"/>
                        </a:rPr>
                        <a:t>Không hoặc một lần</a:t>
                      </a:r>
                    </a:p>
                  </a:txBody>
                  <a:tcPr anchor="ctr"/>
                </a:tc>
                <a:extLst>
                  <a:ext uri="{0D108BD9-81ED-4DB2-BD59-A6C34878D82A}">
                    <a16:rowId xmlns:a16="http://schemas.microsoft.com/office/drawing/2014/main" val="1719540754"/>
                  </a:ext>
                </a:extLst>
              </a:tr>
              <a:tr h="534538">
                <a:tc>
                  <a:txBody>
                    <a:bodyPr/>
                    <a:lstStyle/>
                    <a:p>
                      <a:pPr algn="l"/>
                      <a:r>
                        <a:rPr lang="en-VN">
                          <a:latin typeface="Tahoma" panose="020B0604030504040204" pitchFamily="34" charset="0"/>
                          <a:ea typeface="Tahoma" panose="020B0604030504040204" pitchFamily="34" charset="0"/>
                          <a:cs typeface="Tahoma" panose="020B0604030504040204" pitchFamily="34" charset="0"/>
                        </a:rPr>
                        <a:t>{n}</a:t>
                      </a:r>
                    </a:p>
                  </a:txBody>
                  <a:tcPr anchor="ctr"/>
                </a:tc>
                <a:tc>
                  <a:txBody>
                    <a:bodyPr/>
                    <a:lstStyle/>
                    <a:p>
                      <a:pPr algn="l"/>
                      <a:r>
                        <a:rPr lang="en-VN">
                          <a:latin typeface="Tahoma" panose="020B0604030504040204" pitchFamily="34" charset="0"/>
                          <a:ea typeface="Tahoma" panose="020B0604030504040204" pitchFamily="34" charset="0"/>
                          <a:cs typeface="Tahoma" panose="020B0604030504040204" pitchFamily="34" charset="0"/>
                        </a:rPr>
                        <a:t>Chính xác n lần</a:t>
                      </a:r>
                    </a:p>
                  </a:txBody>
                  <a:tcPr anchor="ctr"/>
                </a:tc>
                <a:extLst>
                  <a:ext uri="{0D108BD9-81ED-4DB2-BD59-A6C34878D82A}">
                    <a16:rowId xmlns:a16="http://schemas.microsoft.com/office/drawing/2014/main" val="2221878970"/>
                  </a:ext>
                </a:extLst>
              </a:tr>
              <a:tr h="534538">
                <a:tc>
                  <a:txBody>
                    <a:bodyPr/>
                    <a:lstStyle/>
                    <a:p>
                      <a:pPr algn="l"/>
                      <a:r>
                        <a:rPr lang="en-VN">
                          <a:latin typeface="Tahoma" panose="020B0604030504040204" pitchFamily="34" charset="0"/>
                          <a:ea typeface="Tahoma" panose="020B0604030504040204" pitchFamily="34" charset="0"/>
                          <a:cs typeface="Tahoma" panose="020B0604030504040204" pitchFamily="34" charset="0"/>
                        </a:rPr>
                        <a:t>{n,}</a:t>
                      </a:r>
                    </a:p>
                  </a:txBody>
                  <a:tcPr anchor="ctr"/>
                </a:tc>
                <a:tc>
                  <a:txBody>
                    <a:bodyPr/>
                    <a:lstStyle/>
                    <a:p>
                      <a:pPr algn="l"/>
                      <a:r>
                        <a:rPr lang="en-VN">
                          <a:latin typeface="Tahoma" panose="020B0604030504040204" pitchFamily="34" charset="0"/>
                          <a:ea typeface="Tahoma" panose="020B0604030504040204" pitchFamily="34" charset="0"/>
                          <a:cs typeface="Tahoma" panose="020B0604030504040204" pitchFamily="34" charset="0"/>
                        </a:rPr>
                        <a:t>Ít nhất n lần</a:t>
                      </a:r>
                    </a:p>
                  </a:txBody>
                  <a:tcPr anchor="ctr"/>
                </a:tc>
                <a:extLst>
                  <a:ext uri="{0D108BD9-81ED-4DB2-BD59-A6C34878D82A}">
                    <a16:rowId xmlns:a16="http://schemas.microsoft.com/office/drawing/2014/main" val="1049896309"/>
                  </a:ext>
                </a:extLst>
              </a:tr>
            </a:tbl>
          </a:graphicData>
        </a:graphic>
      </p:graphicFrame>
    </p:spTree>
    <p:extLst>
      <p:ext uri="{BB962C8B-B14F-4D97-AF65-F5344CB8AC3E}">
        <p14:creationId xmlns:p14="http://schemas.microsoft.com/office/powerpoint/2010/main" val="222132864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4CAA8-57A5-ACCF-D678-FF60431892E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0AA13E1-A168-20C4-46B7-CAAB52FD3197}"/>
              </a:ext>
            </a:extLst>
          </p:cNvPr>
          <p:cNvSpPr>
            <a:spLocks noGrp="1"/>
          </p:cNvSpPr>
          <p:nvPr>
            <p:ph type="title"/>
          </p:nvPr>
        </p:nvSpPr>
        <p:spPr>
          <a:xfrm>
            <a:off x="594360" y="584005"/>
            <a:ext cx="10972800" cy="1188720"/>
          </a:xfrm>
        </p:spPr>
        <p:txBody>
          <a:bodyPr/>
          <a:lstStyle/>
          <a:p>
            <a:r>
              <a:rPr lang="en-US" sz="3500" dirty="0">
                <a:latin typeface="Tahoma" charset="0"/>
                <a:ea typeface="Tahoma" charset="0"/>
                <a:cs typeface="Tahoma" charset="0"/>
              </a:rPr>
              <a:t>CÁC REGEX PHỔ BIẾN</a:t>
            </a:r>
          </a:p>
        </p:txBody>
      </p:sp>
      <p:graphicFrame>
        <p:nvGraphicFramePr>
          <p:cNvPr id="2" name="Table 1">
            <a:extLst>
              <a:ext uri="{FF2B5EF4-FFF2-40B4-BE49-F238E27FC236}">
                <a16:creationId xmlns:a16="http://schemas.microsoft.com/office/drawing/2014/main" id="{1E0FADF9-CA8A-64D7-AEB6-9EDD939C468F}"/>
              </a:ext>
            </a:extLst>
          </p:cNvPr>
          <p:cNvGraphicFramePr>
            <a:graphicFrameLocks noGrp="1"/>
          </p:cNvGraphicFramePr>
          <p:nvPr>
            <p:extLst>
              <p:ext uri="{D42A27DB-BD31-4B8C-83A1-F6EECF244321}">
                <p14:modId xmlns:p14="http://schemas.microsoft.com/office/powerpoint/2010/main" val="3530067298"/>
              </p:ext>
            </p:extLst>
          </p:nvPr>
        </p:nvGraphicFramePr>
        <p:xfrm>
          <a:off x="1308100" y="2398881"/>
          <a:ext cx="9855200" cy="2138152"/>
        </p:xfrm>
        <a:graphic>
          <a:graphicData uri="http://schemas.openxmlformats.org/drawingml/2006/table">
            <a:tbl>
              <a:tblPr firstRow="1" bandRow="1">
                <a:tableStyleId>{F5AB1C69-6EDB-4FF4-983F-18BD219EF322}</a:tableStyleId>
              </a:tblPr>
              <a:tblGrid>
                <a:gridCol w="2463800">
                  <a:extLst>
                    <a:ext uri="{9D8B030D-6E8A-4147-A177-3AD203B41FA5}">
                      <a16:colId xmlns:a16="http://schemas.microsoft.com/office/drawing/2014/main" val="1911151495"/>
                    </a:ext>
                  </a:extLst>
                </a:gridCol>
                <a:gridCol w="7391400">
                  <a:extLst>
                    <a:ext uri="{9D8B030D-6E8A-4147-A177-3AD203B41FA5}">
                      <a16:colId xmlns:a16="http://schemas.microsoft.com/office/drawing/2014/main" val="4060979300"/>
                    </a:ext>
                  </a:extLst>
                </a:gridCol>
              </a:tblGrid>
              <a:tr h="534538">
                <a:tc>
                  <a:txBody>
                    <a:bodyPr/>
                    <a:lstStyle/>
                    <a:p>
                      <a:pPr algn="ctr"/>
                      <a:r>
                        <a:rPr lang="en-VN">
                          <a:latin typeface="Tahoma" panose="020B0604030504040204" pitchFamily="34" charset="0"/>
                          <a:ea typeface="Tahoma" panose="020B0604030504040204" pitchFamily="34" charset="0"/>
                          <a:cs typeface="Tahoma" panose="020B0604030504040204" pitchFamily="34" charset="0"/>
                        </a:rPr>
                        <a:t>Biểu thức</a:t>
                      </a:r>
                    </a:p>
                  </a:txBody>
                  <a:tcPr anchor="ctr"/>
                </a:tc>
                <a:tc>
                  <a:txBody>
                    <a:bodyPr/>
                    <a:lstStyle/>
                    <a:p>
                      <a:pPr algn="ctr"/>
                      <a:r>
                        <a:rPr lang="en-VN">
                          <a:latin typeface="Tahoma" panose="020B0604030504040204" pitchFamily="34" charset="0"/>
                          <a:ea typeface="Tahoma" panose="020B0604030504040204" pitchFamily="34" charset="0"/>
                          <a:cs typeface="Tahoma" panose="020B0604030504040204" pitchFamily="34" charset="0"/>
                        </a:rPr>
                        <a:t>Ý nghĩa</a:t>
                      </a:r>
                    </a:p>
                  </a:txBody>
                  <a:tcPr anchor="ctr"/>
                </a:tc>
                <a:extLst>
                  <a:ext uri="{0D108BD9-81ED-4DB2-BD59-A6C34878D82A}">
                    <a16:rowId xmlns:a16="http://schemas.microsoft.com/office/drawing/2014/main" val="3875854328"/>
                  </a:ext>
                </a:extLst>
              </a:tr>
              <a:tr h="534538">
                <a:tc>
                  <a:txBody>
                    <a:bodyPr/>
                    <a:lstStyle/>
                    <a:p>
                      <a:pPr algn="l"/>
                      <a:r>
                        <a:rPr lang="en-US">
                          <a:solidFill>
                            <a:schemeClr val="bg1"/>
                          </a:solidFill>
                          <a:latin typeface="Tahoma" panose="020B0604030504040204" pitchFamily="34" charset="0"/>
                          <a:ea typeface="Tahoma" panose="020B0604030504040204" pitchFamily="34" charset="0"/>
                          <a:cs typeface="Tahoma" panose="020B0604030504040204" pitchFamily="34" charset="0"/>
                        </a:rPr>
                        <a:t>{n,m}</a:t>
                      </a:r>
                      <a:endParaRPr lang="en-VN">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l"/>
                      <a:r>
                        <a:rPr lang="en-VN">
                          <a:latin typeface="Tahoma" panose="020B0604030504040204" pitchFamily="34" charset="0"/>
                          <a:ea typeface="Tahoma" panose="020B0604030504040204" pitchFamily="34" charset="0"/>
                          <a:cs typeface="Tahoma" panose="020B0604030504040204" pitchFamily="34" charset="0"/>
                        </a:rPr>
                        <a:t>Từ n đến m lần</a:t>
                      </a:r>
                    </a:p>
                  </a:txBody>
                  <a:tcPr anchor="ctr"/>
                </a:tc>
                <a:extLst>
                  <a:ext uri="{0D108BD9-81ED-4DB2-BD59-A6C34878D82A}">
                    <a16:rowId xmlns:a16="http://schemas.microsoft.com/office/drawing/2014/main" val="822681379"/>
                  </a:ext>
                </a:extLst>
              </a:tr>
              <a:tr h="534538">
                <a:tc>
                  <a:txBody>
                    <a:bodyPr/>
                    <a:lstStyle/>
                    <a:p>
                      <a:pPr algn="l"/>
                      <a:r>
                        <a:rPr lang="en-VN">
                          <a:latin typeface="Tahoma" panose="020B0604030504040204" pitchFamily="34" charset="0"/>
                          <a:ea typeface="Tahoma" panose="020B0604030504040204" pitchFamily="34" charset="0"/>
                          <a:cs typeface="Tahoma" panose="020B0604030504040204" pitchFamily="34" charset="0"/>
                        </a:rPr>
                        <a:t>[abc]</a:t>
                      </a:r>
                    </a:p>
                  </a:txBody>
                  <a:tcPr anchor="ctr"/>
                </a:tc>
                <a:tc>
                  <a:txBody>
                    <a:bodyPr/>
                    <a:lstStyle/>
                    <a:p>
                      <a:pPr algn="l"/>
                      <a:r>
                        <a:rPr lang="en-VN">
                          <a:latin typeface="Tahoma" panose="020B0604030504040204" pitchFamily="34" charset="0"/>
                          <a:ea typeface="Tahoma" panose="020B0604030504040204" pitchFamily="34" charset="0"/>
                          <a:cs typeface="Tahoma" panose="020B0604030504040204" pitchFamily="34" charset="0"/>
                        </a:rPr>
                        <a:t>Một trong các ký tự a, b, c</a:t>
                      </a:r>
                    </a:p>
                  </a:txBody>
                  <a:tcPr anchor="ctr"/>
                </a:tc>
                <a:extLst>
                  <a:ext uri="{0D108BD9-81ED-4DB2-BD59-A6C34878D82A}">
                    <a16:rowId xmlns:a16="http://schemas.microsoft.com/office/drawing/2014/main" val="255198681"/>
                  </a:ext>
                </a:extLst>
              </a:tr>
              <a:tr h="534538">
                <a:tc>
                  <a:txBody>
                    <a:bodyPr/>
                    <a:lstStyle/>
                    <a:p>
                      <a:pPr algn="l"/>
                      <a:r>
                        <a:rPr lang="en-VN">
                          <a:latin typeface="Tahoma" panose="020B0604030504040204" pitchFamily="34" charset="0"/>
                          <a:ea typeface="Tahoma" panose="020B0604030504040204" pitchFamily="34" charset="0"/>
                          <a:cs typeface="Tahoma" panose="020B0604030504040204" pitchFamily="34" charset="0"/>
                        </a:rPr>
                        <a:t>[^abc]</a:t>
                      </a:r>
                    </a:p>
                  </a:txBody>
                  <a:tcPr anchor="ctr"/>
                </a:tc>
                <a:tc>
                  <a:txBody>
                    <a:bodyPr/>
                    <a:lstStyle/>
                    <a:p>
                      <a:pPr algn="l"/>
                      <a:r>
                        <a:rPr lang="en-VN">
                          <a:latin typeface="Tahoma" panose="020B0604030504040204" pitchFamily="34" charset="0"/>
                          <a:ea typeface="Tahoma" panose="020B0604030504040204" pitchFamily="34" charset="0"/>
                          <a:cs typeface="Tahoma" panose="020B0604030504040204" pitchFamily="34" charset="0"/>
                        </a:rPr>
                        <a:t>Bất kỳ ký tư nào không phải a, b, c</a:t>
                      </a:r>
                    </a:p>
                  </a:txBody>
                  <a:tcPr anchor="ctr"/>
                </a:tc>
                <a:extLst>
                  <a:ext uri="{0D108BD9-81ED-4DB2-BD59-A6C34878D82A}">
                    <a16:rowId xmlns:a16="http://schemas.microsoft.com/office/drawing/2014/main" val="2483420676"/>
                  </a:ext>
                </a:extLst>
              </a:tr>
            </a:tbl>
          </a:graphicData>
        </a:graphic>
      </p:graphicFrame>
    </p:spTree>
    <p:extLst>
      <p:ext uri="{BB962C8B-B14F-4D97-AF65-F5344CB8AC3E}">
        <p14:creationId xmlns:p14="http://schemas.microsoft.com/office/powerpoint/2010/main" val="42372426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E62EA-2931-517A-1054-59EC7B4064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91D9C4-8EE9-6079-348D-5C9A694E1532}"/>
              </a:ext>
            </a:extLst>
          </p:cNvPr>
          <p:cNvSpPr>
            <a:spLocks noGrp="1"/>
          </p:cNvSpPr>
          <p:nvPr>
            <p:ph type="title"/>
          </p:nvPr>
        </p:nvSpPr>
        <p:spPr>
          <a:xfrm>
            <a:off x="575309" y="278128"/>
            <a:ext cx="6513023" cy="2513197"/>
          </a:xfrm>
        </p:spPr>
        <p:txBody>
          <a:bodyPr/>
          <a:lstStyle/>
          <a:p>
            <a:r>
              <a:rPr lang="en-US" dirty="0"/>
              <a:t>INPUT/OUTPUT</a:t>
            </a:r>
          </a:p>
        </p:txBody>
      </p:sp>
      <p:sp>
        <p:nvSpPr>
          <p:cNvPr id="3" name="Content Placeholder 2">
            <a:extLst>
              <a:ext uri="{FF2B5EF4-FFF2-40B4-BE49-F238E27FC236}">
                <a16:creationId xmlns:a16="http://schemas.microsoft.com/office/drawing/2014/main" id="{25AFEB7D-7F54-95F1-4FA9-7E3E23677153}"/>
              </a:ext>
            </a:extLst>
          </p:cNvPr>
          <p:cNvSpPr>
            <a:spLocks noGrp="1"/>
          </p:cNvSpPr>
          <p:nvPr>
            <p:ph sz="quarter" idx="16"/>
          </p:nvPr>
        </p:nvSpPr>
        <p:spPr>
          <a:xfrm>
            <a:off x="575309" y="3080084"/>
            <a:ext cx="5424437" cy="3529263"/>
          </a:xfrm>
        </p:spPr>
        <p:txBody>
          <a:bodyPr>
            <a:normAutofit/>
          </a:bodyPr>
          <a:lstStyle/>
          <a:p>
            <a:pPr marL="342900" indent="-342900">
              <a:buFont typeface="Arial" charset="0"/>
              <a:buChar char="•"/>
            </a:pPr>
            <a:r>
              <a:rPr lang="en-US" dirty="0">
                <a:latin typeface="Tahoma" panose="020B0604030504040204" pitchFamily="34" charset="0"/>
                <a:ea typeface="Tahoma" panose="020B0604030504040204" pitchFamily="34" charset="0"/>
                <a:cs typeface="Tahoma" panose="020B0604030504040204" pitchFamily="34" charset="0"/>
              </a:rPr>
              <a:t>Luồng dữ liệu (Streams) trong Java</a:t>
            </a:r>
          </a:p>
          <a:p>
            <a:pPr marL="342900" indent="-342900">
              <a:buFont typeface="Arial" charset="0"/>
              <a:buChar char="•"/>
            </a:pPr>
            <a:r>
              <a:rPr lang="en-US" dirty="0">
                <a:latin typeface="Tahoma" panose="020B0604030504040204" pitchFamily="34" charset="0"/>
                <a:ea typeface="Tahoma" panose="020B0604030504040204" pitchFamily="34" charset="0"/>
                <a:cs typeface="Tahoma" panose="020B0604030504040204" pitchFamily="34" charset="0"/>
              </a:rPr>
              <a:t>Đọc ghi tệp trong Java</a:t>
            </a:r>
          </a:p>
          <a:p>
            <a:pPr marL="342900" indent="-342900">
              <a:buFont typeface="Arial" charset="0"/>
              <a:buChar char="•"/>
            </a:pPr>
            <a:r>
              <a:rPr lang="en-US" dirty="0">
                <a:latin typeface="Tahoma" panose="020B0604030504040204" pitchFamily="34" charset="0"/>
                <a:ea typeface="Tahoma" panose="020B0604030504040204" pitchFamily="34" charset="0"/>
                <a:cs typeface="Tahoma" panose="020B0604030504040204" pitchFamily="34" charset="0"/>
              </a:rPr>
              <a:t>Buffered I/O</a:t>
            </a:r>
          </a:p>
          <a:p>
            <a:pPr marL="342900" indent="-342900">
              <a:buFont typeface="Arial" charset="0"/>
              <a:buChar char="•"/>
            </a:pPr>
            <a:r>
              <a:rPr lang="en-US" dirty="0">
                <a:latin typeface="Tahoma" panose="020B0604030504040204" pitchFamily="34" charset="0"/>
                <a:ea typeface="Tahoma" panose="020B0604030504040204" pitchFamily="34" charset="0"/>
                <a:cs typeface="Tahoma" panose="020B0604030504040204" pitchFamily="34" charset="0"/>
              </a:rPr>
              <a:t>Java NIO – Xừ lý file nhanh hơn</a:t>
            </a:r>
          </a:p>
          <a:p>
            <a:pPr marL="342900" indent="-342900">
              <a:buFont typeface="Arial" charset="0"/>
              <a:buChar char="•"/>
            </a:pPr>
            <a:r>
              <a:rPr lang="en-US" dirty="0">
                <a:latin typeface="Tahoma" panose="020B0604030504040204" pitchFamily="34" charset="0"/>
                <a:ea typeface="Tahoma" panose="020B0604030504040204" pitchFamily="34" charset="0"/>
                <a:cs typeface="Tahoma" panose="020B0604030504040204" pitchFamily="34" charset="0"/>
              </a:rPr>
              <a:t>Lưu và đọc đối tượng với Serialization</a:t>
            </a:r>
          </a:p>
        </p:txBody>
      </p:sp>
      <p:pic>
        <p:nvPicPr>
          <p:cNvPr id="2050" name="Picture 2" descr="Intro to File I/O">
            <a:extLst>
              <a:ext uri="{FF2B5EF4-FFF2-40B4-BE49-F238E27FC236}">
                <a16:creationId xmlns:a16="http://schemas.microsoft.com/office/drawing/2014/main" id="{29AD26D0-173E-93E0-4373-E9B48901B7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1570" y="2355515"/>
            <a:ext cx="6558330" cy="2235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60767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F7B1C-0BB1-DA3F-B426-B597EA7B82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1CFED99-5A15-10CB-636A-726E94E343B3}"/>
              </a:ext>
            </a:extLst>
          </p:cNvPr>
          <p:cNvSpPr>
            <a:spLocks noGrp="1"/>
          </p:cNvSpPr>
          <p:nvPr>
            <p:ph type="title"/>
          </p:nvPr>
        </p:nvSpPr>
        <p:spPr>
          <a:xfrm>
            <a:off x="594360" y="584005"/>
            <a:ext cx="10972800" cy="1188720"/>
          </a:xfrm>
        </p:spPr>
        <p:txBody>
          <a:bodyPr/>
          <a:lstStyle/>
          <a:p>
            <a:r>
              <a:rPr lang="en-US" sz="3500" dirty="0">
                <a:latin typeface="Tahoma" charset="0"/>
                <a:ea typeface="Tahoma" charset="0"/>
                <a:cs typeface="Tahoma" charset="0"/>
              </a:rPr>
              <a:t>Java Input/Output (IO)</a:t>
            </a:r>
          </a:p>
        </p:txBody>
      </p:sp>
      <p:sp>
        <p:nvSpPr>
          <p:cNvPr id="6" name="TextBox 5">
            <a:extLst>
              <a:ext uri="{FF2B5EF4-FFF2-40B4-BE49-F238E27FC236}">
                <a16:creationId xmlns:a16="http://schemas.microsoft.com/office/drawing/2014/main" id="{19233CA9-426F-1974-CA8C-7532DD68DEF6}"/>
              </a:ext>
            </a:extLst>
          </p:cNvPr>
          <p:cNvSpPr txBox="1"/>
          <p:nvPr/>
        </p:nvSpPr>
        <p:spPr>
          <a:xfrm>
            <a:off x="594360" y="2342148"/>
            <a:ext cx="11228672" cy="1816459"/>
          </a:xfrm>
          <a:prstGeom prst="rect">
            <a:avLst/>
          </a:prstGeom>
          <a:noFill/>
        </p:spPr>
        <p:txBody>
          <a:bodyPr wrap="square" rtlCol="0">
            <a:spAutoFit/>
          </a:bodyPr>
          <a:lstStyle/>
          <a:p>
            <a:pPr marL="285750" indent="-285750">
              <a:lnSpc>
                <a:spcPts val="2500"/>
              </a:lnSpc>
              <a:spcBef>
                <a:spcPts val="600"/>
              </a:spcBef>
              <a:buFont typeface="Arial" panose="020B0604020202020204" pitchFamily="34" charset="0"/>
              <a:buChar char="•"/>
            </a:pPr>
            <a:r>
              <a:rPr lang="vi-VN">
                <a:solidFill>
                  <a:srgbClr val="000000"/>
                </a:solidFill>
                <a:latin typeface="Tahoma" panose="020B0604030504040204" pitchFamily="34" charset="0"/>
                <a:ea typeface="Tahoma" panose="020B0604030504040204" pitchFamily="34" charset="0"/>
                <a:cs typeface="Tahoma" panose="020B0604030504040204" pitchFamily="34" charset="0"/>
              </a:rPr>
              <a:t>Java cung cấp một API mạnh mẽ để thực hiện các thao tác nhập/đọc (input) và xuất/ghi (output) dữ liệu từ nhiều nguồn khác nhau như </a:t>
            </a:r>
            <a:r>
              <a:rPr lang="vi-VN" b="1">
                <a:solidFill>
                  <a:srgbClr val="000000"/>
                </a:solidFill>
                <a:latin typeface="Tahoma" panose="020B0604030504040204" pitchFamily="34" charset="0"/>
                <a:ea typeface="Tahoma" panose="020B0604030504040204" pitchFamily="34" charset="0"/>
                <a:cs typeface="Tahoma" panose="020B0604030504040204" pitchFamily="34" charset="0"/>
              </a:rPr>
              <a:t>tệp tin, bàn phím, mạng và bộ nhớ</a:t>
            </a:r>
            <a:r>
              <a:rPr lang="vi-VN">
                <a:solidFill>
                  <a:srgbClr val="000000"/>
                </a:solidFill>
                <a:latin typeface="Tahoma" panose="020B0604030504040204" pitchFamily="34" charset="0"/>
                <a:ea typeface="Tahoma" panose="020B0604030504040204" pitchFamily="34" charset="0"/>
                <a:cs typeface="Tahoma" panose="020B0604030504040204" pitchFamily="34" charset="0"/>
              </a:rPr>
              <a:t>. Hai package chính hỗ trợ I/O trong Java là:</a:t>
            </a:r>
          </a:p>
          <a:p>
            <a:pPr marL="742950" lvl="1" indent="-285750">
              <a:lnSpc>
                <a:spcPts val="2500"/>
              </a:lnSpc>
              <a:spcBef>
                <a:spcPts val="600"/>
              </a:spcBef>
              <a:buFont typeface="Courier New" panose="02070309020205020404" pitchFamily="49" charset="0"/>
              <a:buChar char="o"/>
            </a:pPr>
            <a:r>
              <a:rPr lang="vi-VN">
                <a:solidFill>
                  <a:srgbClr val="000000"/>
                </a:solidFill>
                <a:latin typeface="Tahoma" panose="020B0604030504040204" pitchFamily="34" charset="0"/>
                <a:ea typeface="Tahoma" panose="020B0604030504040204" pitchFamily="34" charset="0"/>
                <a:cs typeface="Tahoma" panose="020B0604030504040204" pitchFamily="34" charset="0"/>
              </a:rPr>
              <a:t>Java.io : Hỗ trợ I/O truyền thống sử dụng Stream</a:t>
            </a:r>
          </a:p>
          <a:p>
            <a:pPr marL="742950" lvl="1" indent="-285750">
              <a:lnSpc>
                <a:spcPts val="2500"/>
              </a:lnSpc>
              <a:spcBef>
                <a:spcPts val="600"/>
              </a:spcBef>
              <a:buFont typeface="Courier New" panose="02070309020205020404" pitchFamily="49" charset="0"/>
              <a:buChar char="o"/>
            </a:pPr>
            <a:r>
              <a:rPr lang="vi-VN">
                <a:solidFill>
                  <a:srgbClr val="000000"/>
                </a:solidFill>
                <a:latin typeface="Tahoma" panose="020B0604030504040204" pitchFamily="34" charset="0"/>
                <a:ea typeface="Tahoma" panose="020B0604030504040204" pitchFamily="34" charset="0"/>
                <a:cs typeface="Tahoma" panose="020B0604030504040204" pitchFamily="34" charset="0"/>
              </a:rPr>
              <a:t>Java.nio : Hỗ trợ I/O hiệu suất cao với Non-blocking I/O.</a:t>
            </a:r>
          </a:p>
        </p:txBody>
      </p:sp>
    </p:spTree>
    <p:extLst>
      <p:ext uri="{BB962C8B-B14F-4D97-AF65-F5344CB8AC3E}">
        <p14:creationId xmlns:p14="http://schemas.microsoft.com/office/powerpoint/2010/main" val="34370528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0873740" cy="1680205"/>
          </a:xfrm>
        </p:spPr>
        <p:txBody>
          <a:bodyPr/>
          <a:lstStyle/>
          <a:p>
            <a:r>
              <a:rPr lang="en-US" dirty="0"/>
              <a:t>What is Software Design Pattern</a:t>
            </a:r>
          </a:p>
        </p:txBody>
      </p:sp>
      <p:sp>
        <p:nvSpPr>
          <p:cNvPr id="7" name="Text Placeholder 6">
            <a:extLst>
              <a:ext uri="{FF2B5EF4-FFF2-40B4-BE49-F238E27FC236}">
                <a16:creationId xmlns:a16="http://schemas.microsoft.com/office/drawing/2014/main" id="{F70BD87D-F7DA-961B-4024-A354DC87D168}"/>
              </a:ext>
            </a:extLst>
          </p:cNvPr>
          <p:cNvSpPr>
            <a:spLocks noGrp="1"/>
          </p:cNvSpPr>
          <p:nvPr>
            <p:ph sz="quarter" idx="13"/>
          </p:nvPr>
        </p:nvSpPr>
        <p:spPr>
          <a:xfrm>
            <a:off x="3657600" y="2281238"/>
            <a:ext cx="7810500" cy="3700462"/>
          </a:xfrm>
        </p:spPr>
        <p:txBody>
          <a:bodyPr>
            <a:normAutofit/>
          </a:bodyPr>
          <a:lstStyle/>
          <a:p>
            <a:r>
              <a:rPr lang="en-US" dirty="0"/>
              <a:t>Software design patterns are reusable solutions to common software design problems. They provide best practises for designing flexible, scalable and maintainable code.</a:t>
            </a:r>
          </a:p>
          <a:p>
            <a:r>
              <a:rPr lang="en-US" dirty="0"/>
              <a:t>Design patterns are broadly classified into </a:t>
            </a:r>
            <a:r>
              <a:rPr lang="en-US" b="1" dirty="0"/>
              <a:t>three mian categories:</a:t>
            </a:r>
            <a:endParaRPr lang="en-US" dirty="0"/>
          </a:p>
          <a:p>
            <a:pPr marL="859536" lvl="1" indent="-457200">
              <a:buFont typeface="+mj-lt"/>
              <a:buAutoNum type="arabicPeriod"/>
            </a:pPr>
            <a:r>
              <a:rPr lang="en-US" b="1" dirty="0"/>
              <a:t>Creational Patterns</a:t>
            </a:r>
            <a:r>
              <a:rPr lang="en-US" dirty="0"/>
              <a:t>     Object creation mechanism</a:t>
            </a:r>
            <a:endParaRPr lang="en-US" b="1" dirty="0"/>
          </a:p>
          <a:p>
            <a:pPr marL="859536" lvl="1" indent="-457200">
              <a:buFont typeface="+mj-lt"/>
              <a:buAutoNum type="arabicPeriod"/>
            </a:pPr>
            <a:r>
              <a:rPr lang="en-US" b="1" dirty="0"/>
              <a:t>Structural Patterns </a:t>
            </a:r>
            <a:r>
              <a:rPr lang="en-US" dirty="0"/>
              <a:t>    Object composition &amp; relationships</a:t>
            </a:r>
          </a:p>
          <a:p>
            <a:pPr marL="859536" lvl="1" indent="-457200">
              <a:buFont typeface="+mj-lt"/>
              <a:buAutoNum type="arabicPeriod"/>
            </a:pPr>
            <a:r>
              <a:rPr lang="en-US" b="1" dirty="0"/>
              <a:t>Behavioral Patterns </a:t>
            </a:r>
            <a:r>
              <a:rPr lang="en-US" dirty="0"/>
              <a:t>   Communication between objects</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9" name="Right Arrow 8"/>
          <p:cNvSpPr/>
          <p:nvPr/>
        </p:nvSpPr>
        <p:spPr>
          <a:xfrm>
            <a:off x="6642100" y="4131469"/>
            <a:ext cx="17780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6616700" y="4658996"/>
            <a:ext cx="17780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6642100" y="5153821"/>
            <a:ext cx="17780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031202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F634AF-C9E8-5F5D-F0CD-075D9803359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FEBFB20-9E29-69EA-8E2B-C2522C017E97}"/>
              </a:ext>
            </a:extLst>
          </p:cNvPr>
          <p:cNvSpPr>
            <a:spLocks noGrp="1"/>
          </p:cNvSpPr>
          <p:nvPr>
            <p:ph type="title"/>
          </p:nvPr>
        </p:nvSpPr>
        <p:spPr>
          <a:xfrm>
            <a:off x="594360" y="584005"/>
            <a:ext cx="10972800" cy="1188720"/>
          </a:xfrm>
        </p:spPr>
        <p:txBody>
          <a:bodyPr/>
          <a:lstStyle/>
          <a:p>
            <a:r>
              <a:rPr lang="en-US" sz="3500" dirty="0">
                <a:latin typeface="Tahoma" charset="0"/>
                <a:ea typeface="Tahoma" charset="0"/>
                <a:cs typeface="Tahoma" charset="0"/>
              </a:rPr>
              <a:t>Luồng Dữ liệu (Streams)</a:t>
            </a:r>
          </a:p>
        </p:txBody>
      </p:sp>
      <p:sp>
        <p:nvSpPr>
          <p:cNvPr id="6" name="TextBox 5">
            <a:extLst>
              <a:ext uri="{FF2B5EF4-FFF2-40B4-BE49-F238E27FC236}">
                <a16:creationId xmlns:a16="http://schemas.microsoft.com/office/drawing/2014/main" id="{37FF2540-F281-3B83-3146-422D39C116A7}"/>
              </a:ext>
            </a:extLst>
          </p:cNvPr>
          <p:cNvSpPr txBox="1"/>
          <p:nvPr/>
        </p:nvSpPr>
        <p:spPr>
          <a:xfrm>
            <a:off x="594360" y="2342148"/>
            <a:ext cx="11228672" cy="4355616"/>
          </a:xfrm>
          <a:prstGeom prst="rect">
            <a:avLst/>
          </a:prstGeom>
          <a:noFill/>
        </p:spPr>
        <p:txBody>
          <a:bodyPr wrap="square" rtlCol="0">
            <a:spAutoFit/>
          </a:bodyPr>
          <a:lstStyle/>
          <a:p>
            <a:pPr marL="285750" indent="-285750">
              <a:lnSpc>
                <a:spcPts val="2500"/>
              </a:lnSpc>
              <a:spcBef>
                <a:spcPts val="600"/>
              </a:spcBef>
              <a:buFont typeface="Arial" panose="020B0604020202020204" pitchFamily="34" charset="0"/>
              <a:buChar char="•"/>
            </a:pPr>
            <a:r>
              <a:rPr lang="vi-VN">
                <a:solidFill>
                  <a:srgbClr val="000000"/>
                </a:solidFill>
                <a:latin typeface="Tahoma" panose="020B0604030504040204" pitchFamily="34" charset="0"/>
                <a:ea typeface="Tahoma" panose="020B0604030504040204" pitchFamily="34" charset="0"/>
                <a:cs typeface="Tahoma" panose="020B0604030504040204" pitchFamily="34" charset="0"/>
              </a:rPr>
              <a:t>Java sử dụng Streams để xử lý I/O, giúp đọc và ghi dữ liệu một cách có hệ thống.</a:t>
            </a:r>
          </a:p>
          <a:p>
            <a:pPr marL="285750" indent="-285750">
              <a:lnSpc>
                <a:spcPts val="2500"/>
              </a:lnSpc>
              <a:spcBef>
                <a:spcPts val="600"/>
              </a:spcBef>
              <a:buFont typeface="Arial" panose="020B0604020202020204" pitchFamily="34" charset="0"/>
              <a:buChar char="•"/>
            </a:pPr>
            <a:r>
              <a:rPr lang="vi-VN">
                <a:solidFill>
                  <a:srgbClr val="000000"/>
                </a:solidFill>
                <a:latin typeface="Tahoma" panose="020B0604030504040204" pitchFamily="34" charset="0"/>
                <a:ea typeface="Tahoma" panose="020B0604030504040204" pitchFamily="34" charset="0"/>
                <a:cs typeface="Tahoma" panose="020B0604030504040204" pitchFamily="34" charset="0"/>
              </a:rPr>
              <a:t>Phân loại Streams</a:t>
            </a:r>
          </a:p>
          <a:p>
            <a:pPr marL="342900" indent="-342900">
              <a:lnSpc>
                <a:spcPts val="2500"/>
              </a:lnSpc>
              <a:spcBef>
                <a:spcPts val="600"/>
              </a:spcBef>
              <a:buFont typeface="+mj-lt"/>
              <a:buAutoNum type="arabicPeriod"/>
            </a:pPr>
            <a:r>
              <a:rPr lang="vi-VN">
                <a:solidFill>
                  <a:srgbClr val="000000"/>
                </a:solidFill>
                <a:latin typeface="Tahoma" panose="020B0604030504040204" pitchFamily="34" charset="0"/>
                <a:ea typeface="Tahoma" panose="020B0604030504040204" pitchFamily="34" charset="0"/>
                <a:cs typeface="Tahoma" panose="020B0604030504040204" pitchFamily="34" charset="0"/>
              </a:rPr>
              <a:t>Luồng byte (Byte Streams) – dùng cho dữ liệu nhị phân (hình ảnh, âm thanh, file nén v.v..)</a:t>
            </a:r>
          </a:p>
          <a:p>
            <a:pPr marL="800100" lvl="1" indent="-342900">
              <a:lnSpc>
                <a:spcPts val="2500"/>
              </a:lnSpc>
              <a:spcBef>
                <a:spcPts val="600"/>
              </a:spcBef>
              <a:buFont typeface="Arial" panose="020B0604020202020204" pitchFamily="34" charset="0"/>
              <a:buChar char="•"/>
            </a:pPr>
            <a:r>
              <a:rPr lang="vi-VN">
                <a:solidFill>
                  <a:srgbClr val="000000"/>
                </a:solidFill>
                <a:latin typeface="Tahoma" panose="020B0604030504040204" pitchFamily="34" charset="0"/>
                <a:ea typeface="Tahoma" panose="020B0604030504040204" pitchFamily="34" charset="0"/>
                <a:cs typeface="Tahoma" panose="020B0604030504040204" pitchFamily="34" charset="0"/>
              </a:rPr>
              <a:t>Đọc dữ liệu: InputStream, FileInputStream, ByteArrayInputStream</a:t>
            </a:r>
          </a:p>
          <a:p>
            <a:pPr marL="800100" lvl="1" indent="-342900">
              <a:lnSpc>
                <a:spcPts val="2500"/>
              </a:lnSpc>
              <a:spcBef>
                <a:spcPts val="600"/>
              </a:spcBef>
              <a:buFont typeface="Arial" panose="020B0604020202020204" pitchFamily="34" charset="0"/>
              <a:buChar char="•"/>
            </a:pPr>
            <a:r>
              <a:rPr lang="vi-VN">
                <a:solidFill>
                  <a:srgbClr val="000000"/>
                </a:solidFill>
                <a:latin typeface="Tahoma" panose="020B0604030504040204" pitchFamily="34" charset="0"/>
                <a:ea typeface="Tahoma" panose="020B0604030504040204" pitchFamily="34" charset="0"/>
                <a:cs typeface="Tahoma" panose="020B0604030504040204" pitchFamily="34" charset="0"/>
              </a:rPr>
              <a:t>Ghi dữ liệu: OutputStream, FileOutputStream, ByteArrayOutputStream</a:t>
            </a:r>
          </a:p>
          <a:p>
            <a:pPr marL="342900" indent="-342900">
              <a:lnSpc>
                <a:spcPts val="2500"/>
              </a:lnSpc>
              <a:spcBef>
                <a:spcPts val="600"/>
              </a:spcBef>
              <a:buFont typeface="+mj-lt"/>
              <a:buAutoNum type="arabicPeriod"/>
            </a:pPr>
            <a:r>
              <a:rPr lang="vi-VN">
                <a:solidFill>
                  <a:srgbClr val="000000"/>
                </a:solidFill>
                <a:latin typeface="Tahoma" panose="020B0604030504040204" pitchFamily="34" charset="0"/>
                <a:ea typeface="Tahoma" panose="020B0604030504040204" pitchFamily="34" charset="0"/>
                <a:cs typeface="Tahoma" panose="020B0604030504040204" pitchFamily="34" charset="0"/>
              </a:rPr>
              <a:t>Luồng ký tự (Character Streams) – Dùng cho dữ liệu văn bản (text, file .txt)</a:t>
            </a:r>
          </a:p>
          <a:p>
            <a:pPr marL="800100" lvl="1" indent="-342900">
              <a:lnSpc>
                <a:spcPts val="2500"/>
              </a:lnSpc>
              <a:spcBef>
                <a:spcPts val="600"/>
              </a:spcBef>
              <a:buFont typeface="Arial" panose="020B0604020202020204" pitchFamily="34" charset="0"/>
              <a:buChar char="•"/>
            </a:pPr>
            <a:r>
              <a:rPr lang="vi-VN">
                <a:solidFill>
                  <a:srgbClr val="000000"/>
                </a:solidFill>
                <a:latin typeface="Tahoma" panose="020B0604030504040204" pitchFamily="34" charset="0"/>
                <a:ea typeface="Tahoma" panose="020B0604030504040204" pitchFamily="34" charset="0"/>
                <a:cs typeface="Tahoma" panose="020B0604030504040204" pitchFamily="34" charset="0"/>
              </a:rPr>
              <a:t>Đọc dữ liệu: Reader, FileReader, BufferedReader</a:t>
            </a:r>
          </a:p>
          <a:p>
            <a:pPr marL="800100" lvl="1" indent="-342900">
              <a:lnSpc>
                <a:spcPts val="2500"/>
              </a:lnSpc>
              <a:spcBef>
                <a:spcPts val="600"/>
              </a:spcBef>
              <a:buFont typeface="Arial" panose="020B0604020202020204" pitchFamily="34" charset="0"/>
              <a:buChar char="•"/>
            </a:pPr>
            <a:r>
              <a:rPr lang="vi-VN">
                <a:solidFill>
                  <a:srgbClr val="000000"/>
                </a:solidFill>
                <a:latin typeface="Tahoma" panose="020B0604030504040204" pitchFamily="34" charset="0"/>
                <a:ea typeface="Tahoma" panose="020B0604030504040204" pitchFamily="34" charset="0"/>
                <a:cs typeface="Tahoma" panose="020B0604030504040204" pitchFamily="34" charset="0"/>
              </a:rPr>
              <a:t>Ghi dữ liệu: Writer, FileWriter, BufferedWriter</a:t>
            </a:r>
          </a:p>
          <a:p>
            <a:pPr marL="342900" indent="-342900">
              <a:lnSpc>
                <a:spcPts val="2500"/>
              </a:lnSpc>
              <a:spcBef>
                <a:spcPts val="600"/>
              </a:spcBef>
              <a:buFont typeface="+mj-lt"/>
              <a:buAutoNum type="arabicPeriod"/>
            </a:pPr>
            <a:r>
              <a:rPr lang="vi-VN">
                <a:solidFill>
                  <a:srgbClr val="000000"/>
                </a:solidFill>
                <a:latin typeface="Tahoma" panose="020B0604030504040204" pitchFamily="34" charset="0"/>
                <a:ea typeface="Tahoma" panose="020B0604030504040204" pitchFamily="34" charset="0"/>
                <a:cs typeface="Tahoma" panose="020B0604030504040204" pitchFamily="34" charset="0"/>
              </a:rPr>
              <a:t>Luồng đệm (Buffered Streams) – Cải thiện hiệu suất đọc/ghi dữ liệu</a:t>
            </a:r>
          </a:p>
          <a:p>
            <a:pPr marL="800100" lvl="1" indent="-342900">
              <a:lnSpc>
                <a:spcPts val="2500"/>
              </a:lnSpc>
              <a:spcBef>
                <a:spcPts val="600"/>
              </a:spcBef>
              <a:buFont typeface="Arial" panose="020B0604020202020204" pitchFamily="34" charset="0"/>
              <a:buChar char="•"/>
            </a:pPr>
            <a:r>
              <a:rPr lang="vi-VN">
                <a:solidFill>
                  <a:srgbClr val="000000"/>
                </a:solidFill>
                <a:latin typeface="Tahoma" panose="020B0604030504040204" pitchFamily="34" charset="0"/>
                <a:ea typeface="Tahoma" panose="020B0604030504040204" pitchFamily="34" charset="0"/>
                <a:cs typeface="Tahoma" panose="020B0604030504040204" pitchFamily="34" charset="0"/>
              </a:rPr>
              <a:t>BufferedReader, BufferedWriter</a:t>
            </a:r>
          </a:p>
          <a:p>
            <a:pPr marL="800100" lvl="1" indent="-342900">
              <a:lnSpc>
                <a:spcPts val="2500"/>
              </a:lnSpc>
              <a:spcBef>
                <a:spcPts val="600"/>
              </a:spcBef>
              <a:buFont typeface="Arial" panose="020B0604020202020204" pitchFamily="34" charset="0"/>
              <a:buChar char="•"/>
            </a:pPr>
            <a:r>
              <a:rPr lang="vi-VN">
                <a:solidFill>
                  <a:srgbClr val="000000"/>
                </a:solidFill>
                <a:latin typeface="Tahoma" panose="020B0604030504040204" pitchFamily="34" charset="0"/>
                <a:ea typeface="Tahoma" panose="020B0604030504040204" pitchFamily="34" charset="0"/>
                <a:cs typeface="Tahoma" panose="020B0604030504040204" pitchFamily="34" charset="0"/>
              </a:rPr>
              <a:t>BufferedInputStream, BufferedOutputStream</a:t>
            </a:r>
          </a:p>
        </p:txBody>
      </p:sp>
    </p:spTree>
    <p:extLst>
      <p:ext uri="{BB962C8B-B14F-4D97-AF65-F5344CB8AC3E}">
        <p14:creationId xmlns:p14="http://schemas.microsoft.com/office/powerpoint/2010/main" val="252344712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40CBF-6621-B96B-8618-1AF95692B08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5DAAE77-23AA-3FD6-9D73-D34F8FBED8E0}"/>
              </a:ext>
            </a:extLst>
          </p:cNvPr>
          <p:cNvSpPr>
            <a:spLocks noGrp="1"/>
          </p:cNvSpPr>
          <p:nvPr>
            <p:ph type="title"/>
          </p:nvPr>
        </p:nvSpPr>
        <p:spPr>
          <a:xfrm>
            <a:off x="594360" y="584005"/>
            <a:ext cx="10972800" cy="1188720"/>
          </a:xfrm>
        </p:spPr>
        <p:txBody>
          <a:bodyPr/>
          <a:lstStyle/>
          <a:p>
            <a:r>
              <a:rPr lang="en-US" sz="3500" dirty="0">
                <a:latin typeface="Tahoma" charset="0"/>
                <a:ea typeface="Tahoma" charset="0"/>
                <a:cs typeface="Tahoma" charset="0"/>
              </a:rPr>
              <a:t>Luồng Dữ liệu (Streams)</a:t>
            </a:r>
          </a:p>
        </p:txBody>
      </p:sp>
      <p:sp>
        <p:nvSpPr>
          <p:cNvPr id="6" name="TextBox 5">
            <a:extLst>
              <a:ext uri="{FF2B5EF4-FFF2-40B4-BE49-F238E27FC236}">
                <a16:creationId xmlns:a16="http://schemas.microsoft.com/office/drawing/2014/main" id="{EE2522A2-D9DD-FFF9-EAE2-4B4399FA1262}"/>
              </a:ext>
            </a:extLst>
          </p:cNvPr>
          <p:cNvSpPr txBox="1"/>
          <p:nvPr/>
        </p:nvSpPr>
        <p:spPr>
          <a:xfrm>
            <a:off x="594360" y="2342148"/>
            <a:ext cx="11228672" cy="777713"/>
          </a:xfrm>
          <a:prstGeom prst="rect">
            <a:avLst/>
          </a:prstGeom>
          <a:noFill/>
        </p:spPr>
        <p:txBody>
          <a:bodyPr wrap="square" rtlCol="0">
            <a:spAutoFit/>
          </a:bodyPr>
          <a:lstStyle/>
          <a:p>
            <a:pPr marL="342900" indent="-342900">
              <a:lnSpc>
                <a:spcPts val="2500"/>
              </a:lnSpc>
              <a:spcBef>
                <a:spcPts val="600"/>
              </a:spcBef>
              <a:buFont typeface="+mj-lt"/>
              <a:buAutoNum type="arabicPeriod" startAt="4"/>
            </a:pPr>
            <a:r>
              <a:rPr lang="vi-VN">
                <a:solidFill>
                  <a:srgbClr val="000000"/>
                </a:solidFill>
                <a:latin typeface="Tahoma" panose="020B0604030504040204" pitchFamily="34" charset="0"/>
                <a:ea typeface="Tahoma" panose="020B0604030504040204" pitchFamily="34" charset="0"/>
                <a:cs typeface="Tahoma" panose="020B0604030504040204" pitchFamily="34" charset="0"/>
              </a:rPr>
              <a:t>Luồng đối tượng (Object Streams) – Dùng để ghi và đọc đối tượng Java</a:t>
            </a:r>
          </a:p>
          <a:p>
            <a:pPr marL="800100" lvl="1" indent="-342900">
              <a:lnSpc>
                <a:spcPts val="2500"/>
              </a:lnSpc>
              <a:spcBef>
                <a:spcPts val="600"/>
              </a:spcBef>
              <a:buFont typeface="Arial" panose="020B0604020202020204" pitchFamily="34" charset="0"/>
              <a:buChar char="•"/>
            </a:pPr>
            <a:r>
              <a:rPr lang="vi-VN">
                <a:solidFill>
                  <a:srgbClr val="000000"/>
                </a:solidFill>
                <a:latin typeface="Tahoma" panose="020B0604030504040204" pitchFamily="34" charset="0"/>
                <a:ea typeface="Tahoma" panose="020B0604030504040204" pitchFamily="34" charset="0"/>
                <a:cs typeface="Tahoma" panose="020B0604030504040204" pitchFamily="34" charset="0"/>
              </a:rPr>
              <a:t>ObjectInputStream, ObjectOutputStream</a:t>
            </a:r>
          </a:p>
        </p:txBody>
      </p:sp>
    </p:spTree>
    <p:extLst>
      <p:ext uri="{BB962C8B-B14F-4D97-AF65-F5344CB8AC3E}">
        <p14:creationId xmlns:p14="http://schemas.microsoft.com/office/powerpoint/2010/main" val="172477841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0C1B7-6E4E-3DEE-50C0-1CA3B14303EE}"/>
              </a:ext>
            </a:extLst>
          </p:cNvPr>
          <p:cNvSpPr>
            <a:spLocks noGrp="1"/>
          </p:cNvSpPr>
          <p:nvPr>
            <p:ph type="ctrTitle"/>
          </p:nvPr>
        </p:nvSpPr>
        <p:spPr>
          <a:xfrm>
            <a:off x="594360" y="411479"/>
            <a:ext cx="5486400" cy="3291840"/>
          </a:xfrm>
        </p:spPr>
        <p:txBody>
          <a:bodyPr/>
          <a:lstStyle/>
          <a:p>
            <a:r>
              <a:rPr lang="en-US" dirty="0"/>
              <a:t>Thank you</a:t>
            </a:r>
          </a:p>
        </p:txBody>
      </p:sp>
      <p:sp>
        <p:nvSpPr>
          <p:cNvPr id="3" name="Text Placeholder 2">
            <a:extLst>
              <a:ext uri="{FF2B5EF4-FFF2-40B4-BE49-F238E27FC236}">
                <a16:creationId xmlns:a16="http://schemas.microsoft.com/office/drawing/2014/main" id="{8BE734F0-2DDD-AF70-F13D-F9E4C1929411}"/>
              </a:ext>
            </a:extLst>
          </p:cNvPr>
          <p:cNvSpPr>
            <a:spLocks noGrp="1"/>
          </p:cNvSpPr>
          <p:nvPr>
            <p:ph type="body" sz="quarter" idx="11"/>
          </p:nvPr>
        </p:nvSpPr>
        <p:spPr>
          <a:xfrm>
            <a:off x="594360" y="4549552"/>
            <a:ext cx="5486400" cy="1645920"/>
          </a:xfrm>
        </p:spPr>
        <p:txBody>
          <a:bodyPr/>
          <a:lstStyle/>
          <a:p>
            <a:r>
              <a:rPr lang="en-US" dirty="0"/>
              <a:t>Tran Xuan Khanh</a:t>
            </a:r>
          </a:p>
          <a:p>
            <a:r>
              <a:rPr lang="en-US" dirty="0"/>
              <a:t>0924448868</a:t>
            </a:r>
          </a:p>
          <a:p>
            <a:r>
              <a:rPr lang="en-US" dirty="0"/>
              <a:t>Khanh.tx@live.com</a:t>
            </a:r>
          </a:p>
        </p:txBody>
      </p:sp>
    </p:spTree>
    <p:extLst>
      <p:ext uri="{BB962C8B-B14F-4D97-AF65-F5344CB8AC3E}">
        <p14:creationId xmlns:p14="http://schemas.microsoft.com/office/powerpoint/2010/main" val="42611324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1254740" cy="1680205"/>
          </a:xfrm>
        </p:spPr>
        <p:txBody>
          <a:bodyPr/>
          <a:lstStyle/>
          <a:p>
            <a:pPr>
              <a:lnSpc>
                <a:spcPts val="4000"/>
              </a:lnSpc>
            </a:pPr>
            <a:r>
              <a:rPr lang="en-US" dirty="0"/>
              <a:t>Creational Design Patterns </a:t>
            </a:r>
            <a:br>
              <a:rPr lang="en-US" sz="4000" dirty="0"/>
            </a:br>
            <a:r>
              <a:rPr lang="en-US" sz="3000" b="0" dirty="0"/>
              <a:t>(How objects are created)</a:t>
            </a:r>
          </a:p>
        </p:txBody>
      </p:sp>
      <p:sp>
        <p:nvSpPr>
          <p:cNvPr id="7" name="Text Placeholder 6">
            <a:extLst>
              <a:ext uri="{FF2B5EF4-FFF2-40B4-BE49-F238E27FC236}">
                <a16:creationId xmlns:a16="http://schemas.microsoft.com/office/drawing/2014/main" id="{F70BD87D-F7DA-961B-4024-A354DC87D168}"/>
              </a:ext>
            </a:extLst>
          </p:cNvPr>
          <p:cNvSpPr>
            <a:spLocks noGrp="1"/>
          </p:cNvSpPr>
          <p:nvPr>
            <p:ph sz="quarter" idx="13"/>
          </p:nvPr>
        </p:nvSpPr>
        <p:spPr>
          <a:xfrm>
            <a:off x="2959226" y="2133600"/>
            <a:ext cx="8889874" cy="4597400"/>
          </a:xfrm>
        </p:spPr>
        <p:txBody>
          <a:bodyPr>
            <a:normAutofit fontScale="92500" lnSpcReduction="10000"/>
          </a:bodyPr>
          <a:lstStyle/>
          <a:p>
            <a:r>
              <a:rPr lang="en-US" dirty="0"/>
              <a:t>These patterns deal with object creation mechnisms, trying to create objects in a manner that suits the situation.</a:t>
            </a:r>
          </a:p>
          <a:p>
            <a:r>
              <a:rPr lang="en-US" dirty="0"/>
              <a:t>Common Creational Patterns:</a:t>
            </a:r>
          </a:p>
          <a:p>
            <a:pPr marL="859536" lvl="1" indent="-457200">
              <a:buFont typeface="+mj-lt"/>
              <a:buAutoNum type="arabicPeriod"/>
            </a:pPr>
            <a:r>
              <a:rPr lang="en-US" b="1" dirty="0"/>
              <a:t>Singleton: </a:t>
            </a:r>
            <a:r>
              <a:rPr lang="en-US" dirty="0"/>
              <a:t>Ensures only one instance of a class exists and provides a global access point.</a:t>
            </a:r>
          </a:p>
          <a:p>
            <a:pPr marL="859536" lvl="1" indent="-457200">
              <a:buFont typeface="+mj-lt"/>
              <a:buAutoNum type="arabicPeriod"/>
            </a:pPr>
            <a:r>
              <a:rPr lang="en-US" b="1" dirty="0"/>
              <a:t>Factory Method:</a:t>
            </a:r>
            <a:r>
              <a:rPr lang="en-US" dirty="0"/>
              <a:t> Defines an interface for creating an object, but allows subclasses to alter the type of object that will be created.</a:t>
            </a:r>
          </a:p>
          <a:p>
            <a:pPr marL="859536" lvl="1" indent="-457200">
              <a:buFont typeface="+mj-lt"/>
              <a:buAutoNum type="arabicPeriod"/>
            </a:pPr>
            <a:r>
              <a:rPr lang="en-US" b="1" dirty="0"/>
              <a:t>Abstract Factory: </a:t>
            </a:r>
            <a:r>
              <a:rPr lang="en-US" dirty="0"/>
              <a:t>A factory of factories; creates families of related object without specifying their concrete classes</a:t>
            </a:r>
          </a:p>
          <a:p>
            <a:pPr marL="859536" lvl="1" indent="-457200">
              <a:buFont typeface="+mj-lt"/>
              <a:buAutoNum type="arabicPeriod"/>
            </a:pPr>
            <a:r>
              <a:rPr lang="en-US" b="1" dirty="0"/>
              <a:t>Builder: </a:t>
            </a:r>
            <a:r>
              <a:rPr lang="en-US" dirty="0"/>
              <a:t>Allows the step-by-step construction of complex objects.</a:t>
            </a:r>
          </a:p>
          <a:p>
            <a:pPr marL="859536" lvl="1" indent="-457200">
              <a:buFont typeface="+mj-lt"/>
              <a:buAutoNum type="arabicPeriod"/>
            </a:pPr>
            <a:r>
              <a:rPr lang="en-US" b="1" dirty="0"/>
              <a:t>Prototype: </a:t>
            </a:r>
            <a:r>
              <a:rPr lang="en-US" dirty="0"/>
              <a:t>Create new objects by copying an existing object instead of instantiating from scrash</a:t>
            </a:r>
            <a:r>
              <a:rPr lang="en-US" b="1" dirty="0"/>
              <a:t> </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637309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1254740" cy="1680205"/>
          </a:xfrm>
        </p:spPr>
        <p:txBody>
          <a:bodyPr/>
          <a:lstStyle/>
          <a:p>
            <a:pPr>
              <a:lnSpc>
                <a:spcPts val="4000"/>
              </a:lnSpc>
            </a:pPr>
            <a:r>
              <a:rPr lang="en-US" dirty="0"/>
              <a:t>Creational Design Patterns </a:t>
            </a:r>
            <a:br>
              <a:rPr lang="en-US" sz="4000" dirty="0"/>
            </a:br>
            <a:r>
              <a:rPr lang="en-US" sz="3000" b="0" dirty="0"/>
              <a:t>(How objects are created)</a:t>
            </a:r>
          </a:p>
        </p:txBody>
      </p:sp>
      <p:sp>
        <p:nvSpPr>
          <p:cNvPr id="7" name="Text Placeholder 6">
            <a:extLst>
              <a:ext uri="{FF2B5EF4-FFF2-40B4-BE49-F238E27FC236}">
                <a16:creationId xmlns:a16="http://schemas.microsoft.com/office/drawing/2014/main" id="{F70BD87D-F7DA-961B-4024-A354DC87D168}"/>
              </a:ext>
            </a:extLst>
          </p:cNvPr>
          <p:cNvSpPr>
            <a:spLocks noGrp="1"/>
          </p:cNvSpPr>
          <p:nvPr>
            <p:ph sz="quarter" idx="13"/>
          </p:nvPr>
        </p:nvSpPr>
        <p:spPr>
          <a:xfrm>
            <a:off x="2959226" y="2133600"/>
            <a:ext cx="8889874" cy="4597400"/>
          </a:xfrm>
        </p:spPr>
        <p:txBody>
          <a:bodyPr>
            <a:normAutofit/>
          </a:bodyPr>
          <a:lstStyle/>
          <a:p>
            <a:r>
              <a:rPr lang="en-US" dirty="0"/>
              <a:t>Example:</a:t>
            </a:r>
          </a:p>
          <a:p>
            <a:pPr lvl="1">
              <a:buFont typeface="Courier New" charset="0"/>
              <a:buChar char="o"/>
            </a:pPr>
            <a:r>
              <a:rPr lang="en-US" b="1" dirty="0"/>
              <a:t>Singleton</a:t>
            </a:r>
            <a:r>
              <a:rPr lang="en-US" dirty="0"/>
              <a:t>: Database connection instance</a:t>
            </a:r>
          </a:p>
          <a:p>
            <a:pPr lvl="1">
              <a:buFont typeface="Courier New" charset="0"/>
              <a:buChar char="o"/>
            </a:pPr>
            <a:r>
              <a:rPr lang="en-US" b="1" dirty="0"/>
              <a:t>Factory Method: </a:t>
            </a:r>
            <a:r>
              <a:rPr lang="en-US" dirty="0"/>
              <a:t>Logger class that generates different log types</a:t>
            </a:r>
          </a:p>
          <a:p>
            <a:pPr lvl="1">
              <a:buFont typeface="Courier New" charset="0"/>
              <a:buChar char="o"/>
            </a:pPr>
            <a:r>
              <a:rPr lang="en-US" b="1" dirty="0"/>
              <a:t>Builder:</a:t>
            </a:r>
            <a:r>
              <a:rPr lang="en-US" dirty="0"/>
              <a:t> Create complex HTML document etc.</a:t>
            </a:r>
            <a:endParaRPr lang="en-US" b="1" dirty="0"/>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20452991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1254740" cy="1680205"/>
          </a:xfrm>
        </p:spPr>
        <p:txBody>
          <a:bodyPr/>
          <a:lstStyle/>
          <a:p>
            <a:pPr>
              <a:lnSpc>
                <a:spcPts val="4000"/>
              </a:lnSpc>
            </a:pPr>
            <a:r>
              <a:rPr lang="en-US" dirty="0"/>
              <a:t>Structural Design Patterns</a:t>
            </a:r>
            <a:br>
              <a:rPr lang="en-US" sz="4000" dirty="0"/>
            </a:br>
            <a:r>
              <a:rPr lang="en-US" sz="3000" b="0" dirty="0"/>
              <a:t>(How objects are structured)</a:t>
            </a:r>
          </a:p>
        </p:txBody>
      </p:sp>
      <p:sp>
        <p:nvSpPr>
          <p:cNvPr id="7" name="Text Placeholder 6">
            <a:extLst>
              <a:ext uri="{FF2B5EF4-FFF2-40B4-BE49-F238E27FC236}">
                <a16:creationId xmlns:a16="http://schemas.microsoft.com/office/drawing/2014/main" id="{F70BD87D-F7DA-961B-4024-A354DC87D168}"/>
              </a:ext>
            </a:extLst>
          </p:cNvPr>
          <p:cNvSpPr>
            <a:spLocks noGrp="1"/>
          </p:cNvSpPr>
          <p:nvPr>
            <p:ph sz="quarter" idx="13"/>
          </p:nvPr>
        </p:nvSpPr>
        <p:spPr>
          <a:xfrm>
            <a:off x="2959226" y="2133600"/>
            <a:ext cx="8889874" cy="4495800"/>
          </a:xfrm>
        </p:spPr>
        <p:txBody>
          <a:bodyPr>
            <a:normAutofit fontScale="85000" lnSpcReduction="10000"/>
          </a:bodyPr>
          <a:lstStyle/>
          <a:p>
            <a:r>
              <a:rPr lang="en-US" dirty="0"/>
              <a:t>These patterns deal with object composition and typically help ensure that if one part of a system changes, the entire system does not need to do the same.</a:t>
            </a:r>
          </a:p>
          <a:p>
            <a:r>
              <a:rPr lang="en-US" dirty="0"/>
              <a:t>Common Structural Patterns</a:t>
            </a:r>
          </a:p>
          <a:p>
            <a:pPr marL="768096" lvl="1" indent="-457200">
              <a:lnSpc>
                <a:spcPct val="120000"/>
              </a:lnSpc>
              <a:spcBef>
                <a:spcPts val="1200"/>
              </a:spcBef>
              <a:buFont typeface="+mj-lt"/>
              <a:buAutoNum type="arabicPeriod"/>
            </a:pPr>
            <a:r>
              <a:rPr lang="en-US" b="1" dirty="0"/>
              <a:t>Adapter</a:t>
            </a:r>
            <a:r>
              <a:rPr lang="en-US" dirty="0"/>
              <a:t>: Allows incompatible interfaces to work together.</a:t>
            </a:r>
          </a:p>
          <a:p>
            <a:pPr marL="768096" lvl="1" indent="-457200">
              <a:lnSpc>
                <a:spcPct val="120000"/>
              </a:lnSpc>
              <a:spcBef>
                <a:spcPts val="1200"/>
              </a:spcBef>
              <a:buFont typeface="+mj-lt"/>
              <a:buAutoNum type="arabicPeriod"/>
            </a:pPr>
            <a:r>
              <a:rPr lang="en-US" b="1" dirty="0"/>
              <a:t>Bridge: </a:t>
            </a:r>
            <a:r>
              <a:rPr lang="en-US" dirty="0"/>
              <a:t>Decouples abstraction from implementation so they change independently.</a:t>
            </a:r>
          </a:p>
          <a:p>
            <a:pPr marL="768096" lvl="1" indent="-457200">
              <a:lnSpc>
                <a:spcPct val="120000"/>
              </a:lnSpc>
              <a:spcBef>
                <a:spcPts val="1200"/>
              </a:spcBef>
              <a:buFont typeface="+mj-lt"/>
              <a:buAutoNum type="arabicPeriod"/>
            </a:pPr>
            <a:r>
              <a:rPr lang="en-US" b="1" dirty="0"/>
              <a:t>Composite:</a:t>
            </a:r>
            <a:r>
              <a:rPr lang="en-US" dirty="0"/>
              <a:t> Allows treating a group of objects as a single instance of an object.</a:t>
            </a:r>
          </a:p>
          <a:p>
            <a:pPr marL="768096" lvl="1" indent="-457200">
              <a:lnSpc>
                <a:spcPct val="120000"/>
              </a:lnSpc>
              <a:spcBef>
                <a:spcPts val="1200"/>
              </a:spcBef>
              <a:buFont typeface="+mj-lt"/>
              <a:buAutoNum type="arabicPeriod"/>
            </a:pPr>
            <a:r>
              <a:rPr lang="en-US" b="1" dirty="0"/>
              <a:t>Decorator: </a:t>
            </a:r>
            <a:r>
              <a:rPr lang="en-US" dirty="0"/>
              <a:t>Adds new functionality to an object dynamically</a:t>
            </a:r>
          </a:p>
          <a:p>
            <a:pPr marL="768096" lvl="1" indent="-457200">
              <a:lnSpc>
                <a:spcPct val="120000"/>
              </a:lnSpc>
              <a:spcBef>
                <a:spcPts val="1200"/>
              </a:spcBef>
              <a:buFont typeface="+mj-lt"/>
              <a:buAutoNum type="arabicPeriod"/>
            </a:pPr>
            <a:r>
              <a:rPr lang="en-US" b="1" dirty="0"/>
              <a:t>Facade: </a:t>
            </a:r>
            <a:r>
              <a:rPr lang="en-US" dirty="0"/>
              <a:t>Provide a simplified interface to complex system.</a:t>
            </a:r>
          </a:p>
          <a:p>
            <a:pPr marL="768096" lvl="1" indent="-457200">
              <a:lnSpc>
                <a:spcPct val="120000"/>
              </a:lnSpc>
              <a:spcBef>
                <a:spcPts val="1200"/>
              </a:spcBef>
              <a:buFont typeface="+mj-lt"/>
              <a:buAutoNum type="arabicPeriod"/>
            </a:pPr>
            <a:r>
              <a:rPr lang="en-US" b="1" dirty="0"/>
              <a:t>Flyweight: </a:t>
            </a:r>
            <a:r>
              <a:rPr lang="en-US" dirty="0"/>
              <a:t>Reduces memory usage by sharing objects instead of creating new ones.</a:t>
            </a:r>
          </a:p>
          <a:p>
            <a:pPr marL="768096" lvl="1" indent="-457200">
              <a:lnSpc>
                <a:spcPct val="120000"/>
              </a:lnSpc>
              <a:spcBef>
                <a:spcPts val="1200"/>
              </a:spcBef>
              <a:buFont typeface="+mj-lt"/>
              <a:buAutoNum type="arabicPeriod"/>
            </a:pPr>
            <a:r>
              <a:rPr lang="en-US" b="1" dirty="0"/>
              <a:t>Proxy: </a:t>
            </a:r>
            <a:r>
              <a:rPr lang="en-US" dirty="0"/>
              <a:t>Provides a surrogate or placeholder for another object to control access to it.</a:t>
            </a:r>
            <a:endParaRPr lang="en-US" b="1" dirty="0"/>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932989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1254740" cy="1680205"/>
          </a:xfrm>
        </p:spPr>
        <p:txBody>
          <a:bodyPr/>
          <a:lstStyle/>
          <a:p>
            <a:pPr>
              <a:lnSpc>
                <a:spcPts val="4000"/>
              </a:lnSpc>
            </a:pPr>
            <a:r>
              <a:rPr lang="en-US" dirty="0"/>
              <a:t>Structural Design Patterns</a:t>
            </a:r>
            <a:br>
              <a:rPr lang="en-US" sz="5400" dirty="0"/>
            </a:br>
            <a:r>
              <a:rPr lang="en-US" sz="3000" b="0" dirty="0"/>
              <a:t>(How objects are structured)</a:t>
            </a:r>
          </a:p>
        </p:txBody>
      </p:sp>
      <p:sp>
        <p:nvSpPr>
          <p:cNvPr id="7" name="Text Placeholder 6">
            <a:extLst>
              <a:ext uri="{FF2B5EF4-FFF2-40B4-BE49-F238E27FC236}">
                <a16:creationId xmlns:a16="http://schemas.microsoft.com/office/drawing/2014/main" id="{F70BD87D-F7DA-961B-4024-A354DC87D168}"/>
              </a:ext>
            </a:extLst>
          </p:cNvPr>
          <p:cNvSpPr>
            <a:spLocks noGrp="1"/>
          </p:cNvSpPr>
          <p:nvPr>
            <p:ph sz="quarter" idx="13"/>
          </p:nvPr>
        </p:nvSpPr>
        <p:spPr>
          <a:xfrm>
            <a:off x="2959226" y="2133600"/>
            <a:ext cx="8889874" cy="4597400"/>
          </a:xfrm>
        </p:spPr>
        <p:txBody>
          <a:bodyPr>
            <a:normAutofit/>
          </a:bodyPr>
          <a:lstStyle/>
          <a:p>
            <a:r>
              <a:rPr lang="en-US" dirty="0"/>
              <a:t>Example:</a:t>
            </a:r>
          </a:p>
          <a:p>
            <a:pPr lvl="1">
              <a:buFont typeface="Courier New" charset="0"/>
              <a:buChar char="o"/>
            </a:pPr>
            <a:r>
              <a:rPr lang="en-US" b="1" dirty="0"/>
              <a:t>Adapter</a:t>
            </a:r>
            <a:r>
              <a:rPr lang="en-US" dirty="0"/>
              <a:t>: Connecting a legacy API with a new system</a:t>
            </a:r>
          </a:p>
          <a:p>
            <a:pPr lvl="1">
              <a:buFont typeface="Courier New" charset="0"/>
              <a:buChar char="o"/>
            </a:pPr>
            <a:r>
              <a:rPr lang="en-US" b="1" dirty="0"/>
              <a:t>Facade: </a:t>
            </a:r>
            <a:r>
              <a:rPr lang="en-US" dirty="0"/>
              <a:t>Simplifying access to a complex library (eg: a video player library)</a:t>
            </a:r>
          </a:p>
          <a:p>
            <a:pPr lvl="1">
              <a:buFont typeface="Courier New" charset="0"/>
              <a:buChar char="o"/>
            </a:pPr>
            <a:r>
              <a:rPr lang="en-US" b="1" dirty="0"/>
              <a:t>Decorator:</a:t>
            </a:r>
            <a:r>
              <a:rPr lang="en-US" dirty="0"/>
              <a:t> Adding extra behavior to UI components dynamically</a:t>
            </a:r>
            <a:endParaRPr lang="en-US" b="1" dirty="0"/>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9697992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1254740" cy="1680205"/>
          </a:xfrm>
        </p:spPr>
        <p:txBody>
          <a:bodyPr/>
          <a:lstStyle/>
          <a:p>
            <a:pPr>
              <a:lnSpc>
                <a:spcPts val="4000"/>
              </a:lnSpc>
            </a:pPr>
            <a:r>
              <a:rPr lang="en-US" dirty="0"/>
              <a:t>Behavioral Design Patterns</a:t>
            </a:r>
            <a:br>
              <a:rPr lang="en-US" sz="4000" dirty="0"/>
            </a:br>
            <a:r>
              <a:rPr lang="en-US" sz="3000" b="0" dirty="0"/>
              <a:t>(How objects interact)</a:t>
            </a:r>
          </a:p>
        </p:txBody>
      </p:sp>
      <p:sp>
        <p:nvSpPr>
          <p:cNvPr id="7" name="Text Placeholder 6">
            <a:extLst>
              <a:ext uri="{FF2B5EF4-FFF2-40B4-BE49-F238E27FC236}">
                <a16:creationId xmlns:a16="http://schemas.microsoft.com/office/drawing/2014/main" id="{F70BD87D-F7DA-961B-4024-A354DC87D168}"/>
              </a:ext>
            </a:extLst>
          </p:cNvPr>
          <p:cNvSpPr>
            <a:spLocks noGrp="1"/>
          </p:cNvSpPr>
          <p:nvPr>
            <p:ph sz="quarter" idx="13"/>
          </p:nvPr>
        </p:nvSpPr>
        <p:spPr>
          <a:xfrm>
            <a:off x="2959226" y="2133600"/>
            <a:ext cx="8889874" cy="4597400"/>
          </a:xfrm>
        </p:spPr>
        <p:txBody>
          <a:bodyPr>
            <a:normAutofit lnSpcReduction="10000"/>
          </a:bodyPr>
          <a:lstStyle/>
          <a:p>
            <a:r>
              <a:rPr lang="en-US" dirty="0"/>
              <a:t>These patterns are concerned with object interaction and responsibility distribution. They help objects communicate effectively while maintaining loose coupling.</a:t>
            </a:r>
          </a:p>
          <a:p>
            <a:r>
              <a:rPr lang="en-US" dirty="0"/>
              <a:t>Common Behavioral Patterns</a:t>
            </a:r>
          </a:p>
          <a:p>
            <a:pPr marL="768096" lvl="1" indent="-457200">
              <a:lnSpc>
                <a:spcPct val="120000"/>
              </a:lnSpc>
              <a:spcBef>
                <a:spcPts val="1200"/>
              </a:spcBef>
              <a:buFont typeface="+mj-lt"/>
              <a:buAutoNum type="arabicPeriod"/>
            </a:pPr>
            <a:r>
              <a:rPr lang="en-US" b="1" dirty="0"/>
              <a:t>Chain of responsibility</a:t>
            </a:r>
            <a:r>
              <a:rPr lang="en-US" dirty="0"/>
              <a:t>: Passes a request along a chian of handlers.</a:t>
            </a:r>
          </a:p>
          <a:p>
            <a:pPr marL="768096" lvl="1" indent="-457200">
              <a:lnSpc>
                <a:spcPct val="120000"/>
              </a:lnSpc>
              <a:spcBef>
                <a:spcPts val="1200"/>
              </a:spcBef>
              <a:buFont typeface="+mj-lt"/>
              <a:buAutoNum type="arabicPeriod"/>
            </a:pPr>
            <a:r>
              <a:rPr lang="en-US" b="1" dirty="0"/>
              <a:t>Command: </a:t>
            </a:r>
            <a:r>
              <a:rPr lang="en-US" dirty="0"/>
              <a:t>Encapsulates a request as an object, allowing parameterization of clients with requests.</a:t>
            </a:r>
          </a:p>
          <a:p>
            <a:pPr marL="768096" lvl="1" indent="-457200">
              <a:lnSpc>
                <a:spcPct val="120000"/>
              </a:lnSpc>
              <a:spcBef>
                <a:spcPts val="1200"/>
              </a:spcBef>
              <a:buFont typeface="+mj-lt"/>
              <a:buAutoNum type="arabicPeriod"/>
            </a:pPr>
            <a:r>
              <a:rPr lang="en-US" b="1" dirty="0"/>
              <a:t>Interpreter:</a:t>
            </a:r>
            <a:r>
              <a:rPr lang="en-US" dirty="0"/>
              <a:t> Defines a grammatical representation for a language and an interpreter to interpret the grammar.</a:t>
            </a:r>
          </a:p>
          <a:p>
            <a:pPr marL="768096" lvl="1" indent="-457200">
              <a:lnSpc>
                <a:spcPct val="120000"/>
              </a:lnSpc>
              <a:spcBef>
                <a:spcPts val="1200"/>
              </a:spcBef>
              <a:buFont typeface="+mj-lt"/>
              <a:buAutoNum type="arabicPeriod"/>
            </a:pPr>
            <a:r>
              <a:rPr lang="en-US" b="1" dirty="0"/>
              <a:t>Interator: </a:t>
            </a:r>
            <a:r>
              <a:rPr lang="en-US" dirty="0"/>
              <a:t>Provides a way to access elements of a collection sequentially without exposing its structure.</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13475641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1254740" cy="1680205"/>
          </a:xfrm>
        </p:spPr>
        <p:txBody>
          <a:bodyPr/>
          <a:lstStyle/>
          <a:p>
            <a:pPr>
              <a:lnSpc>
                <a:spcPts val="4000"/>
              </a:lnSpc>
            </a:pPr>
            <a:r>
              <a:rPr lang="en-US" dirty="0"/>
              <a:t>Behavioral Design Patterns</a:t>
            </a:r>
            <a:br>
              <a:rPr lang="en-US" sz="4000" dirty="0"/>
            </a:br>
            <a:r>
              <a:rPr lang="en-US" sz="3000" b="0" dirty="0"/>
              <a:t>(How objects interact)</a:t>
            </a:r>
          </a:p>
        </p:txBody>
      </p:sp>
      <p:sp>
        <p:nvSpPr>
          <p:cNvPr id="7" name="Text Placeholder 6">
            <a:extLst>
              <a:ext uri="{FF2B5EF4-FFF2-40B4-BE49-F238E27FC236}">
                <a16:creationId xmlns:a16="http://schemas.microsoft.com/office/drawing/2014/main" id="{F70BD87D-F7DA-961B-4024-A354DC87D168}"/>
              </a:ext>
            </a:extLst>
          </p:cNvPr>
          <p:cNvSpPr>
            <a:spLocks noGrp="1"/>
          </p:cNvSpPr>
          <p:nvPr>
            <p:ph sz="quarter" idx="13"/>
          </p:nvPr>
        </p:nvSpPr>
        <p:spPr>
          <a:xfrm>
            <a:off x="2959226" y="2133600"/>
            <a:ext cx="8889874" cy="4597400"/>
          </a:xfrm>
        </p:spPr>
        <p:txBody>
          <a:bodyPr>
            <a:normAutofit fontScale="92500"/>
          </a:bodyPr>
          <a:lstStyle/>
          <a:p>
            <a:pPr marL="493776" lvl="1" indent="-457200">
              <a:lnSpc>
                <a:spcPct val="120000"/>
              </a:lnSpc>
              <a:spcBef>
                <a:spcPts val="1200"/>
              </a:spcBef>
              <a:buFont typeface="+mj-lt"/>
              <a:buAutoNum type="arabicPeriod" startAt="5"/>
            </a:pPr>
            <a:r>
              <a:rPr lang="en-US" b="1" dirty="0"/>
              <a:t>Mediator</a:t>
            </a:r>
            <a:r>
              <a:rPr lang="en-US" dirty="0"/>
              <a:t>: Reduces dependencies between object by centralizing communication.</a:t>
            </a:r>
          </a:p>
          <a:p>
            <a:pPr marL="493776" lvl="1" indent="-457200">
              <a:lnSpc>
                <a:spcPct val="120000"/>
              </a:lnSpc>
              <a:spcBef>
                <a:spcPts val="1200"/>
              </a:spcBef>
              <a:buFont typeface="+mj-lt"/>
              <a:buAutoNum type="arabicPeriod" startAt="5"/>
            </a:pPr>
            <a:r>
              <a:rPr lang="en-US" b="1" dirty="0"/>
              <a:t>Memento: </a:t>
            </a:r>
            <a:r>
              <a:rPr lang="en-US" dirty="0"/>
              <a:t>Captures and restores an object’s state without exposing its details.</a:t>
            </a:r>
          </a:p>
          <a:p>
            <a:pPr marL="493776" lvl="1" indent="-457200">
              <a:lnSpc>
                <a:spcPct val="120000"/>
              </a:lnSpc>
              <a:spcBef>
                <a:spcPts val="1200"/>
              </a:spcBef>
              <a:buFont typeface="+mj-lt"/>
              <a:buAutoNum type="arabicPeriod" startAt="5"/>
            </a:pPr>
            <a:r>
              <a:rPr lang="en-US" b="1" dirty="0"/>
              <a:t>Observe:</a:t>
            </a:r>
            <a:r>
              <a:rPr lang="en-US" dirty="0"/>
              <a:t> Defines a one-to-many dependency so when one object changes, others are notifies.</a:t>
            </a:r>
          </a:p>
          <a:p>
            <a:pPr marL="493776" lvl="1" indent="-457200">
              <a:lnSpc>
                <a:spcPct val="120000"/>
              </a:lnSpc>
              <a:spcBef>
                <a:spcPts val="1200"/>
              </a:spcBef>
              <a:buFont typeface="+mj-lt"/>
              <a:buAutoNum type="arabicPeriod" startAt="5"/>
            </a:pPr>
            <a:r>
              <a:rPr lang="en-US" b="1" dirty="0"/>
              <a:t>State: </a:t>
            </a:r>
            <a:r>
              <a:rPr lang="en-US" dirty="0"/>
              <a:t>Allow an object to change its behavior when its internal state changes.</a:t>
            </a:r>
          </a:p>
          <a:p>
            <a:pPr marL="493776" lvl="1" indent="-457200">
              <a:lnSpc>
                <a:spcPct val="120000"/>
              </a:lnSpc>
              <a:spcBef>
                <a:spcPts val="1200"/>
              </a:spcBef>
              <a:buFont typeface="+mj-lt"/>
              <a:buAutoNum type="arabicPeriod" startAt="5"/>
            </a:pPr>
            <a:r>
              <a:rPr lang="en-US" b="1" dirty="0"/>
              <a:t>Strategy: </a:t>
            </a:r>
            <a:r>
              <a:rPr lang="en-US" dirty="0"/>
              <a:t>Encapsulates interchangeable behaviors and uses them based on the situation.</a:t>
            </a:r>
            <a:endParaRPr lang="en-US" b="1" dirty="0"/>
          </a:p>
          <a:p>
            <a:pPr marL="493776" lvl="1" indent="-457200">
              <a:lnSpc>
                <a:spcPct val="120000"/>
              </a:lnSpc>
              <a:spcBef>
                <a:spcPts val="1200"/>
              </a:spcBef>
              <a:buFont typeface="+mj-lt"/>
              <a:buAutoNum type="arabicPeriod" startAt="5"/>
            </a:pPr>
            <a:r>
              <a:rPr lang="en-US" b="1" dirty="0"/>
              <a:t>Template Method: </a:t>
            </a:r>
            <a:r>
              <a:rPr lang="en-US" dirty="0"/>
              <a:t>Defines the skeleton of an algorithm but lets subclasses fill in the details.</a:t>
            </a:r>
            <a:endParaRPr lang="en-US" b="1" dirty="0"/>
          </a:p>
          <a:p>
            <a:pPr marL="493776" lvl="1" indent="-457200">
              <a:lnSpc>
                <a:spcPct val="120000"/>
              </a:lnSpc>
              <a:spcBef>
                <a:spcPts val="1200"/>
              </a:spcBef>
              <a:buFont typeface="+mj-lt"/>
              <a:buAutoNum type="arabicPeriod" startAt="5"/>
            </a:pPr>
            <a:r>
              <a:rPr lang="en-US" b="1" dirty="0"/>
              <a:t>Visitor: </a:t>
            </a:r>
            <a:r>
              <a:rPr lang="en-US" dirty="0"/>
              <a:t>Allows adding new operations to objects without modifying them.</a:t>
            </a:r>
            <a:endParaRPr lang="en-US" b="1" dirty="0"/>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15074465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1254740" cy="1680205"/>
          </a:xfrm>
        </p:spPr>
        <p:txBody>
          <a:bodyPr/>
          <a:lstStyle/>
          <a:p>
            <a:pPr>
              <a:lnSpc>
                <a:spcPts val="4000"/>
              </a:lnSpc>
            </a:pPr>
            <a:r>
              <a:rPr lang="en-US" dirty="0"/>
              <a:t>Behavioral Design Patterns </a:t>
            </a:r>
            <a:br>
              <a:rPr lang="en-US" sz="5400" dirty="0"/>
            </a:br>
            <a:r>
              <a:rPr lang="en-US" sz="3000" b="0" dirty="0"/>
              <a:t>(How objects interact)</a:t>
            </a:r>
          </a:p>
        </p:txBody>
      </p:sp>
      <p:sp>
        <p:nvSpPr>
          <p:cNvPr id="7" name="Text Placeholder 6">
            <a:extLst>
              <a:ext uri="{FF2B5EF4-FFF2-40B4-BE49-F238E27FC236}">
                <a16:creationId xmlns:a16="http://schemas.microsoft.com/office/drawing/2014/main" id="{F70BD87D-F7DA-961B-4024-A354DC87D168}"/>
              </a:ext>
            </a:extLst>
          </p:cNvPr>
          <p:cNvSpPr>
            <a:spLocks noGrp="1"/>
          </p:cNvSpPr>
          <p:nvPr>
            <p:ph sz="quarter" idx="13"/>
          </p:nvPr>
        </p:nvSpPr>
        <p:spPr>
          <a:xfrm>
            <a:off x="2959226" y="2133600"/>
            <a:ext cx="8889874" cy="4597400"/>
          </a:xfrm>
        </p:spPr>
        <p:txBody>
          <a:bodyPr>
            <a:normAutofit/>
          </a:bodyPr>
          <a:lstStyle/>
          <a:p>
            <a:r>
              <a:rPr lang="en-US" dirty="0"/>
              <a:t>Example:</a:t>
            </a:r>
          </a:p>
          <a:p>
            <a:pPr lvl="1">
              <a:buFont typeface="Courier New" charset="0"/>
              <a:buChar char="o"/>
            </a:pPr>
            <a:r>
              <a:rPr lang="en-US" b="1" dirty="0"/>
              <a:t>Observer</a:t>
            </a:r>
            <a:r>
              <a:rPr lang="en-US" dirty="0"/>
              <a:t>: Publish-subscribe mechanism in event-driven systems.</a:t>
            </a:r>
          </a:p>
          <a:p>
            <a:pPr lvl="1">
              <a:buFont typeface="Courier New" charset="0"/>
              <a:buChar char="o"/>
            </a:pPr>
            <a:r>
              <a:rPr lang="en-US" b="1" dirty="0"/>
              <a:t>Stratery: </a:t>
            </a:r>
            <a:r>
              <a:rPr lang="en-US" dirty="0"/>
              <a:t>Payment methods (credit card, paypal, bitcoin)</a:t>
            </a:r>
          </a:p>
          <a:p>
            <a:pPr lvl="1">
              <a:buFont typeface="Courier New" charset="0"/>
              <a:buChar char="o"/>
            </a:pPr>
            <a:r>
              <a:rPr lang="en-US" b="1" dirty="0"/>
              <a:t>Command:</a:t>
            </a:r>
            <a:r>
              <a:rPr lang="en-US" dirty="0"/>
              <a:t> Undo/redo system in text editors</a:t>
            </a:r>
            <a:endParaRPr lang="en-US" b="1" dirty="0"/>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180452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1254740" cy="1680205"/>
          </a:xfrm>
        </p:spPr>
        <p:txBody>
          <a:bodyPr/>
          <a:lstStyle/>
          <a:p>
            <a:pPr>
              <a:lnSpc>
                <a:spcPts val="4000"/>
              </a:lnSpc>
            </a:pPr>
            <a:r>
              <a:rPr lang="en-US" dirty="0"/>
              <a:t>Choosing the Right Design Pattern</a:t>
            </a:r>
            <a:endParaRPr lang="en-US" sz="3000" b="0" dirty="0"/>
          </a:p>
        </p:txBody>
      </p:sp>
      <p:sp>
        <p:nvSpPr>
          <p:cNvPr id="7" name="Text Placeholder 6">
            <a:extLst>
              <a:ext uri="{FF2B5EF4-FFF2-40B4-BE49-F238E27FC236}">
                <a16:creationId xmlns:a16="http://schemas.microsoft.com/office/drawing/2014/main" id="{F70BD87D-F7DA-961B-4024-A354DC87D168}"/>
              </a:ext>
            </a:extLst>
          </p:cNvPr>
          <p:cNvSpPr>
            <a:spLocks noGrp="1"/>
          </p:cNvSpPr>
          <p:nvPr>
            <p:ph sz="quarter" idx="13"/>
          </p:nvPr>
        </p:nvSpPr>
        <p:spPr>
          <a:xfrm>
            <a:off x="2959226" y="2133600"/>
            <a:ext cx="8889874" cy="4597400"/>
          </a:xfrm>
        </p:spPr>
        <p:txBody>
          <a:bodyPr>
            <a:normAutofit lnSpcReduction="10000"/>
          </a:bodyPr>
          <a:lstStyle/>
          <a:p>
            <a:r>
              <a:rPr lang="en-US" dirty="0"/>
              <a:t>Use </a:t>
            </a:r>
            <a:r>
              <a:rPr lang="en-US" b="1" dirty="0"/>
              <a:t>Creational Pattern</a:t>
            </a:r>
            <a:r>
              <a:rPr lang="en-US" dirty="0"/>
              <a:t> when you need flexible and reusable object creation mechanisms.</a:t>
            </a:r>
          </a:p>
          <a:p>
            <a:r>
              <a:rPr lang="en-US" dirty="0"/>
              <a:t>Use </a:t>
            </a:r>
            <a:r>
              <a:rPr lang="en-US" b="1" dirty="0"/>
              <a:t>Structural Patterns </a:t>
            </a:r>
            <a:r>
              <a:rPr lang="en-US" dirty="0"/>
              <a:t>when dealing with relationships between entities to make the system more flexible and scalable.</a:t>
            </a:r>
          </a:p>
          <a:p>
            <a:r>
              <a:rPr lang="en-US" dirty="0"/>
              <a:t>Use </a:t>
            </a:r>
            <a:r>
              <a:rPr lang="en-US" b="1" dirty="0"/>
              <a:t>Behavioral Patterns</a:t>
            </a:r>
            <a:r>
              <a:rPr lang="en-US" dirty="0"/>
              <a:t> when you need to manage object communication efficiently and maintain a clear responsibility separation.</a:t>
            </a:r>
          </a:p>
          <a:p>
            <a:pPr marL="0" indent="0">
              <a:buNone/>
            </a:pPr>
            <a:r>
              <a:rPr lang="en-US" b="1" dirty="0"/>
              <a:t>Real-world Analogy:</a:t>
            </a:r>
          </a:p>
          <a:p>
            <a:r>
              <a:rPr lang="en-US" dirty="0"/>
              <a:t>Creational Patterns -&gt; “How do I make a car?” (Factory makes different types of cars)</a:t>
            </a:r>
          </a:p>
          <a:p>
            <a:r>
              <a:rPr lang="en-US" dirty="0"/>
              <a:t>Structural Patterns -&gt; “How do I assemble the car?” (Bridges, adapter, etc).</a:t>
            </a:r>
          </a:p>
          <a:p>
            <a:r>
              <a:rPr lang="en-US" dirty="0"/>
              <a:t>Behavioral Pattterns -&gt; “How does the car behave?” (Observer for sensors, Strategy for driving mode)</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621194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Encapsulation (Data Hiding)</a:t>
            </a:r>
          </a:p>
        </p:txBody>
      </p:sp>
      <p:sp>
        <p:nvSpPr>
          <p:cNvPr id="5" name="Content Placeholder 4"/>
          <p:cNvSpPr>
            <a:spLocks noGrp="1"/>
          </p:cNvSpPr>
          <p:nvPr>
            <p:ph sz="quarter" idx="15"/>
          </p:nvPr>
        </p:nvSpPr>
        <p:spPr>
          <a:xfrm>
            <a:off x="594360" y="2413000"/>
            <a:ext cx="10848340" cy="3949700"/>
          </a:xfrm>
        </p:spPr>
        <p:txBody>
          <a:bodyPr/>
          <a:lstStyle/>
          <a:p>
            <a:pPr marL="342900" indent="-342900">
              <a:lnSpc>
                <a:spcPct val="140000"/>
              </a:lnSpc>
              <a:spcBef>
                <a:spcPts val="600"/>
              </a:spcBef>
              <a:buFont typeface="Arial" charset="0"/>
              <a:buChar char="•"/>
            </a:pPr>
            <a:r>
              <a:rPr lang="en-US"/>
              <a:t>Encapsulation </a:t>
            </a:r>
            <a:r>
              <a:rPr lang="en-US" b="1"/>
              <a:t>hides the internal state</a:t>
            </a:r>
            <a:r>
              <a:rPr lang="en-US"/>
              <a:t> of an object and only exposes controlled access.</a:t>
            </a:r>
          </a:p>
          <a:p>
            <a:pPr marL="342900" indent="-342900">
              <a:lnSpc>
                <a:spcPct val="140000"/>
              </a:lnSpc>
              <a:spcBef>
                <a:spcPts val="600"/>
              </a:spcBef>
              <a:buFont typeface="Arial" charset="0"/>
              <a:buChar char="•"/>
            </a:pPr>
            <a:r>
              <a:rPr lang="en-US"/>
              <a:t>Benefits:</a:t>
            </a:r>
          </a:p>
          <a:p>
            <a:pPr marL="626364" lvl="1" indent="-342900">
              <a:lnSpc>
                <a:spcPct val="140000"/>
              </a:lnSpc>
              <a:spcBef>
                <a:spcPts val="600"/>
              </a:spcBef>
              <a:buFont typeface="Courier New" charset="0"/>
              <a:buChar char="o"/>
            </a:pPr>
            <a:r>
              <a:rPr lang="en-US"/>
              <a:t>Prevent </a:t>
            </a:r>
            <a:r>
              <a:rPr lang="en-US" b="1"/>
              <a:t>direct modification </a:t>
            </a:r>
            <a:r>
              <a:rPr lang="en-US"/>
              <a:t>of data</a:t>
            </a:r>
          </a:p>
          <a:p>
            <a:pPr marL="626364" lvl="1" indent="-342900">
              <a:lnSpc>
                <a:spcPct val="140000"/>
              </a:lnSpc>
              <a:spcBef>
                <a:spcPts val="600"/>
              </a:spcBef>
              <a:buFont typeface="Courier New" charset="0"/>
              <a:buChar char="o"/>
            </a:pPr>
            <a:r>
              <a:rPr lang="en-US"/>
              <a:t>Improves </a:t>
            </a:r>
            <a:r>
              <a:rPr lang="en-US" b="1"/>
              <a:t>security and maintainability</a:t>
            </a:r>
            <a:endParaRPr lang="en-US"/>
          </a:p>
        </p:txBody>
      </p:sp>
    </p:spTree>
    <p:extLst>
      <p:ext uri="{BB962C8B-B14F-4D97-AF65-F5344CB8AC3E}">
        <p14:creationId xmlns:p14="http://schemas.microsoft.com/office/powerpoint/2010/main" val="2026761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8CE60-587E-1D5C-8B50-ED3441BA49CE}"/>
              </a:ext>
            </a:extLst>
          </p:cNvPr>
          <p:cNvSpPr>
            <a:spLocks noGrp="1"/>
          </p:cNvSpPr>
          <p:nvPr>
            <p:ph type="ctrTitle"/>
          </p:nvPr>
        </p:nvSpPr>
        <p:spPr>
          <a:xfrm>
            <a:off x="6299835" y="430529"/>
            <a:ext cx="5486400" cy="3291840"/>
          </a:xfrm>
        </p:spPr>
        <p:txBody>
          <a:bodyPr/>
          <a:lstStyle/>
          <a:p>
            <a:r>
              <a:rPr lang="en-US" dirty="0"/>
              <a:t>Singleton Design Pattern</a:t>
            </a:r>
          </a:p>
        </p:txBody>
      </p:sp>
      <p:sp>
        <p:nvSpPr>
          <p:cNvPr id="3" name="Text Placeholder 2">
            <a:extLst>
              <a:ext uri="{FF2B5EF4-FFF2-40B4-BE49-F238E27FC236}">
                <a16:creationId xmlns:a16="http://schemas.microsoft.com/office/drawing/2014/main" id="{0E02AE9C-BA1D-195E-3B93-A5A0CC03D8F3}"/>
              </a:ext>
            </a:extLst>
          </p:cNvPr>
          <p:cNvSpPr>
            <a:spLocks noGrp="1"/>
          </p:cNvSpPr>
          <p:nvPr>
            <p:ph type="body" sz="quarter" idx="11"/>
          </p:nvPr>
        </p:nvSpPr>
        <p:spPr>
          <a:xfrm>
            <a:off x="6299835" y="4568602"/>
            <a:ext cx="5486400" cy="1645920"/>
          </a:xfrm>
        </p:spPr>
        <p:txBody>
          <a:bodyPr/>
          <a:lstStyle/>
          <a:p>
            <a:r>
              <a:rPr lang="en-US" dirty="0"/>
              <a:t>Creational Design Patterns</a:t>
            </a:r>
          </a:p>
        </p:txBody>
      </p:sp>
      <p:pic>
        <p:nvPicPr>
          <p:cNvPr id="7" name="Picture 6"/>
          <p:cNvPicPr>
            <a:picLocks noChangeAspect="1"/>
          </p:cNvPicPr>
          <p:nvPr/>
        </p:nvPicPr>
        <p:blipFill>
          <a:blip r:embed="rId3"/>
          <a:stretch>
            <a:fillRect/>
          </a:stretch>
        </p:blipFill>
        <p:spPr>
          <a:xfrm>
            <a:off x="0" y="1390650"/>
            <a:ext cx="6196674" cy="3778250"/>
          </a:xfrm>
          <a:prstGeom prst="rect">
            <a:avLst/>
          </a:prstGeom>
        </p:spPr>
      </p:pic>
    </p:spTree>
    <p:extLst>
      <p:ext uri="{BB962C8B-B14F-4D97-AF65-F5344CB8AC3E}">
        <p14:creationId xmlns:p14="http://schemas.microsoft.com/office/powerpoint/2010/main" val="14408719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1254740" cy="1680205"/>
          </a:xfrm>
        </p:spPr>
        <p:txBody>
          <a:bodyPr/>
          <a:lstStyle/>
          <a:p>
            <a:pPr>
              <a:lnSpc>
                <a:spcPts val="4000"/>
              </a:lnSpc>
            </a:pPr>
            <a:r>
              <a:rPr lang="en-US" dirty="0"/>
              <a:t>Singleton Design Patterns </a:t>
            </a:r>
            <a:br>
              <a:rPr lang="en-US" sz="4000" dirty="0"/>
            </a:br>
            <a:r>
              <a:rPr lang="en-US" sz="3000" b="0" dirty="0"/>
              <a:t>(Creational Design Patterns)</a:t>
            </a:r>
          </a:p>
        </p:txBody>
      </p:sp>
      <p:sp>
        <p:nvSpPr>
          <p:cNvPr id="7" name="Text Placeholder 6">
            <a:extLst>
              <a:ext uri="{FF2B5EF4-FFF2-40B4-BE49-F238E27FC236}">
                <a16:creationId xmlns:a16="http://schemas.microsoft.com/office/drawing/2014/main" id="{F70BD87D-F7DA-961B-4024-A354DC87D168}"/>
              </a:ext>
            </a:extLst>
          </p:cNvPr>
          <p:cNvSpPr>
            <a:spLocks noGrp="1"/>
          </p:cNvSpPr>
          <p:nvPr>
            <p:ph sz="quarter" idx="13"/>
          </p:nvPr>
        </p:nvSpPr>
        <p:spPr>
          <a:xfrm>
            <a:off x="2959226" y="2133600"/>
            <a:ext cx="8889874" cy="4597400"/>
          </a:xfrm>
        </p:spPr>
        <p:txBody>
          <a:bodyPr>
            <a:normAutofit/>
          </a:bodyPr>
          <a:lstStyle/>
          <a:p>
            <a:r>
              <a:rPr lang="en-US" dirty="0"/>
              <a:t>The </a:t>
            </a:r>
            <a:r>
              <a:rPr lang="en-US" b="1" dirty="0"/>
              <a:t>Singleton Pattern </a:t>
            </a:r>
            <a:r>
              <a:rPr lang="en-US" dirty="0"/>
              <a:t>is a Creational Design Pattern that ensures a class has </a:t>
            </a:r>
            <a:r>
              <a:rPr lang="en-US" b="1" dirty="0"/>
              <a:t>only one instance</a:t>
            </a:r>
            <a:r>
              <a:rPr lang="en-US" dirty="0"/>
              <a:t> and provides a </a:t>
            </a:r>
            <a:r>
              <a:rPr lang="en-US" b="1" dirty="0"/>
              <a:t>global access point</a:t>
            </a:r>
            <a:r>
              <a:rPr lang="en-US" dirty="0"/>
              <a:t> to it.</a:t>
            </a:r>
          </a:p>
          <a:p>
            <a:r>
              <a:rPr lang="en-US" dirty="0"/>
              <a:t>Why use Singleton Pattern?</a:t>
            </a:r>
          </a:p>
          <a:p>
            <a:pPr lvl="1">
              <a:buFont typeface="Courier New" charset="0"/>
              <a:buChar char="o"/>
            </a:pPr>
            <a:r>
              <a:rPr lang="en-US" b="1" dirty="0"/>
              <a:t>Controlled access to a single instance</a:t>
            </a:r>
            <a:r>
              <a:rPr lang="en-US" dirty="0"/>
              <a:t> – Prevents multiple object creation.</a:t>
            </a:r>
          </a:p>
          <a:p>
            <a:pPr lvl="1">
              <a:buFont typeface="Courier New" charset="0"/>
              <a:buChar char="o"/>
            </a:pPr>
            <a:r>
              <a:rPr lang="en-US" b="1" dirty="0"/>
              <a:t>Saves memory </a:t>
            </a:r>
            <a:r>
              <a:rPr lang="en-US" dirty="0"/>
              <a:t>- Especially useful for heavy resources like database connections.</a:t>
            </a:r>
          </a:p>
          <a:p>
            <a:pPr lvl="1">
              <a:buFont typeface="Courier New" charset="0"/>
              <a:buChar char="o"/>
            </a:pPr>
            <a:r>
              <a:rPr lang="en-US" b="1" dirty="0"/>
              <a:t>Encapsulated global state </a:t>
            </a:r>
            <a:r>
              <a:rPr lang="en-US" dirty="0"/>
              <a:t>– Centralized management of shared data.</a:t>
            </a:r>
          </a:p>
          <a:p>
            <a:pPr lvl="1">
              <a:buFont typeface="Courier New" charset="0"/>
              <a:buChar char="o"/>
            </a:pPr>
            <a:r>
              <a:rPr lang="en-US" b="1" dirty="0"/>
              <a:t>Thread-safety </a:t>
            </a:r>
            <a:r>
              <a:rPr lang="en-US" dirty="0"/>
              <a:t>– Ensures multiple threads access the same instance safety.</a:t>
            </a:r>
            <a:endParaRPr lang="en-US" b="1" dirty="0"/>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1705643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1254740" cy="1680205"/>
          </a:xfrm>
        </p:spPr>
        <p:txBody>
          <a:bodyPr/>
          <a:lstStyle/>
          <a:p>
            <a:pPr>
              <a:lnSpc>
                <a:spcPts val="4000"/>
              </a:lnSpc>
            </a:pPr>
            <a:r>
              <a:rPr lang="en-US" dirty="0"/>
              <a:t>Singleton Design Patterns </a:t>
            </a:r>
            <a:br>
              <a:rPr lang="en-US" sz="4000" dirty="0"/>
            </a:br>
            <a:r>
              <a:rPr lang="en-US" sz="3000" b="0" dirty="0"/>
              <a:t>(Creational Design Patterns)</a:t>
            </a:r>
          </a:p>
        </p:txBody>
      </p:sp>
      <p:sp>
        <p:nvSpPr>
          <p:cNvPr id="7" name="Text Placeholder 6">
            <a:extLst>
              <a:ext uri="{FF2B5EF4-FFF2-40B4-BE49-F238E27FC236}">
                <a16:creationId xmlns:a16="http://schemas.microsoft.com/office/drawing/2014/main" id="{F70BD87D-F7DA-961B-4024-A354DC87D168}"/>
              </a:ext>
            </a:extLst>
          </p:cNvPr>
          <p:cNvSpPr>
            <a:spLocks noGrp="1"/>
          </p:cNvSpPr>
          <p:nvPr>
            <p:ph sz="quarter" idx="13"/>
          </p:nvPr>
        </p:nvSpPr>
        <p:spPr>
          <a:xfrm>
            <a:off x="2959226" y="2133600"/>
            <a:ext cx="8889874" cy="4597400"/>
          </a:xfrm>
        </p:spPr>
        <p:txBody>
          <a:bodyPr>
            <a:normAutofit/>
          </a:bodyPr>
          <a:lstStyle/>
          <a:p>
            <a:r>
              <a:rPr lang="en-US" dirty="0"/>
              <a:t>There are multiple ways to implement Singleton in Java:</a:t>
            </a:r>
          </a:p>
          <a:p>
            <a:pPr marL="457200" indent="-457200">
              <a:buAutoNum type="arabicPeriod"/>
            </a:pPr>
            <a:r>
              <a:rPr lang="en-US" b="1" dirty="0"/>
              <a:t>Eager Initialization (Thread-Safe but not Lazy)</a:t>
            </a:r>
          </a:p>
          <a:p>
            <a:pPr marL="457200" indent="-457200">
              <a:buAutoNum type="arabicPeriod"/>
            </a:pPr>
            <a:endParaRPr lang="en-US" b="1" dirty="0"/>
          </a:p>
          <a:p>
            <a:pPr marL="457200" indent="-457200">
              <a:buAutoNum type="arabicPeriod"/>
            </a:pPr>
            <a:endParaRPr lang="en-US" b="1" dirty="0"/>
          </a:p>
          <a:p>
            <a:pPr marL="457200" indent="-457200">
              <a:buAutoNum type="arabicPeriod"/>
            </a:pPr>
            <a:endParaRPr lang="en-US" b="1" dirty="0"/>
          </a:p>
          <a:p>
            <a:pPr marL="457200" indent="-457200">
              <a:buAutoNum type="arabicPeriod"/>
            </a:pPr>
            <a:endParaRPr lang="en-US" b="1" dirty="0"/>
          </a:p>
          <a:p>
            <a:pPr marL="457200" indent="-457200">
              <a:buAutoNum type="arabicPeriod"/>
            </a:pPr>
            <a:endParaRPr lang="en-US" b="1" dirty="0"/>
          </a:p>
          <a:p>
            <a:pPr lvl="1"/>
            <a:r>
              <a:rPr lang="en-US" dirty="0"/>
              <a:t>Pros: Simple, thread-safe</a:t>
            </a:r>
          </a:p>
          <a:p>
            <a:pPr lvl="1">
              <a:spcBef>
                <a:spcPts val="600"/>
              </a:spcBef>
            </a:pPr>
            <a:r>
              <a:rPr lang="en-US" dirty="0"/>
              <a:t>Cons: Object is created even if not needed (wastes memory)</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pic>
        <p:nvPicPr>
          <p:cNvPr id="2" name="Picture 1"/>
          <p:cNvPicPr>
            <a:picLocks noChangeAspect="1"/>
          </p:cNvPicPr>
          <p:nvPr/>
        </p:nvPicPr>
        <p:blipFill>
          <a:blip r:embed="rId3"/>
          <a:stretch>
            <a:fillRect/>
          </a:stretch>
        </p:blipFill>
        <p:spPr>
          <a:xfrm>
            <a:off x="3290291" y="3442809"/>
            <a:ext cx="6568862" cy="2398741"/>
          </a:xfrm>
          <a:prstGeom prst="rect">
            <a:avLst/>
          </a:prstGeom>
        </p:spPr>
      </p:pic>
    </p:spTree>
    <p:extLst>
      <p:ext uri="{BB962C8B-B14F-4D97-AF65-F5344CB8AC3E}">
        <p14:creationId xmlns:p14="http://schemas.microsoft.com/office/powerpoint/2010/main" val="4225435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1254740" cy="1680205"/>
          </a:xfrm>
        </p:spPr>
        <p:txBody>
          <a:bodyPr/>
          <a:lstStyle/>
          <a:p>
            <a:pPr>
              <a:lnSpc>
                <a:spcPts val="4000"/>
              </a:lnSpc>
            </a:pPr>
            <a:r>
              <a:rPr lang="en-US" dirty="0"/>
              <a:t>Singleton Design Patterns </a:t>
            </a:r>
            <a:br>
              <a:rPr lang="en-US" sz="4000" dirty="0"/>
            </a:br>
            <a:r>
              <a:rPr lang="en-US" sz="3000" b="0" dirty="0"/>
              <a:t>(Creational Design Patterns)</a:t>
            </a:r>
          </a:p>
        </p:txBody>
      </p:sp>
      <p:sp>
        <p:nvSpPr>
          <p:cNvPr id="7" name="Text Placeholder 6">
            <a:extLst>
              <a:ext uri="{FF2B5EF4-FFF2-40B4-BE49-F238E27FC236}">
                <a16:creationId xmlns:a16="http://schemas.microsoft.com/office/drawing/2014/main" id="{F70BD87D-F7DA-961B-4024-A354DC87D168}"/>
              </a:ext>
            </a:extLst>
          </p:cNvPr>
          <p:cNvSpPr>
            <a:spLocks noGrp="1"/>
          </p:cNvSpPr>
          <p:nvPr>
            <p:ph sz="quarter" idx="13"/>
          </p:nvPr>
        </p:nvSpPr>
        <p:spPr>
          <a:xfrm>
            <a:off x="2959226" y="2133600"/>
            <a:ext cx="8889874" cy="4597400"/>
          </a:xfrm>
        </p:spPr>
        <p:txBody>
          <a:bodyPr>
            <a:normAutofit/>
          </a:bodyPr>
          <a:lstStyle/>
          <a:p>
            <a:pPr marL="0" indent="0">
              <a:buNone/>
            </a:pPr>
            <a:r>
              <a:rPr lang="en-US" b="1" dirty="0"/>
              <a:t>2. Lazy Initialization (Not Thread-Safe)</a:t>
            </a:r>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lvl="1">
              <a:spcBef>
                <a:spcPts val="1200"/>
              </a:spcBef>
            </a:pPr>
            <a:r>
              <a:rPr lang="en-US" dirty="0"/>
              <a:t>Pros: Saves memory, instance created only when required</a:t>
            </a:r>
          </a:p>
          <a:p>
            <a:pPr lvl="1">
              <a:spcBef>
                <a:spcPts val="600"/>
              </a:spcBef>
            </a:pPr>
            <a:r>
              <a:rPr lang="en-US" dirty="0"/>
              <a:t>Cons: Not thread-safe, multiple threads may create multiple instance</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pic>
        <p:nvPicPr>
          <p:cNvPr id="4" name="Picture 3"/>
          <p:cNvPicPr>
            <a:picLocks noChangeAspect="1"/>
          </p:cNvPicPr>
          <p:nvPr/>
        </p:nvPicPr>
        <p:blipFill>
          <a:blip r:embed="rId3"/>
          <a:stretch>
            <a:fillRect/>
          </a:stretch>
        </p:blipFill>
        <p:spPr>
          <a:xfrm>
            <a:off x="3292251" y="2851150"/>
            <a:ext cx="5508849" cy="2795362"/>
          </a:xfrm>
          <a:prstGeom prst="rect">
            <a:avLst/>
          </a:prstGeom>
        </p:spPr>
      </p:pic>
    </p:spTree>
    <p:extLst>
      <p:ext uri="{BB962C8B-B14F-4D97-AF65-F5344CB8AC3E}">
        <p14:creationId xmlns:p14="http://schemas.microsoft.com/office/powerpoint/2010/main" val="3889200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1254740" cy="1680205"/>
          </a:xfrm>
        </p:spPr>
        <p:txBody>
          <a:bodyPr/>
          <a:lstStyle/>
          <a:p>
            <a:pPr>
              <a:lnSpc>
                <a:spcPts val="4000"/>
              </a:lnSpc>
            </a:pPr>
            <a:r>
              <a:rPr lang="en-US" dirty="0"/>
              <a:t>Singleton Design Patterns </a:t>
            </a:r>
            <a:br>
              <a:rPr lang="en-US" sz="4000" dirty="0"/>
            </a:br>
            <a:r>
              <a:rPr lang="en-US" sz="3000" b="0" dirty="0"/>
              <a:t>(Creational Design Patterns)</a:t>
            </a:r>
          </a:p>
        </p:txBody>
      </p:sp>
      <p:sp>
        <p:nvSpPr>
          <p:cNvPr id="7" name="Text Placeholder 6">
            <a:extLst>
              <a:ext uri="{FF2B5EF4-FFF2-40B4-BE49-F238E27FC236}">
                <a16:creationId xmlns:a16="http://schemas.microsoft.com/office/drawing/2014/main" id="{F70BD87D-F7DA-961B-4024-A354DC87D168}"/>
              </a:ext>
            </a:extLst>
          </p:cNvPr>
          <p:cNvSpPr>
            <a:spLocks noGrp="1"/>
          </p:cNvSpPr>
          <p:nvPr>
            <p:ph sz="quarter" idx="13"/>
          </p:nvPr>
        </p:nvSpPr>
        <p:spPr>
          <a:xfrm>
            <a:off x="2959226" y="2133600"/>
            <a:ext cx="8889874" cy="4597400"/>
          </a:xfrm>
        </p:spPr>
        <p:txBody>
          <a:bodyPr>
            <a:normAutofit/>
          </a:bodyPr>
          <a:lstStyle/>
          <a:p>
            <a:pPr marL="0" indent="0">
              <a:buNone/>
            </a:pPr>
            <a:r>
              <a:rPr lang="en-US" b="1" dirty="0"/>
              <a:t>3. Thread-Safe Singleton (Synchronized Method)</a:t>
            </a:r>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lvl="1">
              <a:spcBef>
                <a:spcPts val="1200"/>
              </a:spcBef>
            </a:pPr>
            <a:r>
              <a:rPr lang="en-US" dirty="0"/>
              <a:t>Pros: Thread-safe</a:t>
            </a:r>
          </a:p>
          <a:p>
            <a:pPr lvl="1">
              <a:spcBef>
                <a:spcPts val="600"/>
              </a:spcBef>
            </a:pPr>
            <a:r>
              <a:rPr lang="en-US" dirty="0"/>
              <a:t>Cons: Synchoronization slows down performance</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pic>
        <p:nvPicPr>
          <p:cNvPr id="2" name="Picture 1"/>
          <p:cNvPicPr>
            <a:picLocks noChangeAspect="1"/>
          </p:cNvPicPr>
          <p:nvPr/>
        </p:nvPicPr>
        <p:blipFill>
          <a:blip r:embed="rId3"/>
          <a:stretch>
            <a:fillRect/>
          </a:stretch>
        </p:blipFill>
        <p:spPr>
          <a:xfrm>
            <a:off x="3282950" y="2744829"/>
            <a:ext cx="6051550" cy="2887810"/>
          </a:xfrm>
          <a:prstGeom prst="rect">
            <a:avLst/>
          </a:prstGeom>
        </p:spPr>
      </p:pic>
    </p:spTree>
    <p:extLst>
      <p:ext uri="{BB962C8B-B14F-4D97-AF65-F5344CB8AC3E}">
        <p14:creationId xmlns:p14="http://schemas.microsoft.com/office/powerpoint/2010/main" val="10639243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1254740" cy="1680205"/>
          </a:xfrm>
        </p:spPr>
        <p:txBody>
          <a:bodyPr/>
          <a:lstStyle/>
          <a:p>
            <a:pPr>
              <a:lnSpc>
                <a:spcPts val="4000"/>
              </a:lnSpc>
            </a:pPr>
            <a:r>
              <a:rPr lang="en-US" dirty="0"/>
              <a:t>Singleton Design Patterns </a:t>
            </a:r>
            <a:br>
              <a:rPr lang="en-US" sz="4000" dirty="0"/>
            </a:br>
            <a:r>
              <a:rPr lang="en-US" sz="3000" b="0" dirty="0"/>
              <a:t>(Creational Design Patterns)</a:t>
            </a:r>
          </a:p>
        </p:txBody>
      </p:sp>
      <p:sp>
        <p:nvSpPr>
          <p:cNvPr id="7" name="Text Placeholder 6">
            <a:extLst>
              <a:ext uri="{FF2B5EF4-FFF2-40B4-BE49-F238E27FC236}">
                <a16:creationId xmlns:a16="http://schemas.microsoft.com/office/drawing/2014/main" id="{F70BD87D-F7DA-961B-4024-A354DC87D168}"/>
              </a:ext>
            </a:extLst>
          </p:cNvPr>
          <p:cNvSpPr>
            <a:spLocks noGrp="1"/>
          </p:cNvSpPr>
          <p:nvPr>
            <p:ph sz="quarter" idx="13"/>
          </p:nvPr>
        </p:nvSpPr>
        <p:spPr>
          <a:xfrm>
            <a:off x="2959226" y="2133600"/>
            <a:ext cx="8889874" cy="4597400"/>
          </a:xfrm>
        </p:spPr>
        <p:txBody>
          <a:bodyPr>
            <a:normAutofit/>
          </a:bodyPr>
          <a:lstStyle/>
          <a:p>
            <a:pPr marL="0" indent="0">
              <a:buNone/>
            </a:pPr>
            <a:r>
              <a:rPr lang="en-US" b="1" dirty="0"/>
              <a:t>4. Double-Checked Locking (Efficient &amp; Thread-Safe)</a:t>
            </a:r>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lvl="1">
              <a:spcBef>
                <a:spcPts val="1200"/>
              </a:spcBef>
            </a:pPr>
            <a:r>
              <a:rPr lang="en-US" dirty="0"/>
              <a:t>Pros: Efficient and thread-safe</a:t>
            </a:r>
          </a:p>
          <a:p>
            <a:pPr lvl="1">
              <a:spcBef>
                <a:spcPts val="600"/>
              </a:spcBef>
            </a:pPr>
            <a:r>
              <a:rPr lang="en-US" dirty="0"/>
              <a:t>Cons: Slightly complex</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pic>
        <p:nvPicPr>
          <p:cNvPr id="4" name="Picture 3"/>
          <p:cNvPicPr>
            <a:picLocks noChangeAspect="1"/>
          </p:cNvPicPr>
          <p:nvPr/>
        </p:nvPicPr>
        <p:blipFill>
          <a:blip r:embed="rId3"/>
          <a:stretch>
            <a:fillRect/>
          </a:stretch>
        </p:blipFill>
        <p:spPr>
          <a:xfrm>
            <a:off x="3311550" y="2707977"/>
            <a:ext cx="5032350" cy="3032657"/>
          </a:xfrm>
          <a:prstGeom prst="rect">
            <a:avLst/>
          </a:prstGeom>
        </p:spPr>
      </p:pic>
    </p:spTree>
    <p:extLst>
      <p:ext uri="{BB962C8B-B14F-4D97-AF65-F5344CB8AC3E}">
        <p14:creationId xmlns:p14="http://schemas.microsoft.com/office/powerpoint/2010/main" val="11252904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1254740" cy="1680205"/>
          </a:xfrm>
        </p:spPr>
        <p:txBody>
          <a:bodyPr/>
          <a:lstStyle/>
          <a:p>
            <a:pPr>
              <a:lnSpc>
                <a:spcPts val="4000"/>
              </a:lnSpc>
            </a:pPr>
            <a:r>
              <a:rPr lang="en-US" dirty="0"/>
              <a:t>Singleton Design Patterns </a:t>
            </a:r>
            <a:br>
              <a:rPr lang="en-US" sz="4000" dirty="0"/>
            </a:br>
            <a:r>
              <a:rPr lang="en-US" sz="3000" b="0" dirty="0"/>
              <a:t>(Creational Design Patterns)</a:t>
            </a:r>
          </a:p>
        </p:txBody>
      </p:sp>
      <p:sp>
        <p:nvSpPr>
          <p:cNvPr id="7" name="Text Placeholder 6">
            <a:extLst>
              <a:ext uri="{FF2B5EF4-FFF2-40B4-BE49-F238E27FC236}">
                <a16:creationId xmlns:a16="http://schemas.microsoft.com/office/drawing/2014/main" id="{F70BD87D-F7DA-961B-4024-A354DC87D168}"/>
              </a:ext>
            </a:extLst>
          </p:cNvPr>
          <p:cNvSpPr>
            <a:spLocks noGrp="1"/>
          </p:cNvSpPr>
          <p:nvPr>
            <p:ph sz="quarter" idx="13"/>
          </p:nvPr>
        </p:nvSpPr>
        <p:spPr>
          <a:xfrm>
            <a:off x="2959226" y="2133600"/>
            <a:ext cx="8889874" cy="4597400"/>
          </a:xfrm>
        </p:spPr>
        <p:txBody>
          <a:bodyPr>
            <a:normAutofit/>
          </a:bodyPr>
          <a:lstStyle/>
          <a:p>
            <a:pPr marL="0" indent="0">
              <a:buNone/>
            </a:pPr>
            <a:r>
              <a:rPr lang="en-US" b="1" dirty="0"/>
              <a:t>5. Bill Pugh Singleton (Best Approach)</a:t>
            </a:r>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lvl="1">
              <a:spcBef>
                <a:spcPts val="1200"/>
              </a:spcBef>
            </a:pPr>
            <a:r>
              <a:rPr lang="en-US" dirty="0"/>
              <a:t>Pros: Efficient and thread-safe</a:t>
            </a:r>
          </a:p>
          <a:p>
            <a:pPr lvl="1">
              <a:spcBef>
                <a:spcPts val="600"/>
              </a:spcBef>
            </a:pPr>
            <a:r>
              <a:rPr lang="en-US" dirty="0"/>
              <a:t>Cons: Slightly complex</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10772227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1254740" cy="1680205"/>
          </a:xfrm>
        </p:spPr>
        <p:txBody>
          <a:bodyPr/>
          <a:lstStyle/>
          <a:p>
            <a:pPr>
              <a:lnSpc>
                <a:spcPts val="4000"/>
              </a:lnSpc>
            </a:pPr>
            <a:r>
              <a:rPr lang="en-US" dirty="0"/>
              <a:t>Singleton Design Patterns </a:t>
            </a:r>
            <a:br>
              <a:rPr lang="en-US" sz="4000" dirty="0"/>
            </a:br>
            <a:r>
              <a:rPr lang="en-US" sz="3000" b="0" dirty="0"/>
              <a:t>(Creational Design Patterns)</a:t>
            </a:r>
          </a:p>
        </p:txBody>
      </p:sp>
      <p:sp>
        <p:nvSpPr>
          <p:cNvPr id="7" name="Text Placeholder 6">
            <a:extLst>
              <a:ext uri="{FF2B5EF4-FFF2-40B4-BE49-F238E27FC236}">
                <a16:creationId xmlns:a16="http://schemas.microsoft.com/office/drawing/2014/main" id="{F70BD87D-F7DA-961B-4024-A354DC87D168}"/>
              </a:ext>
            </a:extLst>
          </p:cNvPr>
          <p:cNvSpPr>
            <a:spLocks noGrp="1"/>
          </p:cNvSpPr>
          <p:nvPr>
            <p:ph sz="quarter" idx="13"/>
          </p:nvPr>
        </p:nvSpPr>
        <p:spPr>
          <a:xfrm>
            <a:off x="2959226" y="2133600"/>
            <a:ext cx="8889874" cy="4597400"/>
          </a:xfrm>
        </p:spPr>
        <p:txBody>
          <a:bodyPr>
            <a:normAutofit/>
          </a:bodyPr>
          <a:lstStyle/>
          <a:p>
            <a:pPr marL="0" indent="0">
              <a:buNone/>
            </a:pPr>
            <a:r>
              <a:rPr lang="en-US" b="1" dirty="0"/>
              <a:t>4. Double-Checked Locking (Efficient &amp; Thread-Safe)</a:t>
            </a:r>
          </a:p>
          <a:p>
            <a:pPr marL="0" indent="0">
              <a:spcBef>
                <a:spcPts val="600"/>
              </a:spcBef>
              <a:buNone/>
            </a:pPr>
            <a:r>
              <a:rPr lang="en-US" sz="1800" i="1" dirty="0"/>
              <a:t>Uses an inner static helper class.</a:t>
            </a:r>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lvl="1">
              <a:spcBef>
                <a:spcPts val="1200"/>
              </a:spcBef>
            </a:pPr>
            <a:r>
              <a:rPr lang="en-US" dirty="0"/>
              <a:t>Pros: Thread safe without synchronization. Lazy-loaded only when leeded. Best performance</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pic>
        <p:nvPicPr>
          <p:cNvPr id="2" name="Picture 1"/>
          <p:cNvPicPr>
            <a:picLocks noChangeAspect="1"/>
          </p:cNvPicPr>
          <p:nvPr/>
        </p:nvPicPr>
        <p:blipFill>
          <a:blip r:embed="rId3"/>
          <a:stretch>
            <a:fillRect/>
          </a:stretch>
        </p:blipFill>
        <p:spPr>
          <a:xfrm>
            <a:off x="3284855" y="3014916"/>
            <a:ext cx="5873750" cy="2583676"/>
          </a:xfrm>
          <a:prstGeom prst="rect">
            <a:avLst/>
          </a:prstGeom>
        </p:spPr>
      </p:pic>
    </p:spTree>
    <p:extLst>
      <p:ext uri="{BB962C8B-B14F-4D97-AF65-F5344CB8AC3E}">
        <p14:creationId xmlns:p14="http://schemas.microsoft.com/office/powerpoint/2010/main" val="2263852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633A5-8BE3-D44D-57F3-2EF161376844}"/>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5AB6D40A-2A0A-AF3D-8CF7-3ECD37765637}"/>
              </a:ext>
            </a:extLst>
          </p:cNvPr>
          <p:cNvSpPr>
            <a:spLocks noGrp="1"/>
          </p:cNvSpPr>
          <p:nvPr>
            <p:ph type="ctrTitle"/>
          </p:nvPr>
        </p:nvSpPr>
        <p:spPr>
          <a:xfrm>
            <a:off x="6309904" y="411479"/>
            <a:ext cx="5486400" cy="3291840"/>
          </a:xfrm>
        </p:spPr>
        <p:txBody>
          <a:bodyPr/>
          <a:lstStyle/>
          <a:p>
            <a:r>
              <a:rPr lang="en-US" dirty="0"/>
              <a:t>Factory Method</a:t>
            </a:r>
          </a:p>
        </p:txBody>
      </p:sp>
      <p:sp>
        <p:nvSpPr>
          <p:cNvPr id="3" name="Text Placeholder 2">
            <a:extLst>
              <a:ext uri="{FF2B5EF4-FFF2-40B4-BE49-F238E27FC236}">
                <a16:creationId xmlns:a16="http://schemas.microsoft.com/office/drawing/2014/main" id="{591442CD-A26D-1761-8CE7-8BC3075BB4ED}"/>
              </a:ext>
            </a:extLst>
          </p:cNvPr>
          <p:cNvSpPr>
            <a:spLocks noGrp="1"/>
          </p:cNvSpPr>
          <p:nvPr>
            <p:ph type="body" sz="quarter" idx="11"/>
          </p:nvPr>
        </p:nvSpPr>
        <p:spPr>
          <a:xfrm>
            <a:off x="6309905" y="4549552"/>
            <a:ext cx="5486400" cy="1645920"/>
          </a:xfrm>
        </p:spPr>
        <p:txBody>
          <a:bodyPr>
            <a:normAutofit/>
          </a:bodyPr>
          <a:lstStyle/>
          <a:p>
            <a:r>
              <a:rPr lang="en-US" dirty="0"/>
              <a:t>Creational Design Pattern</a:t>
            </a:r>
          </a:p>
        </p:txBody>
      </p:sp>
    </p:spTree>
    <p:extLst>
      <p:ext uri="{BB962C8B-B14F-4D97-AF65-F5344CB8AC3E}">
        <p14:creationId xmlns:p14="http://schemas.microsoft.com/office/powerpoint/2010/main" val="20390597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1254740" cy="1680205"/>
          </a:xfrm>
        </p:spPr>
        <p:txBody>
          <a:bodyPr/>
          <a:lstStyle/>
          <a:p>
            <a:pPr>
              <a:lnSpc>
                <a:spcPts val="4000"/>
              </a:lnSpc>
            </a:pPr>
            <a:r>
              <a:rPr lang="en-US" dirty="0"/>
              <a:t>Factory Method Design Patterns </a:t>
            </a:r>
            <a:br>
              <a:rPr lang="en-US" sz="4000" dirty="0"/>
            </a:br>
            <a:r>
              <a:rPr lang="en-US" sz="3000" b="0" dirty="0"/>
              <a:t>(Creational Design Patterns)</a:t>
            </a:r>
          </a:p>
        </p:txBody>
      </p:sp>
      <p:sp>
        <p:nvSpPr>
          <p:cNvPr id="7" name="Text Placeholder 6">
            <a:extLst>
              <a:ext uri="{FF2B5EF4-FFF2-40B4-BE49-F238E27FC236}">
                <a16:creationId xmlns:a16="http://schemas.microsoft.com/office/drawing/2014/main" id="{F70BD87D-F7DA-961B-4024-A354DC87D168}"/>
              </a:ext>
            </a:extLst>
          </p:cNvPr>
          <p:cNvSpPr>
            <a:spLocks noGrp="1"/>
          </p:cNvSpPr>
          <p:nvPr>
            <p:ph sz="quarter" idx="13"/>
          </p:nvPr>
        </p:nvSpPr>
        <p:spPr>
          <a:xfrm>
            <a:off x="2959226" y="2133600"/>
            <a:ext cx="8889874" cy="4597400"/>
          </a:xfrm>
        </p:spPr>
        <p:txBody>
          <a:bodyPr>
            <a:normAutofit/>
          </a:bodyPr>
          <a:lstStyle/>
          <a:p>
            <a:r>
              <a:rPr lang="en-US" dirty="0"/>
              <a:t>The </a:t>
            </a:r>
            <a:r>
              <a:rPr lang="en-US" b="1" dirty="0"/>
              <a:t>Factory Pattern </a:t>
            </a:r>
            <a:r>
              <a:rPr lang="en-US" dirty="0"/>
              <a:t>is Creational Design Pattern that defines an interface for creating objects but allows </a:t>
            </a:r>
            <a:r>
              <a:rPr lang="en-US" b="1" dirty="0"/>
              <a:t>subclasses to decide which class to instantiate</a:t>
            </a:r>
          </a:p>
          <a:p>
            <a:r>
              <a:rPr lang="en-US" dirty="0"/>
              <a:t>Why use the Factory Method Pattern?</a:t>
            </a:r>
          </a:p>
          <a:p>
            <a:pPr lvl="1">
              <a:buFont typeface="Courier New" charset="0"/>
              <a:buChar char="o"/>
            </a:pPr>
            <a:r>
              <a:rPr lang="en-US" b="1" dirty="0"/>
              <a:t>Encapsulation</a:t>
            </a:r>
            <a:r>
              <a:rPr lang="en-US" dirty="0"/>
              <a:t> – Hide object creation logic from the client.</a:t>
            </a:r>
          </a:p>
          <a:p>
            <a:pPr lvl="1">
              <a:buFont typeface="Courier New" charset="0"/>
              <a:buChar char="o"/>
            </a:pPr>
            <a:r>
              <a:rPr lang="en-US" b="1" dirty="0"/>
              <a:t>Flexibility </a:t>
            </a:r>
            <a:r>
              <a:rPr lang="en-US" dirty="0"/>
              <a:t>– New types can be added without modifying existing code.</a:t>
            </a:r>
          </a:p>
          <a:p>
            <a:pPr lvl="1">
              <a:buFont typeface="Courier New" charset="0"/>
              <a:buChar char="o"/>
            </a:pPr>
            <a:r>
              <a:rPr lang="en-US" b="1" dirty="0"/>
              <a:t>Loose Coupling </a:t>
            </a:r>
            <a:r>
              <a:rPr lang="en-US" dirty="0"/>
              <a:t>– The client depends on an interface, not concrete implementations.</a:t>
            </a:r>
          </a:p>
          <a:p>
            <a:pPr lvl="1">
              <a:buFont typeface="Courier New" charset="0"/>
              <a:buChar char="o"/>
            </a:pPr>
            <a:r>
              <a:rPr lang="en-US" b="1" dirty="0"/>
              <a:t>Encourages OOP Principles </a:t>
            </a:r>
            <a:r>
              <a:rPr lang="en-US" dirty="0"/>
              <a:t>– Follows the Open-Closed Principle (OCP) by allowing extention without modification.</a:t>
            </a:r>
            <a:endParaRPr lang="en-US" b="1" dirty="0"/>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1714963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Abstraction (Hiding Implementation)</a:t>
            </a:r>
          </a:p>
        </p:txBody>
      </p:sp>
      <p:sp>
        <p:nvSpPr>
          <p:cNvPr id="5" name="Content Placeholder 4"/>
          <p:cNvSpPr>
            <a:spLocks noGrp="1"/>
          </p:cNvSpPr>
          <p:nvPr>
            <p:ph sz="quarter" idx="15"/>
          </p:nvPr>
        </p:nvSpPr>
        <p:spPr>
          <a:xfrm>
            <a:off x="594360" y="2413000"/>
            <a:ext cx="10848340" cy="3949700"/>
          </a:xfrm>
        </p:spPr>
        <p:txBody>
          <a:bodyPr/>
          <a:lstStyle/>
          <a:p>
            <a:pPr marL="342900" indent="-342900">
              <a:lnSpc>
                <a:spcPct val="140000"/>
              </a:lnSpc>
              <a:spcBef>
                <a:spcPts val="600"/>
              </a:spcBef>
              <a:buFont typeface="Arial" charset="0"/>
              <a:buChar char="•"/>
            </a:pPr>
            <a:r>
              <a:rPr lang="en-US"/>
              <a:t>Abstraction </a:t>
            </a:r>
            <a:r>
              <a:rPr lang="en-US" b="1"/>
              <a:t>hides complex logic</a:t>
            </a:r>
            <a:r>
              <a:rPr lang="en-US"/>
              <a:t> and only shows essential details. It is achieved using </a:t>
            </a:r>
            <a:r>
              <a:rPr lang="en-US" b="1"/>
              <a:t>abstract classes</a:t>
            </a:r>
            <a:r>
              <a:rPr lang="en-US"/>
              <a:t> or </a:t>
            </a:r>
            <a:r>
              <a:rPr lang="en-US" b="1"/>
              <a:t>interfaces.</a:t>
            </a:r>
          </a:p>
          <a:p>
            <a:pPr marL="342900" indent="-342900">
              <a:lnSpc>
                <a:spcPct val="140000"/>
              </a:lnSpc>
              <a:spcBef>
                <a:spcPts val="600"/>
              </a:spcBef>
              <a:buFont typeface="Arial" charset="0"/>
              <a:buChar char="•"/>
            </a:pPr>
            <a:r>
              <a:rPr lang="en-US"/>
              <a:t>Benefits:</a:t>
            </a:r>
          </a:p>
          <a:p>
            <a:pPr marL="626364" lvl="1" indent="-342900">
              <a:lnSpc>
                <a:spcPct val="140000"/>
              </a:lnSpc>
              <a:spcBef>
                <a:spcPts val="600"/>
              </a:spcBef>
              <a:buFont typeface="Courier New" charset="0"/>
              <a:buChar char="o"/>
            </a:pPr>
            <a:r>
              <a:rPr lang="en-US"/>
              <a:t>Reduces </a:t>
            </a:r>
            <a:r>
              <a:rPr lang="en-US" b="1"/>
              <a:t>complexity</a:t>
            </a:r>
          </a:p>
          <a:p>
            <a:pPr marL="626364" lvl="1" indent="-342900">
              <a:lnSpc>
                <a:spcPct val="140000"/>
              </a:lnSpc>
              <a:spcBef>
                <a:spcPts val="600"/>
              </a:spcBef>
              <a:buFont typeface="Courier New" charset="0"/>
              <a:buChar char="o"/>
            </a:pPr>
            <a:r>
              <a:rPr lang="en-US"/>
              <a:t>Increases </a:t>
            </a:r>
            <a:r>
              <a:rPr lang="en-US" b="1"/>
              <a:t>code reusability</a:t>
            </a:r>
          </a:p>
        </p:txBody>
      </p:sp>
    </p:spTree>
    <p:extLst>
      <p:ext uri="{BB962C8B-B14F-4D97-AF65-F5344CB8AC3E}">
        <p14:creationId xmlns:p14="http://schemas.microsoft.com/office/powerpoint/2010/main" val="14073103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1254740" cy="1680205"/>
          </a:xfrm>
        </p:spPr>
        <p:txBody>
          <a:bodyPr/>
          <a:lstStyle/>
          <a:p>
            <a:pPr>
              <a:lnSpc>
                <a:spcPts val="4000"/>
              </a:lnSpc>
            </a:pPr>
            <a:r>
              <a:rPr lang="en-US" dirty="0"/>
              <a:t>Factory Method Design Patterns </a:t>
            </a:r>
            <a:br>
              <a:rPr lang="en-US" sz="4000" dirty="0"/>
            </a:br>
            <a:r>
              <a:rPr lang="en-US" sz="3000" b="0" dirty="0"/>
              <a:t>(Creational Design Patterns)</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pic>
        <p:nvPicPr>
          <p:cNvPr id="10" name="Content Placeholder 9"/>
          <p:cNvPicPr>
            <a:picLocks noGrp="1" noChangeAspect="1"/>
          </p:cNvPicPr>
          <p:nvPr>
            <p:ph sz="quarter" idx="13"/>
          </p:nvPr>
        </p:nvPicPr>
        <p:blipFill>
          <a:blip r:embed="rId3"/>
          <a:stretch>
            <a:fillRect/>
          </a:stretch>
        </p:blipFill>
        <p:spPr>
          <a:xfrm>
            <a:off x="3657600" y="2430796"/>
            <a:ext cx="7810500" cy="3401346"/>
          </a:xfrm>
          <a:prstGeom prst="rect">
            <a:avLst/>
          </a:prstGeom>
        </p:spPr>
      </p:pic>
    </p:spTree>
    <p:extLst>
      <p:ext uri="{BB962C8B-B14F-4D97-AF65-F5344CB8AC3E}">
        <p14:creationId xmlns:p14="http://schemas.microsoft.com/office/powerpoint/2010/main" val="15327044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1254740" cy="1680205"/>
          </a:xfrm>
        </p:spPr>
        <p:txBody>
          <a:bodyPr/>
          <a:lstStyle/>
          <a:p>
            <a:pPr>
              <a:lnSpc>
                <a:spcPts val="4000"/>
              </a:lnSpc>
            </a:pPr>
            <a:r>
              <a:rPr lang="en-US" dirty="0"/>
              <a:t>Factory Method Design Patterns </a:t>
            </a:r>
            <a:br>
              <a:rPr lang="en-US" sz="4000" dirty="0"/>
            </a:br>
            <a:r>
              <a:rPr lang="en-US" sz="3000" b="0" dirty="0"/>
              <a:t>(Creational Design Patterns)</a:t>
            </a:r>
          </a:p>
        </p:txBody>
      </p:sp>
      <p:pic>
        <p:nvPicPr>
          <p:cNvPr id="2" name="Content Placeholder 1"/>
          <p:cNvPicPr>
            <a:picLocks noGrp="1" noChangeAspect="1"/>
          </p:cNvPicPr>
          <p:nvPr>
            <p:ph sz="quarter" idx="13"/>
          </p:nvPr>
        </p:nvPicPr>
        <p:blipFill>
          <a:blip r:embed="rId3"/>
          <a:stretch>
            <a:fillRect/>
          </a:stretch>
        </p:blipFill>
        <p:spPr>
          <a:xfrm>
            <a:off x="3540794" y="2716783"/>
            <a:ext cx="7726611" cy="3431034"/>
          </a:xfrm>
          <a:prstGeom prst="rect">
            <a:avLst/>
          </a:prstGeom>
        </p:spPr>
      </p:pic>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18483848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633A5-8BE3-D44D-57F3-2EF161376844}"/>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5AB6D40A-2A0A-AF3D-8CF7-3ECD37765637}"/>
              </a:ext>
            </a:extLst>
          </p:cNvPr>
          <p:cNvSpPr>
            <a:spLocks noGrp="1"/>
          </p:cNvSpPr>
          <p:nvPr>
            <p:ph type="ctrTitle"/>
          </p:nvPr>
        </p:nvSpPr>
        <p:spPr>
          <a:xfrm>
            <a:off x="6309904" y="411479"/>
            <a:ext cx="5882096" cy="3291840"/>
          </a:xfrm>
        </p:spPr>
        <p:txBody>
          <a:bodyPr/>
          <a:lstStyle/>
          <a:p>
            <a:r>
              <a:rPr lang="en-US" dirty="0"/>
              <a:t>Abstract Factory</a:t>
            </a:r>
          </a:p>
        </p:txBody>
      </p:sp>
      <p:sp>
        <p:nvSpPr>
          <p:cNvPr id="3" name="Text Placeholder 2">
            <a:extLst>
              <a:ext uri="{FF2B5EF4-FFF2-40B4-BE49-F238E27FC236}">
                <a16:creationId xmlns:a16="http://schemas.microsoft.com/office/drawing/2014/main" id="{591442CD-A26D-1761-8CE7-8BC3075BB4ED}"/>
              </a:ext>
            </a:extLst>
          </p:cNvPr>
          <p:cNvSpPr>
            <a:spLocks noGrp="1"/>
          </p:cNvSpPr>
          <p:nvPr>
            <p:ph type="body" sz="quarter" idx="11"/>
          </p:nvPr>
        </p:nvSpPr>
        <p:spPr>
          <a:xfrm>
            <a:off x="6309905" y="4549552"/>
            <a:ext cx="5486400" cy="1645920"/>
          </a:xfrm>
        </p:spPr>
        <p:txBody>
          <a:bodyPr>
            <a:normAutofit/>
          </a:bodyPr>
          <a:lstStyle/>
          <a:p>
            <a:r>
              <a:rPr lang="en-US" dirty="0"/>
              <a:t>Creational Design Pattern</a:t>
            </a:r>
          </a:p>
        </p:txBody>
      </p:sp>
    </p:spTree>
    <p:extLst>
      <p:ext uri="{BB962C8B-B14F-4D97-AF65-F5344CB8AC3E}">
        <p14:creationId xmlns:p14="http://schemas.microsoft.com/office/powerpoint/2010/main" val="6978449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1254740" cy="1680205"/>
          </a:xfrm>
        </p:spPr>
        <p:txBody>
          <a:bodyPr/>
          <a:lstStyle/>
          <a:p>
            <a:pPr>
              <a:lnSpc>
                <a:spcPts val="4000"/>
              </a:lnSpc>
            </a:pPr>
            <a:r>
              <a:rPr lang="en-US" dirty="0"/>
              <a:t>Abstract Factory Design Patterns </a:t>
            </a:r>
            <a:br>
              <a:rPr lang="en-US" sz="4000" dirty="0"/>
            </a:br>
            <a:r>
              <a:rPr lang="en-US" sz="3000" b="0" dirty="0"/>
              <a:t>(Creational Design Patterns)</a:t>
            </a:r>
          </a:p>
        </p:txBody>
      </p:sp>
      <p:sp>
        <p:nvSpPr>
          <p:cNvPr id="7" name="Text Placeholder 6">
            <a:extLst>
              <a:ext uri="{FF2B5EF4-FFF2-40B4-BE49-F238E27FC236}">
                <a16:creationId xmlns:a16="http://schemas.microsoft.com/office/drawing/2014/main" id="{F70BD87D-F7DA-961B-4024-A354DC87D168}"/>
              </a:ext>
            </a:extLst>
          </p:cNvPr>
          <p:cNvSpPr>
            <a:spLocks noGrp="1"/>
          </p:cNvSpPr>
          <p:nvPr>
            <p:ph sz="quarter" idx="13"/>
          </p:nvPr>
        </p:nvSpPr>
        <p:spPr>
          <a:xfrm>
            <a:off x="2959226" y="2133600"/>
            <a:ext cx="8889874" cy="4597400"/>
          </a:xfrm>
        </p:spPr>
        <p:txBody>
          <a:bodyPr>
            <a:normAutofit/>
          </a:bodyPr>
          <a:lstStyle/>
          <a:p>
            <a:r>
              <a:rPr lang="en-US" b="1" dirty="0"/>
              <a:t>Abstract Factory</a:t>
            </a:r>
            <a:r>
              <a:rPr lang="en-US" dirty="0"/>
              <a:t> is a Creational Design Pattern that provides an interface for creating families of related </a:t>
            </a:r>
            <a:r>
              <a:rPr lang="en-US" b="1" dirty="0"/>
              <a:t>without spefifying their concrete classes.</a:t>
            </a:r>
          </a:p>
          <a:p>
            <a:r>
              <a:rPr lang="en-US" dirty="0"/>
              <a:t>It is useful when:</a:t>
            </a:r>
          </a:p>
          <a:p>
            <a:pPr lvl="1">
              <a:buFont typeface="Courier New" charset="0"/>
              <a:buChar char="o"/>
            </a:pPr>
            <a:r>
              <a:rPr lang="en-US" dirty="0"/>
              <a:t>You need to create multiple related objects.</a:t>
            </a:r>
          </a:p>
          <a:p>
            <a:pPr lvl="1">
              <a:buFont typeface="Courier New" charset="0"/>
              <a:buChar char="o"/>
            </a:pPr>
            <a:r>
              <a:rPr lang="en-US" dirty="0"/>
              <a:t>You want to enforce a spefific group of objects together</a:t>
            </a:r>
          </a:p>
          <a:p>
            <a:pPr lvl="1">
              <a:buFont typeface="Courier New" charset="0"/>
              <a:buChar char="o"/>
            </a:pPr>
            <a:r>
              <a:rPr lang="en-US" dirty="0"/>
              <a:t>You want to </a:t>
            </a:r>
            <a:r>
              <a:rPr lang="en-US" b="1" dirty="0"/>
              <a:t>decouple</a:t>
            </a:r>
            <a:r>
              <a:rPr lang="en-US" dirty="0"/>
              <a:t> object creation from its usage.</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21310924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1254740" cy="1680205"/>
          </a:xfrm>
        </p:spPr>
        <p:txBody>
          <a:bodyPr/>
          <a:lstStyle/>
          <a:p>
            <a:pPr>
              <a:lnSpc>
                <a:spcPts val="4000"/>
              </a:lnSpc>
            </a:pPr>
            <a:r>
              <a:rPr lang="en-US" dirty="0"/>
              <a:t>Abstract Factory Design Patterns </a:t>
            </a:r>
            <a:br>
              <a:rPr lang="en-US" sz="4000" dirty="0"/>
            </a:br>
            <a:r>
              <a:rPr lang="en-US" sz="3000" b="0" dirty="0"/>
              <a:t>(Creational Design Patterns)</a:t>
            </a:r>
          </a:p>
        </p:txBody>
      </p:sp>
      <p:pic>
        <p:nvPicPr>
          <p:cNvPr id="2" name="Content Placeholder 1"/>
          <p:cNvPicPr>
            <a:picLocks noGrp="1" noChangeAspect="1"/>
          </p:cNvPicPr>
          <p:nvPr>
            <p:ph sz="quarter" idx="13"/>
          </p:nvPr>
        </p:nvPicPr>
        <p:blipFill>
          <a:blip r:embed="rId3"/>
          <a:stretch>
            <a:fillRect/>
          </a:stretch>
        </p:blipFill>
        <p:spPr>
          <a:xfrm>
            <a:off x="4737100" y="2527300"/>
            <a:ext cx="5334000" cy="3810000"/>
          </a:xfrm>
          <a:prstGeom prst="rect">
            <a:avLst/>
          </a:prstGeom>
        </p:spPr>
      </p:pic>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1585425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1254740" cy="1680205"/>
          </a:xfrm>
        </p:spPr>
        <p:txBody>
          <a:bodyPr/>
          <a:lstStyle/>
          <a:p>
            <a:pPr>
              <a:lnSpc>
                <a:spcPts val="4000"/>
              </a:lnSpc>
            </a:pPr>
            <a:r>
              <a:rPr lang="en-US" dirty="0"/>
              <a:t>Abstract Factory Design Patterns </a:t>
            </a:r>
            <a:br>
              <a:rPr lang="en-US" sz="4000" dirty="0"/>
            </a:br>
            <a:r>
              <a:rPr lang="en-US" sz="3000" b="0" dirty="0"/>
              <a:t>(Creational Design Patterns)</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pic>
        <p:nvPicPr>
          <p:cNvPr id="5" name="Content Placeholder 4"/>
          <p:cNvPicPr>
            <a:picLocks noGrp="1" noChangeAspect="1"/>
          </p:cNvPicPr>
          <p:nvPr>
            <p:ph sz="quarter" idx="13"/>
          </p:nvPr>
        </p:nvPicPr>
        <p:blipFill>
          <a:blip r:embed="rId3"/>
          <a:stretch>
            <a:fillRect/>
          </a:stretch>
        </p:blipFill>
        <p:spPr>
          <a:xfrm>
            <a:off x="4895850" y="2353469"/>
            <a:ext cx="5334000" cy="3556000"/>
          </a:xfrm>
          <a:prstGeom prst="rect">
            <a:avLst/>
          </a:prstGeom>
        </p:spPr>
      </p:pic>
    </p:spTree>
    <p:extLst>
      <p:ext uri="{BB962C8B-B14F-4D97-AF65-F5344CB8AC3E}">
        <p14:creationId xmlns:p14="http://schemas.microsoft.com/office/powerpoint/2010/main" val="13285568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1254740" cy="1680205"/>
          </a:xfrm>
        </p:spPr>
        <p:txBody>
          <a:bodyPr/>
          <a:lstStyle/>
          <a:p>
            <a:pPr>
              <a:lnSpc>
                <a:spcPts val="4000"/>
              </a:lnSpc>
            </a:pPr>
            <a:r>
              <a:rPr lang="en-US" dirty="0"/>
              <a:t>Abstract Factory Design Patterns </a:t>
            </a:r>
            <a:br>
              <a:rPr lang="en-US" sz="4000" dirty="0"/>
            </a:br>
            <a:r>
              <a:rPr lang="en-US" sz="3000" b="0" dirty="0"/>
              <a:t>(Creational Design Patterns)</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pic>
        <p:nvPicPr>
          <p:cNvPr id="4" name="Content Placeholder 3"/>
          <p:cNvPicPr>
            <a:picLocks noGrp="1" noChangeAspect="1"/>
          </p:cNvPicPr>
          <p:nvPr>
            <p:ph sz="quarter" idx="13"/>
          </p:nvPr>
        </p:nvPicPr>
        <p:blipFill>
          <a:blip r:embed="rId3"/>
          <a:stretch>
            <a:fillRect/>
          </a:stretch>
        </p:blipFill>
        <p:spPr>
          <a:xfrm>
            <a:off x="3862388" y="2281238"/>
            <a:ext cx="7400924" cy="3700462"/>
          </a:xfrm>
          <a:prstGeom prst="rect">
            <a:avLst/>
          </a:prstGeom>
        </p:spPr>
      </p:pic>
    </p:spTree>
    <p:extLst>
      <p:ext uri="{BB962C8B-B14F-4D97-AF65-F5344CB8AC3E}">
        <p14:creationId xmlns:p14="http://schemas.microsoft.com/office/powerpoint/2010/main" val="17349007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1254740" cy="1680205"/>
          </a:xfrm>
        </p:spPr>
        <p:txBody>
          <a:bodyPr/>
          <a:lstStyle/>
          <a:p>
            <a:pPr>
              <a:lnSpc>
                <a:spcPts val="4000"/>
              </a:lnSpc>
            </a:pPr>
            <a:r>
              <a:rPr lang="en-US" dirty="0"/>
              <a:t>Abstract Factory Design Patterns </a:t>
            </a:r>
            <a:br>
              <a:rPr lang="en-US" sz="4000" dirty="0"/>
            </a:br>
            <a:r>
              <a:rPr lang="en-US" sz="3000" b="0" dirty="0"/>
              <a:t>(Creational Design Patterns)</a:t>
            </a:r>
          </a:p>
        </p:txBody>
      </p:sp>
      <p:sp>
        <p:nvSpPr>
          <p:cNvPr id="7" name="Text Placeholder 6">
            <a:extLst>
              <a:ext uri="{FF2B5EF4-FFF2-40B4-BE49-F238E27FC236}">
                <a16:creationId xmlns:a16="http://schemas.microsoft.com/office/drawing/2014/main" id="{F70BD87D-F7DA-961B-4024-A354DC87D168}"/>
              </a:ext>
            </a:extLst>
          </p:cNvPr>
          <p:cNvSpPr>
            <a:spLocks noGrp="1"/>
          </p:cNvSpPr>
          <p:nvPr>
            <p:ph sz="quarter" idx="13"/>
          </p:nvPr>
        </p:nvSpPr>
        <p:spPr>
          <a:xfrm>
            <a:off x="2959226" y="2133600"/>
            <a:ext cx="8889874" cy="4597400"/>
          </a:xfrm>
        </p:spPr>
        <p:txBody>
          <a:bodyPr>
            <a:normAutofit/>
          </a:bodyPr>
          <a:lstStyle/>
          <a:p>
            <a:pPr marL="0" marR="0" lvl="0" indent="0" defTabSz="914400" eaLnBrk="1" fontAlgn="auto" latinLnBrk="0" hangingPunct="1">
              <a:lnSpc>
                <a:spcPct val="100000"/>
              </a:lnSpc>
              <a:spcBef>
                <a:spcPts val="1200"/>
              </a:spcBef>
              <a:spcAft>
                <a:spcPts val="0"/>
              </a:spcAft>
              <a:buClrTx/>
              <a:buSzTx/>
              <a:buFontTx/>
              <a:buNone/>
              <a:tabLst/>
              <a:defRPr/>
            </a:pPr>
            <a:r>
              <a:rPr lang="en-US" b="1" dirty="0"/>
              <a:t>1. Define Common Interfaces for Products</a:t>
            </a:r>
          </a:p>
          <a:p>
            <a:pPr marL="365760" marR="0" lvl="0" indent="0" defTabSz="914400" eaLnBrk="1" fontAlgn="auto" latinLnBrk="0" hangingPunct="1">
              <a:lnSpc>
                <a:spcPct val="100000"/>
              </a:lnSpc>
              <a:spcBef>
                <a:spcPts val="1200"/>
              </a:spcBef>
              <a:spcAft>
                <a:spcPts val="0"/>
              </a:spcAft>
              <a:buClrTx/>
              <a:buSzTx/>
              <a:buFontTx/>
              <a:buNone/>
              <a:tabLst/>
              <a:defRPr/>
            </a:pPr>
            <a:r>
              <a:rPr lang="en-US" dirty="0"/>
              <a:t>We have three types of furniture: </a:t>
            </a:r>
            <a:r>
              <a:rPr lang="en-US" b="1" dirty="0"/>
              <a:t>Chair, Sofa, and Coffee Table.</a:t>
            </a:r>
          </a:p>
          <a:p>
            <a:pPr marL="365760" marR="0" lvl="0" indent="0" defTabSz="914400" eaLnBrk="1" fontAlgn="auto" latinLnBrk="0" hangingPunct="1">
              <a:lnSpc>
                <a:spcPct val="100000"/>
              </a:lnSpc>
              <a:spcBef>
                <a:spcPts val="1200"/>
              </a:spcBef>
              <a:spcAft>
                <a:spcPts val="0"/>
              </a:spcAft>
              <a:buClrTx/>
              <a:buSzTx/>
              <a:buFontTx/>
              <a:buNone/>
              <a:tabLst/>
              <a:defRPr/>
            </a:pPr>
            <a:endParaRPr lang="en-US" b="1" dirty="0"/>
          </a:p>
          <a:p>
            <a:pPr marL="365760" marR="0" lvl="0" indent="0" defTabSz="914400" eaLnBrk="1" fontAlgn="auto" latinLnBrk="0" hangingPunct="1">
              <a:lnSpc>
                <a:spcPct val="100000"/>
              </a:lnSpc>
              <a:spcBef>
                <a:spcPts val="1200"/>
              </a:spcBef>
              <a:spcAft>
                <a:spcPts val="0"/>
              </a:spcAft>
              <a:buClrTx/>
              <a:buSzTx/>
              <a:buFontTx/>
              <a:buNone/>
              <a:tabLst/>
              <a:defRPr/>
            </a:pPr>
            <a:endParaRPr lang="en-US" b="1" dirty="0"/>
          </a:p>
          <a:p>
            <a:pPr marL="365760" marR="0" lvl="0" indent="0" defTabSz="914400" eaLnBrk="1" fontAlgn="auto" latinLnBrk="0" hangingPunct="1">
              <a:lnSpc>
                <a:spcPct val="100000"/>
              </a:lnSpc>
              <a:spcBef>
                <a:spcPts val="1200"/>
              </a:spcBef>
              <a:spcAft>
                <a:spcPts val="0"/>
              </a:spcAft>
              <a:buClrTx/>
              <a:buSzTx/>
              <a:buFontTx/>
              <a:buNone/>
              <a:tabLst/>
              <a:defRPr/>
            </a:pPr>
            <a:endParaRPr lang="en-US" b="1" dirty="0"/>
          </a:p>
          <a:p>
            <a:pPr marL="365760" marR="0" lvl="0" indent="0" defTabSz="914400" eaLnBrk="1" fontAlgn="auto" latinLnBrk="0" hangingPunct="1">
              <a:lnSpc>
                <a:spcPct val="100000"/>
              </a:lnSpc>
              <a:spcBef>
                <a:spcPts val="1200"/>
              </a:spcBef>
              <a:spcAft>
                <a:spcPts val="0"/>
              </a:spcAft>
              <a:buClrTx/>
              <a:buSzTx/>
              <a:buFontTx/>
              <a:buNone/>
              <a:tabLst/>
              <a:defRPr/>
            </a:pPr>
            <a:endParaRPr lang="en-US" b="1" dirty="0"/>
          </a:p>
          <a:p>
            <a:pPr marL="365760" marR="0" lvl="0" indent="0" defTabSz="914400" eaLnBrk="1" fontAlgn="auto" latinLnBrk="0" hangingPunct="1">
              <a:lnSpc>
                <a:spcPct val="100000"/>
              </a:lnSpc>
              <a:spcBef>
                <a:spcPts val="1200"/>
              </a:spcBef>
              <a:spcAft>
                <a:spcPts val="0"/>
              </a:spcAft>
              <a:buClrTx/>
              <a:buSzTx/>
              <a:buFontTx/>
              <a:buNone/>
              <a:tabLst/>
              <a:defRPr/>
            </a:pPr>
            <a:endParaRPr lang="en-US" b="1" dirty="0"/>
          </a:p>
          <a:p>
            <a:pPr marL="365760" marR="0" lvl="0" indent="0" defTabSz="914400" eaLnBrk="1" fontAlgn="auto" latinLnBrk="0" hangingPunct="1">
              <a:lnSpc>
                <a:spcPct val="100000"/>
              </a:lnSpc>
              <a:spcBef>
                <a:spcPts val="1200"/>
              </a:spcBef>
              <a:spcAft>
                <a:spcPts val="0"/>
              </a:spcAft>
              <a:buClrTx/>
              <a:buSzTx/>
              <a:buFontTx/>
              <a:buNone/>
              <a:tabLst/>
              <a:defRPr/>
            </a:pPr>
            <a:endParaRPr lang="en-US" b="1" dirty="0"/>
          </a:p>
          <a:p>
            <a:pPr marL="365760" marR="0" lvl="0" indent="0" defTabSz="914400" eaLnBrk="1" fontAlgn="auto" latinLnBrk="0" hangingPunct="1">
              <a:lnSpc>
                <a:spcPct val="100000"/>
              </a:lnSpc>
              <a:spcBef>
                <a:spcPts val="1200"/>
              </a:spcBef>
              <a:spcAft>
                <a:spcPts val="0"/>
              </a:spcAft>
              <a:buClrTx/>
              <a:buSzTx/>
              <a:buFontTx/>
              <a:buNone/>
              <a:tabLst/>
              <a:defRPr/>
            </a:pPr>
            <a:r>
              <a:rPr lang="en-US" dirty="0"/>
              <a:t>Each type has three styles: </a:t>
            </a:r>
            <a:r>
              <a:rPr lang="en-US" b="1" dirty="0"/>
              <a:t>Art Deco, Victorian, and Modern.</a:t>
            </a:r>
            <a:endParaRPr lang="en-US" dirty="0"/>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pic>
        <p:nvPicPr>
          <p:cNvPr id="2" name="Picture 1"/>
          <p:cNvPicPr>
            <a:picLocks noChangeAspect="1"/>
          </p:cNvPicPr>
          <p:nvPr/>
        </p:nvPicPr>
        <p:blipFill>
          <a:blip r:embed="rId3"/>
          <a:stretch>
            <a:fillRect/>
          </a:stretch>
        </p:blipFill>
        <p:spPr>
          <a:xfrm>
            <a:off x="3346053" y="3114820"/>
            <a:ext cx="3537347" cy="2775912"/>
          </a:xfrm>
          <a:prstGeom prst="rect">
            <a:avLst/>
          </a:prstGeom>
        </p:spPr>
      </p:pic>
    </p:spTree>
    <p:extLst>
      <p:ext uri="{BB962C8B-B14F-4D97-AF65-F5344CB8AC3E}">
        <p14:creationId xmlns:p14="http://schemas.microsoft.com/office/powerpoint/2010/main" val="17960652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1254740" cy="1680205"/>
          </a:xfrm>
        </p:spPr>
        <p:txBody>
          <a:bodyPr/>
          <a:lstStyle/>
          <a:p>
            <a:pPr>
              <a:lnSpc>
                <a:spcPts val="4000"/>
              </a:lnSpc>
            </a:pPr>
            <a:r>
              <a:rPr lang="en-US" dirty="0"/>
              <a:t>Abstract Factory Design Patterns </a:t>
            </a:r>
            <a:br>
              <a:rPr lang="en-US" sz="4000" dirty="0"/>
            </a:br>
            <a:r>
              <a:rPr lang="en-US" sz="3000" b="0" dirty="0"/>
              <a:t>(Creational Design Patterns)</a:t>
            </a:r>
          </a:p>
        </p:txBody>
      </p:sp>
      <p:pic>
        <p:nvPicPr>
          <p:cNvPr id="4" name="Content Placeholder 3"/>
          <p:cNvPicPr>
            <a:picLocks noGrp="1" noChangeAspect="1"/>
          </p:cNvPicPr>
          <p:nvPr>
            <p:ph sz="quarter" idx="13"/>
          </p:nvPr>
        </p:nvPicPr>
        <p:blipFill>
          <a:blip r:embed="rId3"/>
          <a:stretch>
            <a:fillRect/>
          </a:stretch>
        </p:blipFill>
        <p:spPr>
          <a:xfrm>
            <a:off x="3856184" y="2133600"/>
            <a:ext cx="7095832" cy="4597400"/>
          </a:xfrm>
          <a:prstGeom prst="rect">
            <a:avLst/>
          </a:prstGeom>
        </p:spPr>
      </p:pic>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4757728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1254740" cy="1680205"/>
          </a:xfrm>
        </p:spPr>
        <p:txBody>
          <a:bodyPr/>
          <a:lstStyle/>
          <a:p>
            <a:pPr>
              <a:lnSpc>
                <a:spcPts val="4000"/>
              </a:lnSpc>
            </a:pPr>
            <a:r>
              <a:rPr lang="en-US" dirty="0"/>
              <a:t>Abstract Factory Design Patterns </a:t>
            </a:r>
            <a:br>
              <a:rPr lang="en-US" sz="4000" dirty="0"/>
            </a:br>
            <a:r>
              <a:rPr lang="en-US" sz="3000" b="0" dirty="0"/>
              <a:t>(Creational Design Patterns)</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pic>
        <p:nvPicPr>
          <p:cNvPr id="5" name="Content Placeholder 4"/>
          <p:cNvPicPr>
            <a:picLocks noGrp="1" noChangeAspect="1"/>
          </p:cNvPicPr>
          <p:nvPr>
            <p:ph sz="quarter" idx="13"/>
          </p:nvPr>
        </p:nvPicPr>
        <p:blipFill>
          <a:blip r:embed="rId3"/>
          <a:stretch>
            <a:fillRect/>
          </a:stretch>
        </p:blipFill>
        <p:spPr>
          <a:xfrm>
            <a:off x="3797300" y="2146291"/>
            <a:ext cx="6184899" cy="4221877"/>
          </a:xfrm>
          <a:prstGeom prst="rect">
            <a:avLst/>
          </a:prstGeom>
        </p:spPr>
      </p:pic>
    </p:spTree>
    <p:extLst>
      <p:ext uri="{BB962C8B-B14F-4D97-AF65-F5344CB8AC3E}">
        <p14:creationId xmlns:p14="http://schemas.microsoft.com/office/powerpoint/2010/main" val="1394969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Inheritance (Code Reusability)</a:t>
            </a:r>
          </a:p>
        </p:txBody>
      </p:sp>
      <p:sp>
        <p:nvSpPr>
          <p:cNvPr id="5" name="Content Placeholder 4"/>
          <p:cNvSpPr>
            <a:spLocks noGrp="1"/>
          </p:cNvSpPr>
          <p:nvPr>
            <p:ph sz="quarter" idx="15"/>
          </p:nvPr>
        </p:nvSpPr>
        <p:spPr>
          <a:xfrm>
            <a:off x="594360" y="2413000"/>
            <a:ext cx="10848340" cy="3949700"/>
          </a:xfrm>
        </p:spPr>
        <p:txBody>
          <a:bodyPr/>
          <a:lstStyle/>
          <a:p>
            <a:pPr marL="342900" indent="-342900">
              <a:lnSpc>
                <a:spcPct val="140000"/>
              </a:lnSpc>
              <a:spcBef>
                <a:spcPts val="600"/>
              </a:spcBef>
              <a:buFont typeface="Arial" charset="0"/>
              <a:buChar char="•"/>
            </a:pPr>
            <a:r>
              <a:rPr lang="en-US"/>
              <a:t>Inheritance allows </a:t>
            </a:r>
            <a:r>
              <a:rPr lang="en-US" b="1"/>
              <a:t>one class (child) to acquire properties and behaviors</a:t>
            </a:r>
            <a:r>
              <a:rPr lang="en-US"/>
              <a:t> of another class (parent). It helps in </a:t>
            </a:r>
            <a:r>
              <a:rPr lang="en-US" b="1"/>
              <a:t>code reusability</a:t>
            </a:r>
            <a:r>
              <a:rPr lang="en-US"/>
              <a:t> and follows the “is-a” relationship.</a:t>
            </a:r>
          </a:p>
          <a:p>
            <a:pPr marL="342900" indent="-342900">
              <a:lnSpc>
                <a:spcPct val="140000"/>
              </a:lnSpc>
              <a:spcBef>
                <a:spcPts val="600"/>
              </a:spcBef>
              <a:buFont typeface="Arial" charset="0"/>
              <a:buChar char="•"/>
            </a:pPr>
            <a:r>
              <a:rPr lang="en-US"/>
              <a:t>Types of inheritance in java</a:t>
            </a:r>
          </a:p>
          <a:p>
            <a:pPr marL="626364" lvl="1" indent="-342900">
              <a:lnSpc>
                <a:spcPct val="140000"/>
              </a:lnSpc>
              <a:spcBef>
                <a:spcPts val="600"/>
              </a:spcBef>
              <a:buFont typeface="Courier New" charset="0"/>
              <a:buChar char="o"/>
            </a:pPr>
            <a:r>
              <a:rPr lang="en-US"/>
              <a:t>Single inheritance – One class inherits another</a:t>
            </a:r>
          </a:p>
          <a:p>
            <a:pPr marL="626364" lvl="1" indent="-342900">
              <a:lnSpc>
                <a:spcPct val="140000"/>
              </a:lnSpc>
              <a:spcBef>
                <a:spcPts val="600"/>
              </a:spcBef>
              <a:buFont typeface="Courier New" charset="0"/>
              <a:buChar char="o"/>
            </a:pPr>
            <a:r>
              <a:rPr lang="en-US"/>
              <a:t>Multilevel inheritance – A class inherits from another inherited class</a:t>
            </a:r>
          </a:p>
          <a:p>
            <a:pPr marL="626364" lvl="1" indent="-342900">
              <a:lnSpc>
                <a:spcPct val="140000"/>
              </a:lnSpc>
              <a:spcBef>
                <a:spcPts val="600"/>
              </a:spcBef>
              <a:buFont typeface="Courier New" charset="0"/>
              <a:buChar char="o"/>
            </a:pPr>
            <a:r>
              <a:rPr lang="en-US"/>
              <a:t>Hierarchical Inheritance – Multiple classes inherit from one class</a:t>
            </a:r>
          </a:p>
          <a:p>
            <a:pPr marL="626364" lvl="1" indent="-342900">
              <a:lnSpc>
                <a:spcPct val="140000"/>
              </a:lnSpc>
              <a:spcBef>
                <a:spcPts val="600"/>
              </a:spcBef>
              <a:buFont typeface="Courier New" charset="0"/>
              <a:buChar char="o"/>
            </a:pPr>
            <a:r>
              <a:rPr lang="en-US"/>
              <a:t>Multiple Inheritance – </a:t>
            </a:r>
            <a:r>
              <a:rPr lang="en-US" b="1"/>
              <a:t>Not allowed </a:t>
            </a:r>
            <a:r>
              <a:rPr lang="en-US"/>
              <a:t>in java (use interaces instead).</a:t>
            </a:r>
          </a:p>
        </p:txBody>
      </p:sp>
    </p:spTree>
    <p:extLst>
      <p:ext uri="{BB962C8B-B14F-4D97-AF65-F5344CB8AC3E}">
        <p14:creationId xmlns:p14="http://schemas.microsoft.com/office/powerpoint/2010/main" val="14795467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1254740" cy="1680205"/>
          </a:xfrm>
        </p:spPr>
        <p:txBody>
          <a:bodyPr/>
          <a:lstStyle/>
          <a:p>
            <a:pPr>
              <a:lnSpc>
                <a:spcPts val="4000"/>
              </a:lnSpc>
            </a:pPr>
            <a:r>
              <a:rPr lang="en-US" dirty="0"/>
              <a:t>Abstract Factory Design Patterns </a:t>
            </a:r>
            <a:br>
              <a:rPr lang="en-US" sz="4000" dirty="0"/>
            </a:br>
            <a:r>
              <a:rPr lang="en-US" sz="3000" b="0" dirty="0"/>
              <a:t>(Creational Design Patterns)</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pic>
        <p:nvPicPr>
          <p:cNvPr id="4" name="Content Placeholder 3"/>
          <p:cNvPicPr>
            <a:picLocks noGrp="1" noChangeAspect="1"/>
          </p:cNvPicPr>
          <p:nvPr>
            <p:ph sz="quarter" idx="13"/>
          </p:nvPr>
        </p:nvPicPr>
        <p:blipFill>
          <a:blip r:embed="rId3"/>
          <a:stretch>
            <a:fillRect/>
          </a:stretch>
        </p:blipFill>
        <p:spPr>
          <a:xfrm>
            <a:off x="3491200" y="2190269"/>
            <a:ext cx="6084600" cy="4122979"/>
          </a:xfrm>
          <a:prstGeom prst="rect">
            <a:avLst/>
          </a:prstGeom>
        </p:spPr>
      </p:pic>
    </p:spTree>
    <p:extLst>
      <p:ext uri="{BB962C8B-B14F-4D97-AF65-F5344CB8AC3E}">
        <p14:creationId xmlns:p14="http://schemas.microsoft.com/office/powerpoint/2010/main" val="2094386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1254740" cy="1680205"/>
          </a:xfrm>
        </p:spPr>
        <p:txBody>
          <a:bodyPr/>
          <a:lstStyle/>
          <a:p>
            <a:pPr>
              <a:lnSpc>
                <a:spcPts val="4000"/>
              </a:lnSpc>
            </a:pPr>
            <a:r>
              <a:rPr lang="en-US" dirty="0"/>
              <a:t>Abstract Factory Design Patterns </a:t>
            </a:r>
            <a:br>
              <a:rPr lang="en-US" sz="4000" dirty="0"/>
            </a:br>
            <a:r>
              <a:rPr lang="en-US" sz="3000" b="0" dirty="0"/>
              <a:t>(Creational Design Patterns)</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pic>
        <p:nvPicPr>
          <p:cNvPr id="5" name="Content Placeholder 4"/>
          <p:cNvPicPr>
            <a:picLocks noGrp="1" noChangeAspect="1"/>
          </p:cNvPicPr>
          <p:nvPr>
            <p:ph sz="quarter" idx="13"/>
          </p:nvPr>
        </p:nvPicPr>
        <p:blipFill>
          <a:blip r:embed="rId3"/>
          <a:stretch>
            <a:fillRect/>
          </a:stretch>
        </p:blipFill>
        <p:spPr>
          <a:xfrm>
            <a:off x="3402830" y="2190269"/>
            <a:ext cx="5880869" cy="4381093"/>
          </a:xfrm>
          <a:prstGeom prst="rect">
            <a:avLst/>
          </a:prstGeom>
        </p:spPr>
      </p:pic>
    </p:spTree>
    <p:extLst>
      <p:ext uri="{BB962C8B-B14F-4D97-AF65-F5344CB8AC3E}">
        <p14:creationId xmlns:p14="http://schemas.microsoft.com/office/powerpoint/2010/main" val="21064684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1254740" cy="1680205"/>
          </a:xfrm>
        </p:spPr>
        <p:txBody>
          <a:bodyPr/>
          <a:lstStyle/>
          <a:p>
            <a:pPr>
              <a:lnSpc>
                <a:spcPts val="4000"/>
              </a:lnSpc>
            </a:pPr>
            <a:r>
              <a:rPr lang="en-US" dirty="0"/>
              <a:t>Abstract Factory Design Patterns </a:t>
            </a:r>
            <a:br>
              <a:rPr lang="en-US" sz="4000" dirty="0"/>
            </a:br>
            <a:r>
              <a:rPr lang="en-US" sz="3000" b="0" dirty="0"/>
              <a:t>(Creational Design Patterns)</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pic>
        <p:nvPicPr>
          <p:cNvPr id="4" name="Content Placeholder 3"/>
          <p:cNvPicPr>
            <a:picLocks noGrp="1" noChangeAspect="1"/>
          </p:cNvPicPr>
          <p:nvPr>
            <p:ph sz="quarter" idx="13"/>
          </p:nvPr>
        </p:nvPicPr>
        <p:blipFill>
          <a:blip r:embed="rId3"/>
          <a:stretch>
            <a:fillRect/>
          </a:stretch>
        </p:blipFill>
        <p:spPr>
          <a:xfrm>
            <a:off x="3543395" y="2116137"/>
            <a:ext cx="4152805" cy="4368553"/>
          </a:xfrm>
          <a:prstGeom prst="rect">
            <a:avLst/>
          </a:prstGeom>
        </p:spPr>
      </p:pic>
    </p:spTree>
    <p:extLst>
      <p:ext uri="{BB962C8B-B14F-4D97-AF65-F5344CB8AC3E}">
        <p14:creationId xmlns:p14="http://schemas.microsoft.com/office/powerpoint/2010/main" val="9829867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1254740" cy="1680205"/>
          </a:xfrm>
        </p:spPr>
        <p:txBody>
          <a:bodyPr/>
          <a:lstStyle/>
          <a:p>
            <a:pPr>
              <a:lnSpc>
                <a:spcPts val="4000"/>
              </a:lnSpc>
            </a:pPr>
            <a:r>
              <a:rPr lang="en-US" dirty="0"/>
              <a:t>Abstract Factory Design Patterns </a:t>
            </a:r>
            <a:br>
              <a:rPr lang="en-US" sz="4000" dirty="0"/>
            </a:br>
            <a:r>
              <a:rPr lang="en-US" sz="3000" b="0" dirty="0"/>
              <a:t>(Creational Design Patterns)</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pic>
        <p:nvPicPr>
          <p:cNvPr id="4" name="Content Placeholder 3"/>
          <p:cNvPicPr>
            <a:picLocks noGrp="1" noChangeAspect="1"/>
          </p:cNvPicPr>
          <p:nvPr>
            <p:ph sz="quarter" idx="13"/>
          </p:nvPr>
        </p:nvPicPr>
        <p:blipFill>
          <a:blip r:embed="rId3"/>
          <a:stretch>
            <a:fillRect/>
          </a:stretch>
        </p:blipFill>
        <p:spPr>
          <a:xfrm>
            <a:off x="3962400" y="2217738"/>
            <a:ext cx="4852422" cy="4486198"/>
          </a:xfrm>
          <a:prstGeom prst="rect">
            <a:avLst/>
          </a:prstGeom>
        </p:spPr>
      </p:pic>
    </p:spTree>
    <p:extLst>
      <p:ext uri="{BB962C8B-B14F-4D97-AF65-F5344CB8AC3E}">
        <p14:creationId xmlns:p14="http://schemas.microsoft.com/office/powerpoint/2010/main" val="8845178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633A5-8BE3-D44D-57F3-2EF161376844}"/>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5AB6D40A-2A0A-AF3D-8CF7-3ECD37765637}"/>
              </a:ext>
            </a:extLst>
          </p:cNvPr>
          <p:cNvSpPr>
            <a:spLocks noGrp="1"/>
          </p:cNvSpPr>
          <p:nvPr>
            <p:ph type="ctrTitle"/>
          </p:nvPr>
        </p:nvSpPr>
        <p:spPr>
          <a:xfrm>
            <a:off x="6309904" y="411479"/>
            <a:ext cx="5882096" cy="3291840"/>
          </a:xfrm>
        </p:spPr>
        <p:txBody>
          <a:bodyPr/>
          <a:lstStyle/>
          <a:p>
            <a:r>
              <a:rPr lang="en-US" dirty="0"/>
              <a:t>Builder Pattern</a:t>
            </a:r>
          </a:p>
        </p:txBody>
      </p:sp>
      <p:sp>
        <p:nvSpPr>
          <p:cNvPr id="3" name="Text Placeholder 2">
            <a:extLst>
              <a:ext uri="{FF2B5EF4-FFF2-40B4-BE49-F238E27FC236}">
                <a16:creationId xmlns:a16="http://schemas.microsoft.com/office/drawing/2014/main" id="{591442CD-A26D-1761-8CE7-8BC3075BB4ED}"/>
              </a:ext>
            </a:extLst>
          </p:cNvPr>
          <p:cNvSpPr>
            <a:spLocks noGrp="1"/>
          </p:cNvSpPr>
          <p:nvPr>
            <p:ph type="body" sz="quarter" idx="11"/>
          </p:nvPr>
        </p:nvSpPr>
        <p:spPr>
          <a:xfrm>
            <a:off x="6309905" y="4549552"/>
            <a:ext cx="5486400" cy="1645920"/>
          </a:xfrm>
        </p:spPr>
        <p:txBody>
          <a:bodyPr>
            <a:normAutofit/>
          </a:bodyPr>
          <a:lstStyle/>
          <a:p>
            <a:r>
              <a:rPr lang="en-US" dirty="0"/>
              <a:t>Creational Design Pattern</a:t>
            </a:r>
          </a:p>
        </p:txBody>
      </p:sp>
    </p:spTree>
    <p:extLst>
      <p:ext uri="{BB962C8B-B14F-4D97-AF65-F5344CB8AC3E}">
        <p14:creationId xmlns:p14="http://schemas.microsoft.com/office/powerpoint/2010/main" val="11381036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1254740" cy="1680205"/>
          </a:xfrm>
        </p:spPr>
        <p:txBody>
          <a:bodyPr/>
          <a:lstStyle/>
          <a:p>
            <a:pPr>
              <a:lnSpc>
                <a:spcPts val="4000"/>
              </a:lnSpc>
            </a:pPr>
            <a:r>
              <a:rPr lang="en-US" dirty="0"/>
              <a:t>Builder Design Patterns </a:t>
            </a:r>
            <a:br>
              <a:rPr lang="en-US" sz="4000" dirty="0"/>
            </a:br>
            <a:r>
              <a:rPr lang="en-US" sz="3000" b="0" dirty="0"/>
              <a:t>(Creational Design Patterns)</a:t>
            </a:r>
          </a:p>
        </p:txBody>
      </p:sp>
      <p:sp>
        <p:nvSpPr>
          <p:cNvPr id="7" name="Text Placeholder 6">
            <a:extLst>
              <a:ext uri="{FF2B5EF4-FFF2-40B4-BE49-F238E27FC236}">
                <a16:creationId xmlns:a16="http://schemas.microsoft.com/office/drawing/2014/main" id="{F70BD87D-F7DA-961B-4024-A354DC87D168}"/>
              </a:ext>
            </a:extLst>
          </p:cNvPr>
          <p:cNvSpPr>
            <a:spLocks noGrp="1"/>
          </p:cNvSpPr>
          <p:nvPr>
            <p:ph sz="quarter" idx="13"/>
          </p:nvPr>
        </p:nvSpPr>
        <p:spPr>
          <a:xfrm>
            <a:off x="2959226" y="2133600"/>
            <a:ext cx="8889874" cy="4597400"/>
          </a:xfrm>
        </p:spPr>
        <p:txBody>
          <a:bodyPr>
            <a:normAutofit lnSpcReduction="10000"/>
          </a:bodyPr>
          <a:lstStyle/>
          <a:p>
            <a:r>
              <a:rPr lang="en-US" dirty="0"/>
              <a:t>The</a:t>
            </a:r>
            <a:r>
              <a:rPr lang="en-US" b="1" dirty="0"/>
              <a:t> Builder Pattern</a:t>
            </a:r>
            <a:r>
              <a:rPr lang="en-US" dirty="0"/>
              <a:t> is a Creational Design Pattern that </a:t>
            </a:r>
            <a:r>
              <a:rPr lang="en-US" b="1" dirty="0"/>
              <a:t>separates object construction from its representation</a:t>
            </a:r>
            <a:r>
              <a:rPr lang="en-US" dirty="0"/>
              <a:t>, allowing you to create complex objects step by step</a:t>
            </a:r>
            <a:r>
              <a:rPr lang="en-US" b="1" dirty="0"/>
              <a:t>.</a:t>
            </a:r>
          </a:p>
          <a:p>
            <a:r>
              <a:rPr lang="en-US" dirty="0"/>
              <a:t>Why use the builder pattern?</a:t>
            </a:r>
          </a:p>
          <a:p>
            <a:pPr lvl="1">
              <a:buFont typeface="Courier New" charset="0"/>
              <a:buChar char="o"/>
            </a:pPr>
            <a:r>
              <a:rPr lang="en-US" b="1" dirty="0"/>
              <a:t>Handles Complex Object Construction </a:t>
            </a:r>
            <a:r>
              <a:rPr lang="en-US" dirty="0"/>
              <a:t>– Useful when an object has multiple fields, optional parameters, or different configurations.</a:t>
            </a:r>
          </a:p>
          <a:p>
            <a:pPr lvl="1">
              <a:buFont typeface="Courier New" charset="0"/>
              <a:buChar char="o"/>
            </a:pPr>
            <a:r>
              <a:rPr lang="en-US" b="1" dirty="0"/>
              <a:t>Readable &amp; Maintainable Code</a:t>
            </a:r>
            <a:r>
              <a:rPr lang="en-US" dirty="0"/>
              <a:t> – Improves clarity by removing long constructors with multiple parameters.</a:t>
            </a:r>
          </a:p>
          <a:p>
            <a:pPr lvl="1">
              <a:buFont typeface="Courier New" charset="0"/>
              <a:buChar char="o"/>
            </a:pPr>
            <a:r>
              <a:rPr lang="en-US" b="1" dirty="0"/>
              <a:t>Immutable Objects </a:t>
            </a:r>
            <a:r>
              <a:rPr lang="en-US" dirty="0"/>
              <a:t>– Helps in creating immutable objects (e.g., StringBuilder, Lombok @Builder).</a:t>
            </a:r>
          </a:p>
          <a:p>
            <a:pPr lvl="1">
              <a:buFont typeface="Courier New" charset="0"/>
              <a:buChar char="o"/>
            </a:pPr>
            <a:r>
              <a:rPr lang="en-US" b="1" dirty="0"/>
              <a:t>Follow SOLID Principles </a:t>
            </a:r>
            <a:r>
              <a:rPr lang="en-US" dirty="0"/>
              <a:t>– Single Responsibility Principle by separating object creation logic.</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731141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1254740" cy="1680205"/>
          </a:xfrm>
        </p:spPr>
        <p:txBody>
          <a:bodyPr/>
          <a:lstStyle/>
          <a:p>
            <a:pPr>
              <a:lnSpc>
                <a:spcPts val="4000"/>
              </a:lnSpc>
            </a:pPr>
            <a:r>
              <a:rPr lang="en-US" dirty="0"/>
              <a:t>Builder Design Patterns </a:t>
            </a:r>
            <a:br>
              <a:rPr lang="en-US" sz="4000" dirty="0"/>
            </a:br>
            <a:r>
              <a:rPr lang="en-US" sz="3000" b="0" dirty="0"/>
              <a:t>(Creational Design Patterns)</a:t>
            </a:r>
          </a:p>
        </p:txBody>
      </p:sp>
      <p:pic>
        <p:nvPicPr>
          <p:cNvPr id="2" name="Content Placeholder 1"/>
          <p:cNvPicPr>
            <a:picLocks noGrp="1" noChangeAspect="1"/>
          </p:cNvPicPr>
          <p:nvPr>
            <p:ph sz="quarter" idx="13"/>
          </p:nvPr>
        </p:nvPicPr>
        <p:blipFill>
          <a:blip r:embed="rId3"/>
          <a:stretch>
            <a:fillRect/>
          </a:stretch>
        </p:blipFill>
        <p:spPr>
          <a:xfrm>
            <a:off x="3425899" y="2227039"/>
            <a:ext cx="6813401" cy="3978722"/>
          </a:xfrm>
          <a:prstGeom prst="rect">
            <a:avLst/>
          </a:prstGeom>
        </p:spPr>
      </p:pic>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4715283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633A5-8BE3-D44D-57F3-2EF161376844}"/>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5AB6D40A-2A0A-AF3D-8CF7-3ECD37765637}"/>
              </a:ext>
            </a:extLst>
          </p:cNvPr>
          <p:cNvSpPr>
            <a:spLocks noGrp="1"/>
          </p:cNvSpPr>
          <p:nvPr>
            <p:ph type="ctrTitle"/>
          </p:nvPr>
        </p:nvSpPr>
        <p:spPr>
          <a:xfrm>
            <a:off x="6309904" y="411479"/>
            <a:ext cx="5882096" cy="3291840"/>
          </a:xfrm>
        </p:spPr>
        <p:txBody>
          <a:bodyPr/>
          <a:lstStyle/>
          <a:p>
            <a:r>
              <a:rPr lang="en-US" dirty="0"/>
              <a:t>Prototype</a:t>
            </a:r>
          </a:p>
        </p:txBody>
      </p:sp>
      <p:sp>
        <p:nvSpPr>
          <p:cNvPr id="3" name="Text Placeholder 2">
            <a:extLst>
              <a:ext uri="{FF2B5EF4-FFF2-40B4-BE49-F238E27FC236}">
                <a16:creationId xmlns:a16="http://schemas.microsoft.com/office/drawing/2014/main" id="{591442CD-A26D-1761-8CE7-8BC3075BB4ED}"/>
              </a:ext>
            </a:extLst>
          </p:cNvPr>
          <p:cNvSpPr>
            <a:spLocks noGrp="1"/>
          </p:cNvSpPr>
          <p:nvPr>
            <p:ph type="body" sz="quarter" idx="11"/>
          </p:nvPr>
        </p:nvSpPr>
        <p:spPr>
          <a:xfrm>
            <a:off x="6309905" y="4549552"/>
            <a:ext cx="5486400" cy="1645920"/>
          </a:xfrm>
        </p:spPr>
        <p:txBody>
          <a:bodyPr>
            <a:normAutofit/>
          </a:bodyPr>
          <a:lstStyle/>
          <a:p>
            <a:r>
              <a:rPr lang="en-US" dirty="0"/>
              <a:t>Creational Design Pattern</a:t>
            </a:r>
          </a:p>
        </p:txBody>
      </p:sp>
    </p:spTree>
    <p:extLst>
      <p:ext uri="{BB962C8B-B14F-4D97-AF65-F5344CB8AC3E}">
        <p14:creationId xmlns:p14="http://schemas.microsoft.com/office/powerpoint/2010/main" val="3593242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1254740" cy="1680205"/>
          </a:xfrm>
        </p:spPr>
        <p:txBody>
          <a:bodyPr/>
          <a:lstStyle/>
          <a:p>
            <a:pPr>
              <a:lnSpc>
                <a:spcPts val="4000"/>
              </a:lnSpc>
            </a:pPr>
            <a:r>
              <a:rPr lang="en-US" dirty="0"/>
              <a:t>Prototype Design Patterns </a:t>
            </a:r>
            <a:br>
              <a:rPr lang="en-US" sz="4000" dirty="0"/>
            </a:br>
            <a:r>
              <a:rPr lang="en-US" sz="3000" b="0" dirty="0"/>
              <a:t>(Creational Design Patterns)</a:t>
            </a:r>
          </a:p>
        </p:txBody>
      </p:sp>
      <p:sp>
        <p:nvSpPr>
          <p:cNvPr id="7" name="Text Placeholder 6">
            <a:extLst>
              <a:ext uri="{FF2B5EF4-FFF2-40B4-BE49-F238E27FC236}">
                <a16:creationId xmlns:a16="http://schemas.microsoft.com/office/drawing/2014/main" id="{F70BD87D-F7DA-961B-4024-A354DC87D168}"/>
              </a:ext>
            </a:extLst>
          </p:cNvPr>
          <p:cNvSpPr>
            <a:spLocks noGrp="1"/>
          </p:cNvSpPr>
          <p:nvPr>
            <p:ph sz="quarter" idx="13"/>
          </p:nvPr>
        </p:nvSpPr>
        <p:spPr>
          <a:xfrm>
            <a:off x="2959226" y="2133600"/>
            <a:ext cx="8889874" cy="4597400"/>
          </a:xfrm>
        </p:spPr>
        <p:txBody>
          <a:bodyPr>
            <a:normAutofit/>
          </a:bodyPr>
          <a:lstStyle/>
          <a:p>
            <a:r>
              <a:rPr lang="en-US" dirty="0"/>
              <a:t>The</a:t>
            </a:r>
            <a:r>
              <a:rPr lang="en-US" b="1" dirty="0"/>
              <a:t> Prototype Pattern</a:t>
            </a:r>
            <a:r>
              <a:rPr lang="en-US" dirty="0"/>
              <a:t> is a Creational Design Pattern that allows</a:t>
            </a:r>
            <a:r>
              <a:rPr lang="en-US" b="1" dirty="0"/>
              <a:t> cloning objects </a:t>
            </a:r>
            <a:r>
              <a:rPr lang="en-US" dirty="0"/>
              <a:t>instead of creating new ones from scratch. This pattern is useful when object creation is expensive or complex</a:t>
            </a:r>
            <a:r>
              <a:rPr lang="en-US" b="1" dirty="0"/>
              <a:t>.</a:t>
            </a:r>
          </a:p>
          <a:p>
            <a:r>
              <a:rPr lang="en-US" dirty="0"/>
              <a:t>Why use the Protorype Pattern?</a:t>
            </a:r>
          </a:p>
          <a:p>
            <a:pPr lvl="1">
              <a:buFont typeface="Courier New" charset="0"/>
              <a:buChar char="o"/>
            </a:pPr>
            <a:r>
              <a:rPr lang="en-US" b="1" dirty="0"/>
              <a:t>Improves Performance </a:t>
            </a:r>
            <a:r>
              <a:rPr lang="en-US" dirty="0"/>
              <a:t>– Cloning is faster than creating a new object.</a:t>
            </a:r>
          </a:p>
          <a:p>
            <a:pPr lvl="1">
              <a:buFont typeface="Courier New" charset="0"/>
              <a:buChar char="o"/>
            </a:pPr>
            <a:r>
              <a:rPr lang="en-US" b="1" dirty="0"/>
              <a:t>Reduces Complexity</a:t>
            </a:r>
            <a:r>
              <a:rPr lang="en-US" dirty="0"/>
              <a:t> – Avoids subclassing or complex constructors.</a:t>
            </a:r>
          </a:p>
          <a:p>
            <a:pPr lvl="1">
              <a:buFont typeface="Courier New" charset="0"/>
              <a:buChar char="o"/>
            </a:pPr>
            <a:r>
              <a:rPr lang="en-US" b="1" dirty="0"/>
              <a:t>Preserves Object State </a:t>
            </a:r>
            <a:r>
              <a:rPr lang="en-US" dirty="0"/>
              <a:t>– Cloned objects retain the state of the original.</a:t>
            </a:r>
          </a:p>
          <a:p>
            <a:pPr lvl="1">
              <a:buFont typeface="Courier New" charset="0"/>
              <a:buChar char="o"/>
            </a:pPr>
            <a:r>
              <a:rPr lang="en-US" b="1" dirty="0"/>
              <a:t>Follow the Open-Closed Principle (OCP) </a:t>
            </a:r>
            <a:r>
              <a:rPr lang="en-US" dirty="0"/>
              <a:t>– Allows extending objects without modifying existing code.</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4217647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1254740" cy="1680205"/>
          </a:xfrm>
        </p:spPr>
        <p:txBody>
          <a:bodyPr/>
          <a:lstStyle/>
          <a:p>
            <a:pPr>
              <a:lnSpc>
                <a:spcPts val="4000"/>
              </a:lnSpc>
            </a:pPr>
            <a:r>
              <a:rPr lang="en-US" dirty="0"/>
              <a:t>Prototype Design Patterns </a:t>
            </a:r>
            <a:br>
              <a:rPr lang="en-US" sz="4000" dirty="0"/>
            </a:br>
            <a:r>
              <a:rPr lang="en-US" sz="3000" b="0" dirty="0"/>
              <a:t>(Creational Design Patterns)</a:t>
            </a:r>
          </a:p>
        </p:txBody>
      </p:sp>
      <p:sp>
        <p:nvSpPr>
          <p:cNvPr id="7" name="Text Placeholder 6">
            <a:extLst>
              <a:ext uri="{FF2B5EF4-FFF2-40B4-BE49-F238E27FC236}">
                <a16:creationId xmlns:a16="http://schemas.microsoft.com/office/drawing/2014/main" id="{F70BD87D-F7DA-961B-4024-A354DC87D168}"/>
              </a:ext>
            </a:extLst>
          </p:cNvPr>
          <p:cNvSpPr>
            <a:spLocks noGrp="1"/>
          </p:cNvSpPr>
          <p:nvPr>
            <p:ph sz="quarter" idx="13"/>
          </p:nvPr>
        </p:nvSpPr>
        <p:spPr>
          <a:xfrm>
            <a:off x="2959226" y="2133600"/>
            <a:ext cx="8889874" cy="4597400"/>
          </a:xfrm>
        </p:spPr>
        <p:txBody>
          <a:bodyPr>
            <a:normAutofit/>
          </a:bodyPr>
          <a:lstStyle/>
          <a:p>
            <a:r>
              <a:rPr lang="en-US" dirty="0"/>
              <a:t>To implement Prototype Pattern, we can use Deep Copy or Shallow Copy  by use Java provides a built-in Cloneable interface and clone() method in the object class.</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pic>
        <p:nvPicPr>
          <p:cNvPr id="2" name="Picture 1"/>
          <p:cNvPicPr>
            <a:picLocks noChangeAspect="1"/>
          </p:cNvPicPr>
          <p:nvPr/>
        </p:nvPicPr>
        <p:blipFill>
          <a:blip r:embed="rId3"/>
          <a:stretch>
            <a:fillRect/>
          </a:stretch>
        </p:blipFill>
        <p:spPr>
          <a:xfrm>
            <a:off x="3381415" y="3514275"/>
            <a:ext cx="3741420" cy="2327276"/>
          </a:xfrm>
          <a:prstGeom prst="rect">
            <a:avLst/>
          </a:prstGeom>
        </p:spPr>
      </p:pic>
      <p:pic>
        <p:nvPicPr>
          <p:cNvPr id="4" name="Picture 3"/>
          <p:cNvPicPr>
            <a:picLocks noChangeAspect="1"/>
          </p:cNvPicPr>
          <p:nvPr/>
        </p:nvPicPr>
        <p:blipFill>
          <a:blip r:embed="rId4"/>
          <a:stretch>
            <a:fillRect/>
          </a:stretch>
        </p:blipFill>
        <p:spPr>
          <a:xfrm>
            <a:off x="7599790" y="3106493"/>
            <a:ext cx="3950033" cy="3528696"/>
          </a:xfrm>
          <a:prstGeom prst="rect">
            <a:avLst/>
          </a:prstGeom>
        </p:spPr>
      </p:pic>
    </p:spTree>
    <p:extLst>
      <p:ext uri="{BB962C8B-B14F-4D97-AF65-F5344CB8AC3E}">
        <p14:creationId xmlns:p14="http://schemas.microsoft.com/office/powerpoint/2010/main" val="725602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4360" y="278129"/>
            <a:ext cx="11394440" cy="1494596"/>
          </a:xfrm>
        </p:spPr>
        <p:txBody>
          <a:bodyPr/>
          <a:lstStyle/>
          <a:p>
            <a:r>
              <a:rPr lang="en-US" sz="4000"/>
              <a:t>Polymorphism</a:t>
            </a:r>
            <a:r>
              <a:rPr lang="en-US"/>
              <a:t> </a:t>
            </a:r>
            <a:r>
              <a:rPr lang="en-US" sz="3800"/>
              <a:t>(Method Overloading &amp; Overriding)</a:t>
            </a:r>
          </a:p>
        </p:txBody>
      </p:sp>
      <p:sp>
        <p:nvSpPr>
          <p:cNvPr id="5" name="Content Placeholder 4"/>
          <p:cNvSpPr>
            <a:spLocks noGrp="1"/>
          </p:cNvSpPr>
          <p:nvPr>
            <p:ph sz="quarter" idx="15"/>
          </p:nvPr>
        </p:nvSpPr>
        <p:spPr>
          <a:xfrm>
            <a:off x="594360" y="2413000"/>
            <a:ext cx="10848340" cy="3949700"/>
          </a:xfrm>
        </p:spPr>
        <p:txBody>
          <a:bodyPr/>
          <a:lstStyle/>
          <a:p>
            <a:pPr marL="342900" indent="-342900">
              <a:lnSpc>
                <a:spcPct val="140000"/>
              </a:lnSpc>
              <a:spcBef>
                <a:spcPts val="600"/>
              </a:spcBef>
              <a:buFont typeface="Arial" charset="0"/>
              <a:buChar char="•"/>
            </a:pPr>
            <a:r>
              <a:rPr lang="en-US"/>
              <a:t>Polymorphism allows </a:t>
            </a:r>
            <a:r>
              <a:rPr lang="en-US" b="1"/>
              <a:t>one interface to be used for different types.</a:t>
            </a:r>
            <a:endParaRPr lang="en-US"/>
          </a:p>
          <a:p>
            <a:pPr marL="342900" indent="-342900">
              <a:lnSpc>
                <a:spcPct val="140000"/>
              </a:lnSpc>
              <a:spcBef>
                <a:spcPts val="600"/>
              </a:spcBef>
              <a:buFont typeface="Arial" charset="0"/>
              <a:buChar char="•"/>
            </a:pPr>
            <a:r>
              <a:rPr lang="en-US"/>
              <a:t>Method Overloading (Compile-time Polymorphism) – Same method name, </a:t>
            </a:r>
            <a:r>
              <a:rPr lang="en-US" b="1"/>
              <a:t>different parameters </a:t>
            </a:r>
            <a:r>
              <a:rPr lang="en-US"/>
              <a:t>in same class.</a:t>
            </a:r>
          </a:p>
          <a:p>
            <a:pPr marL="342900" indent="-342900">
              <a:lnSpc>
                <a:spcPct val="140000"/>
              </a:lnSpc>
              <a:spcBef>
                <a:spcPts val="600"/>
              </a:spcBef>
              <a:buFont typeface="Arial" charset="0"/>
              <a:buChar char="•"/>
            </a:pPr>
            <a:r>
              <a:rPr lang="en-US"/>
              <a:t>Method Overriding (Runtime Polymorphism) – A </a:t>
            </a:r>
            <a:r>
              <a:rPr lang="en-US" b="1"/>
              <a:t>child class provides a specific implementation </a:t>
            </a:r>
            <a:r>
              <a:rPr lang="en-US"/>
              <a:t>of a method from the parent class.</a:t>
            </a:r>
          </a:p>
        </p:txBody>
      </p:sp>
    </p:spTree>
    <p:extLst>
      <p:ext uri="{BB962C8B-B14F-4D97-AF65-F5344CB8AC3E}">
        <p14:creationId xmlns:p14="http://schemas.microsoft.com/office/powerpoint/2010/main" val="8756533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0C1B7-6E4E-3DEE-50C0-1CA3B14303EE}"/>
              </a:ext>
            </a:extLst>
          </p:cNvPr>
          <p:cNvSpPr>
            <a:spLocks noGrp="1"/>
          </p:cNvSpPr>
          <p:nvPr>
            <p:ph type="ctrTitle"/>
          </p:nvPr>
        </p:nvSpPr>
        <p:spPr>
          <a:xfrm>
            <a:off x="594360" y="411479"/>
            <a:ext cx="8460740" cy="3291840"/>
          </a:xfrm>
        </p:spPr>
        <p:txBody>
          <a:bodyPr/>
          <a:lstStyle/>
          <a:p>
            <a:r>
              <a:rPr lang="en-US" dirty="0"/>
              <a:t>Adapter Design Pattern</a:t>
            </a:r>
          </a:p>
        </p:txBody>
      </p:sp>
      <p:sp>
        <p:nvSpPr>
          <p:cNvPr id="3" name="Text Placeholder 2">
            <a:extLst>
              <a:ext uri="{FF2B5EF4-FFF2-40B4-BE49-F238E27FC236}">
                <a16:creationId xmlns:a16="http://schemas.microsoft.com/office/drawing/2014/main" id="{8BE734F0-2DDD-AF70-F13D-F9E4C1929411}"/>
              </a:ext>
            </a:extLst>
          </p:cNvPr>
          <p:cNvSpPr>
            <a:spLocks noGrp="1"/>
          </p:cNvSpPr>
          <p:nvPr>
            <p:ph type="body" sz="quarter" idx="11"/>
          </p:nvPr>
        </p:nvSpPr>
        <p:spPr>
          <a:xfrm>
            <a:off x="594360" y="4549552"/>
            <a:ext cx="5486400" cy="1645920"/>
          </a:xfrm>
        </p:spPr>
        <p:txBody>
          <a:bodyPr/>
          <a:lstStyle/>
          <a:p>
            <a:r>
              <a:rPr lang="en-US" dirty="0"/>
              <a:t>Structural Patterns</a:t>
            </a:r>
          </a:p>
        </p:txBody>
      </p:sp>
    </p:spTree>
    <p:extLst>
      <p:ext uri="{BB962C8B-B14F-4D97-AF65-F5344CB8AC3E}">
        <p14:creationId xmlns:p14="http://schemas.microsoft.com/office/powerpoint/2010/main" val="18975674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9778365" cy="1494596"/>
          </a:xfrm>
        </p:spPr>
        <p:txBody>
          <a:bodyPr/>
          <a:lstStyle/>
          <a:p>
            <a:r>
              <a:rPr lang="en-US" dirty="0"/>
              <a:t>Adapter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60" y="2438400"/>
            <a:ext cx="10721340" cy="3835595"/>
          </a:xfrm>
        </p:spPr>
        <p:txBody>
          <a:bodyPr/>
          <a:lstStyle/>
          <a:p>
            <a:pPr marL="342900" indent="-342900">
              <a:buFont typeface="Arial" charset="0"/>
              <a:buChar char="•"/>
            </a:pPr>
            <a:r>
              <a:rPr lang="en-US" dirty="0"/>
              <a:t>The </a:t>
            </a:r>
            <a:r>
              <a:rPr lang="en-US" b="1" dirty="0"/>
              <a:t>Adapter</a:t>
            </a:r>
            <a:r>
              <a:rPr lang="en-US" dirty="0"/>
              <a:t> </a:t>
            </a:r>
            <a:r>
              <a:rPr lang="en-US" b="1" dirty="0"/>
              <a:t>Pattern </a:t>
            </a:r>
            <a:r>
              <a:rPr lang="en-US" dirty="0"/>
              <a:t>is a </a:t>
            </a:r>
            <a:r>
              <a:rPr lang="en-US" b="1" dirty="0"/>
              <a:t>Structural Design Pattern </a:t>
            </a:r>
            <a:r>
              <a:rPr lang="en-US" dirty="0"/>
              <a:t>that allows </a:t>
            </a:r>
            <a:r>
              <a:rPr lang="en-US" b="1" dirty="0"/>
              <a:t>two incompatible interface to work together </a:t>
            </a:r>
            <a:r>
              <a:rPr lang="en-US" dirty="0"/>
              <a:t>by acting as a bridge between them.</a:t>
            </a:r>
          </a:p>
          <a:p>
            <a:pPr marL="342900" indent="-342900">
              <a:buFont typeface="Arial" charset="0"/>
              <a:buChar char="•"/>
            </a:pPr>
            <a:r>
              <a:rPr lang="en-US" dirty="0"/>
              <a:t>Why use the Adapter Pattern?</a:t>
            </a:r>
          </a:p>
          <a:p>
            <a:pPr marL="626364" lvl="1" indent="-342900">
              <a:buFont typeface="Courier New" charset="0"/>
              <a:buChar char="o"/>
            </a:pPr>
            <a:r>
              <a:rPr lang="en-US" b="1" dirty="0"/>
              <a:t>Bridges Incompatible Interfaces </a:t>
            </a:r>
            <a:r>
              <a:rPr lang="en-US" dirty="0"/>
              <a:t>– Allows old and new code to work together.</a:t>
            </a:r>
          </a:p>
          <a:p>
            <a:pPr marL="626364" lvl="1" indent="-342900">
              <a:buFont typeface="Courier New" charset="0"/>
              <a:buChar char="o"/>
            </a:pPr>
            <a:r>
              <a:rPr lang="en-US" b="1" dirty="0"/>
              <a:t>Enhances Code Reusability </a:t>
            </a:r>
            <a:r>
              <a:rPr lang="en-US" dirty="0"/>
              <a:t>– Enables using existing classes without modifying them.</a:t>
            </a:r>
          </a:p>
          <a:p>
            <a:pPr marL="626364" lvl="1" indent="-342900">
              <a:buFont typeface="Courier New" charset="0"/>
              <a:buChar char="o"/>
            </a:pPr>
            <a:r>
              <a:rPr lang="en-US" b="1" dirty="0"/>
              <a:t>Allow Open-Closed Principle (OCP)</a:t>
            </a:r>
            <a:r>
              <a:rPr lang="en-US" dirty="0"/>
              <a:t> – Allows extending functionality without altering existing code.</a:t>
            </a:r>
          </a:p>
          <a:p>
            <a:pPr marL="626364" lvl="1" indent="-342900">
              <a:buFont typeface="Courier New" charset="0"/>
              <a:buChar char="o"/>
            </a:pPr>
            <a:r>
              <a:rPr lang="en-US" b="1" dirty="0"/>
              <a:t>Improves Flexibility </a:t>
            </a:r>
            <a:r>
              <a:rPr lang="en-US" dirty="0"/>
              <a:t>– Adapts third-party libraries or legacy code to fit new requirements.</a:t>
            </a:r>
            <a:endParaRPr lang="en-US" b="1" dirty="0"/>
          </a:p>
        </p:txBody>
      </p:sp>
    </p:spTree>
    <p:extLst>
      <p:ext uri="{BB962C8B-B14F-4D97-AF65-F5344CB8AC3E}">
        <p14:creationId xmlns:p14="http://schemas.microsoft.com/office/powerpoint/2010/main" val="8884842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9778365" cy="1494596"/>
          </a:xfrm>
        </p:spPr>
        <p:txBody>
          <a:bodyPr/>
          <a:lstStyle/>
          <a:p>
            <a:r>
              <a:rPr lang="en-US" dirty="0"/>
              <a:t>Adapter Design Pattern</a:t>
            </a:r>
          </a:p>
        </p:txBody>
      </p:sp>
      <p:pic>
        <p:nvPicPr>
          <p:cNvPr id="4" name="Content Placeholder 3"/>
          <p:cNvPicPr>
            <a:picLocks noGrp="1" noChangeAspect="1"/>
          </p:cNvPicPr>
          <p:nvPr>
            <p:ph sz="quarter" idx="15"/>
          </p:nvPr>
        </p:nvPicPr>
        <p:blipFill>
          <a:blip r:embed="rId3"/>
          <a:stretch>
            <a:fillRect/>
          </a:stretch>
        </p:blipFill>
        <p:spPr>
          <a:xfrm>
            <a:off x="2969054" y="2438400"/>
            <a:ext cx="5971316" cy="3835400"/>
          </a:xfrm>
          <a:prstGeom prst="rect">
            <a:avLst/>
          </a:prstGeom>
        </p:spPr>
      </p:pic>
    </p:spTree>
    <p:extLst>
      <p:ext uri="{BB962C8B-B14F-4D97-AF65-F5344CB8AC3E}">
        <p14:creationId xmlns:p14="http://schemas.microsoft.com/office/powerpoint/2010/main" val="6784237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9778365" cy="1494596"/>
          </a:xfrm>
        </p:spPr>
        <p:txBody>
          <a:bodyPr/>
          <a:lstStyle/>
          <a:p>
            <a:r>
              <a:rPr lang="en-US" dirty="0"/>
              <a:t>Adapter Design Pattern</a:t>
            </a:r>
          </a:p>
        </p:txBody>
      </p:sp>
      <p:pic>
        <p:nvPicPr>
          <p:cNvPr id="5" name="Content Placeholder 4"/>
          <p:cNvPicPr>
            <a:picLocks noGrp="1" noChangeAspect="1"/>
          </p:cNvPicPr>
          <p:nvPr>
            <p:ph sz="quarter" idx="15"/>
          </p:nvPr>
        </p:nvPicPr>
        <p:blipFill>
          <a:blip r:embed="rId3"/>
          <a:stretch>
            <a:fillRect/>
          </a:stretch>
        </p:blipFill>
        <p:spPr>
          <a:xfrm>
            <a:off x="2855355" y="2298700"/>
            <a:ext cx="4256645" cy="4451785"/>
          </a:xfrm>
          <a:prstGeom prst="rect">
            <a:avLst/>
          </a:prstGeom>
        </p:spPr>
      </p:pic>
    </p:spTree>
    <p:extLst>
      <p:ext uri="{BB962C8B-B14F-4D97-AF65-F5344CB8AC3E}">
        <p14:creationId xmlns:p14="http://schemas.microsoft.com/office/powerpoint/2010/main" val="12801236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0C1B7-6E4E-3DEE-50C0-1CA3B14303EE}"/>
              </a:ext>
            </a:extLst>
          </p:cNvPr>
          <p:cNvSpPr>
            <a:spLocks noGrp="1"/>
          </p:cNvSpPr>
          <p:nvPr>
            <p:ph type="ctrTitle"/>
          </p:nvPr>
        </p:nvSpPr>
        <p:spPr>
          <a:xfrm>
            <a:off x="594360" y="411479"/>
            <a:ext cx="8460740" cy="3291840"/>
          </a:xfrm>
        </p:spPr>
        <p:txBody>
          <a:bodyPr/>
          <a:lstStyle/>
          <a:p>
            <a:r>
              <a:rPr lang="en-US" dirty="0"/>
              <a:t>Bridge Design Pattern</a:t>
            </a:r>
          </a:p>
        </p:txBody>
      </p:sp>
      <p:sp>
        <p:nvSpPr>
          <p:cNvPr id="3" name="Text Placeholder 2">
            <a:extLst>
              <a:ext uri="{FF2B5EF4-FFF2-40B4-BE49-F238E27FC236}">
                <a16:creationId xmlns:a16="http://schemas.microsoft.com/office/drawing/2014/main" id="{8BE734F0-2DDD-AF70-F13D-F9E4C1929411}"/>
              </a:ext>
            </a:extLst>
          </p:cNvPr>
          <p:cNvSpPr>
            <a:spLocks noGrp="1"/>
          </p:cNvSpPr>
          <p:nvPr>
            <p:ph type="body" sz="quarter" idx="11"/>
          </p:nvPr>
        </p:nvSpPr>
        <p:spPr>
          <a:xfrm>
            <a:off x="594360" y="4549552"/>
            <a:ext cx="5486400" cy="1645920"/>
          </a:xfrm>
        </p:spPr>
        <p:txBody>
          <a:bodyPr/>
          <a:lstStyle/>
          <a:p>
            <a:r>
              <a:rPr lang="en-US" dirty="0"/>
              <a:t>Structural Patterns</a:t>
            </a:r>
          </a:p>
        </p:txBody>
      </p:sp>
    </p:spTree>
    <p:extLst>
      <p:ext uri="{BB962C8B-B14F-4D97-AF65-F5344CB8AC3E}">
        <p14:creationId xmlns:p14="http://schemas.microsoft.com/office/powerpoint/2010/main" val="17162591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9778365" cy="1494596"/>
          </a:xfrm>
        </p:spPr>
        <p:txBody>
          <a:bodyPr/>
          <a:lstStyle/>
          <a:p>
            <a:r>
              <a:rPr lang="en-US" dirty="0"/>
              <a:t>Bridge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60" y="2438400"/>
            <a:ext cx="11229340" cy="3835595"/>
          </a:xfrm>
        </p:spPr>
        <p:txBody>
          <a:bodyPr>
            <a:normAutofit fontScale="92500"/>
          </a:bodyPr>
          <a:lstStyle/>
          <a:p>
            <a:pPr marL="342900" indent="-342900">
              <a:buFont typeface="Arial" charset="0"/>
              <a:buChar char="•"/>
            </a:pPr>
            <a:r>
              <a:rPr lang="en-US" dirty="0"/>
              <a:t>The </a:t>
            </a:r>
            <a:r>
              <a:rPr lang="en-US" b="1" dirty="0"/>
              <a:t>Bridge Pattern </a:t>
            </a:r>
            <a:r>
              <a:rPr lang="en-US" dirty="0"/>
              <a:t>is a </a:t>
            </a:r>
            <a:r>
              <a:rPr lang="en-US" b="1" dirty="0"/>
              <a:t>Structural Design Pattern </a:t>
            </a:r>
            <a:r>
              <a:rPr lang="en-US" dirty="0"/>
              <a:t>that </a:t>
            </a:r>
            <a:r>
              <a:rPr lang="en-US" b="1" dirty="0"/>
              <a:t>decouples abstraction from implementation</a:t>
            </a:r>
            <a:r>
              <a:rPr lang="en-US" dirty="0"/>
              <a:t> so that they can evolve </a:t>
            </a:r>
            <a:r>
              <a:rPr lang="en-US" b="1" dirty="0"/>
              <a:t>independently</a:t>
            </a:r>
            <a:r>
              <a:rPr lang="en-US" dirty="0"/>
              <a:t>.</a:t>
            </a:r>
          </a:p>
          <a:p>
            <a:pPr marL="342900" indent="-342900">
              <a:buFont typeface="Arial" charset="0"/>
              <a:buChar char="•"/>
            </a:pPr>
            <a:r>
              <a:rPr lang="en-US" dirty="0"/>
              <a:t>It helps avoid </a:t>
            </a:r>
            <a:r>
              <a:rPr lang="en-US" b="1" dirty="0"/>
              <a:t>tigh coupling</a:t>
            </a:r>
            <a:r>
              <a:rPr lang="en-US" dirty="0"/>
              <a:t> between components and allows more </a:t>
            </a:r>
            <a:r>
              <a:rPr lang="en-US" b="1" dirty="0"/>
              <a:t>flexibility in extending functionalities</a:t>
            </a:r>
            <a:endParaRPr lang="en-US" dirty="0"/>
          </a:p>
          <a:p>
            <a:pPr marL="342900" indent="-342900">
              <a:buFont typeface="Arial" charset="0"/>
              <a:buChar char="•"/>
            </a:pPr>
            <a:r>
              <a:rPr lang="en-US" dirty="0"/>
              <a:t>Why use the Bridge Pattern?</a:t>
            </a:r>
          </a:p>
          <a:p>
            <a:pPr marL="626364" lvl="1" indent="-342900">
              <a:buFont typeface="Courier New" charset="0"/>
              <a:buChar char="o"/>
            </a:pPr>
            <a:r>
              <a:rPr lang="en-US" b="1" dirty="0"/>
              <a:t>Decouples abstracton from implementation </a:t>
            </a:r>
            <a:r>
              <a:rPr lang="en-US" dirty="0"/>
              <a:t>– Helps in separating the “what” from the “how”.</a:t>
            </a:r>
          </a:p>
          <a:p>
            <a:pPr marL="626364" lvl="1" indent="-342900">
              <a:buFont typeface="Courier New" charset="0"/>
              <a:buChar char="o"/>
            </a:pPr>
            <a:r>
              <a:rPr lang="en-US" b="1" dirty="0"/>
              <a:t>Improves scalibility </a:t>
            </a:r>
            <a:r>
              <a:rPr lang="en-US" dirty="0"/>
              <a:t>– New implementations can be added </a:t>
            </a:r>
            <a:r>
              <a:rPr lang="en-US" b="1" dirty="0"/>
              <a:t>without modifying existing code</a:t>
            </a:r>
            <a:r>
              <a:rPr lang="en-US" dirty="0"/>
              <a:t>.</a:t>
            </a:r>
          </a:p>
          <a:p>
            <a:pPr marL="626364" lvl="1" indent="-342900">
              <a:buFont typeface="Courier New" charset="0"/>
              <a:buChar char="o"/>
            </a:pPr>
            <a:r>
              <a:rPr lang="en-US" b="1" dirty="0"/>
              <a:t>Allow Open-Closed Principle (OCP)</a:t>
            </a:r>
            <a:r>
              <a:rPr lang="en-US" dirty="0"/>
              <a:t> – Allows extending functionality without altering existing code.</a:t>
            </a:r>
          </a:p>
          <a:p>
            <a:pPr marL="626364" lvl="1" indent="-342900">
              <a:buFont typeface="Courier New" charset="0"/>
              <a:buChar char="o"/>
            </a:pPr>
            <a:r>
              <a:rPr lang="en-US" b="1" dirty="0"/>
              <a:t>Avoids Class Explosion </a:t>
            </a:r>
            <a:r>
              <a:rPr lang="en-US" dirty="0"/>
              <a:t>– Prevent a </a:t>
            </a:r>
            <a:r>
              <a:rPr lang="en-US" b="1" dirty="0"/>
              <a:t>large number of subclasses </a:t>
            </a:r>
            <a:r>
              <a:rPr lang="en-US" dirty="0"/>
              <a:t>when combining multiple functionalities.</a:t>
            </a:r>
            <a:endParaRPr lang="en-US" b="1" dirty="0"/>
          </a:p>
        </p:txBody>
      </p:sp>
    </p:spTree>
    <p:extLst>
      <p:ext uri="{BB962C8B-B14F-4D97-AF65-F5344CB8AC3E}">
        <p14:creationId xmlns:p14="http://schemas.microsoft.com/office/powerpoint/2010/main" val="4116576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9778365" cy="1494596"/>
          </a:xfrm>
        </p:spPr>
        <p:txBody>
          <a:bodyPr/>
          <a:lstStyle/>
          <a:p>
            <a:r>
              <a:rPr lang="en-US" dirty="0"/>
              <a:t>Bridge Design Pattern</a:t>
            </a:r>
          </a:p>
        </p:txBody>
      </p:sp>
      <p:pic>
        <p:nvPicPr>
          <p:cNvPr id="4" name="Content Placeholder 3"/>
          <p:cNvPicPr>
            <a:picLocks noGrp="1" noChangeAspect="1"/>
          </p:cNvPicPr>
          <p:nvPr>
            <p:ph sz="quarter" idx="15"/>
          </p:nvPr>
        </p:nvPicPr>
        <p:blipFill>
          <a:blip r:embed="rId3"/>
          <a:stretch>
            <a:fillRect/>
          </a:stretch>
        </p:blipFill>
        <p:spPr>
          <a:xfrm>
            <a:off x="3501371" y="2438400"/>
            <a:ext cx="5414682" cy="3835400"/>
          </a:xfrm>
          <a:prstGeom prst="rect">
            <a:avLst/>
          </a:prstGeom>
        </p:spPr>
      </p:pic>
    </p:spTree>
    <p:extLst>
      <p:ext uri="{BB962C8B-B14F-4D97-AF65-F5344CB8AC3E}">
        <p14:creationId xmlns:p14="http://schemas.microsoft.com/office/powerpoint/2010/main" val="10354094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9778365" cy="1494596"/>
          </a:xfrm>
        </p:spPr>
        <p:txBody>
          <a:bodyPr/>
          <a:lstStyle/>
          <a:p>
            <a:r>
              <a:rPr lang="en-US" dirty="0"/>
              <a:t>Bridge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60" y="2438400"/>
            <a:ext cx="11229340" cy="3835595"/>
          </a:xfrm>
        </p:spPr>
        <p:txBody>
          <a:bodyPr>
            <a:normAutofit/>
          </a:bodyPr>
          <a:lstStyle/>
          <a:p>
            <a:pPr marL="342900" indent="-342900">
              <a:buFont typeface="Arial" charset="0"/>
              <a:buChar char="•"/>
            </a:pPr>
            <a:r>
              <a:rPr lang="en-US" b="1" dirty="0"/>
              <a:t>Color (Bridge)</a:t>
            </a:r>
          </a:p>
        </p:txBody>
      </p:sp>
      <p:pic>
        <p:nvPicPr>
          <p:cNvPr id="4" name="Picture 3"/>
          <p:cNvPicPr>
            <a:picLocks noChangeAspect="1"/>
          </p:cNvPicPr>
          <p:nvPr/>
        </p:nvPicPr>
        <p:blipFill>
          <a:blip r:embed="rId3"/>
          <a:stretch>
            <a:fillRect/>
          </a:stretch>
        </p:blipFill>
        <p:spPr>
          <a:xfrm>
            <a:off x="3068415" y="2667000"/>
            <a:ext cx="5059586" cy="3866442"/>
          </a:xfrm>
          <a:prstGeom prst="rect">
            <a:avLst/>
          </a:prstGeom>
        </p:spPr>
      </p:pic>
    </p:spTree>
    <p:extLst>
      <p:ext uri="{BB962C8B-B14F-4D97-AF65-F5344CB8AC3E}">
        <p14:creationId xmlns:p14="http://schemas.microsoft.com/office/powerpoint/2010/main" val="14783611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9778365" cy="1494596"/>
          </a:xfrm>
        </p:spPr>
        <p:txBody>
          <a:bodyPr/>
          <a:lstStyle/>
          <a:p>
            <a:r>
              <a:rPr lang="en-US" dirty="0"/>
              <a:t>Bridge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60" y="2438400"/>
            <a:ext cx="11229340" cy="3835595"/>
          </a:xfrm>
        </p:spPr>
        <p:txBody>
          <a:bodyPr>
            <a:normAutofit/>
          </a:bodyPr>
          <a:lstStyle/>
          <a:p>
            <a:pPr marL="342900" indent="-342900">
              <a:buFont typeface="Arial" charset="0"/>
              <a:buChar char="•"/>
            </a:pPr>
            <a:r>
              <a:rPr lang="en-US" b="1" dirty="0"/>
              <a:t>Abstraction - Shape</a:t>
            </a:r>
          </a:p>
        </p:txBody>
      </p:sp>
      <p:pic>
        <p:nvPicPr>
          <p:cNvPr id="5" name="Picture 4"/>
          <p:cNvPicPr>
            <a:picLocks noChangeAspect="1"/>
          </p:cNvPicPr>
          <p:nvPr/>
        </p:nvPicPr>
        <p:blipFill>
          <a:blip r:embed="rId3"/>
          <a:stretch>
            <a:fillRect/>
          </a:stretch>
        </p:blipFill>
        <p:spPr>
          <a:xfrm>
            <a:off x="3088233" y="2862461"/>
            <a:ext cx="3930500" cy="2204839"/>
          </a:xfrm>
          <a:prstGeom prst="rect">
            <a:avLst/>
          </a:prstGeom>
        </p:spPr>
      </p:pic>
    </p:spTree>
    <p:extLst>
      <p:ext uri="{BB962C8B-B14F-4D97-AF65-F5344CB8AC3E}">
        <p14:creationId xmlns:p14="http://schemas.microsoft.com/office/powerpoint/2010/main" val="13481095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9778365" cy="1494596"/>
          </a:xfrm>
        </p:spPr>
        <p:txBody>
          <a:bodyPr/>
          <a:lstStyle/>
          <a:p>
            <a:r>
              <a:rPr lang="en-US" dirty="0"/>
              <a:t>Bridge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60" y="2438400"/>
            <a:ext cx="11229340" cy="3835595"/>
          </a:xfrm>
        </p:spPr>
        <p:txBody>
          <a:bodyPr>
            <a:normAutofit/>
          </a:bodyPr>
          <a:lstStyle/>
          <a:p>
            <a:pPr marL="342900" indent="-342900">
              <a:buFont typeface="Arial" charset="0"/>
              <a:buChar char="•"/>
            </a:pPr>
            <a:r>
              <a:rPr lang="en-US" b="1" dirty="0"/>
              <a:t>Concrete Abstraction – Specific Shape</a:t>
            </a:r>
          </a:p>
        </p:txBody>
      </p:sp>
      <p:pic>
        <p:nvPicPr>
          <p:cNvPr id="4" name="Picture 3"/>
          <p:cNvPicPr>
            <a:picLocks noChangeAspect="1"/>
          </p:cNvPicPr>
          <p:nvPr/>
        </p:nvPicPr>
        <p:blipFill>
          <a:blip r:embed="rId3"/>
          <a:stretch>
            <a:fillRect/>
          </a:stretch>
        </p:blipFill>
        <p:spPr>
          <a:xfrm>
            <a:off x="3492499" y="2963944"/>
            <a:ext cx="4216401" cy="3629173"/>
          </a:xfrm>
          <a:prstGeom prst="rect">
            <a:avLst/>
          </a:prstGeom>
        </p:spPr>
      </p:pic>
    </p:spTree>
    <p:extLst>
      <p:ext uri="{BB962C8B-B14F-4D97-AF65-F5344CB8AC3E}">
        <p14:creationId xmlns:p14="http://schemas.microsoft.com/office/powerpoint/2010/main" val="1624911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4360" y="278129"/>
            <a:ext cx="11394440" cy="1494596"/>
          </a:xfrm>
        </p:spPr>
        <p:txBody>
          <a:bodyPr/>
          <a:lstStyle/>
          <a:p>
            <a:r>
              <a:rPr lang="en-US" sz="4000"/>
              <a:t>Polymorphism</a:t>
            </a:r>
            <a:r>
              <a:rPr lang="en-US"/>
              <a:t> </a:t>
            </a:r>
            <a:r>
              <a:rPr lang="en-US" sz="3800"/>
              <a:t>(Method Overloading &amp; Overriding)</a:t>
            </a:r>
          </a:p>
        </p:txBody>
      </p:sp>
      <p:sp>
        <p:nvSpPr>
          <p:cNvPr id="5" name="Content Placeholder 4"/>
          <p:cNvSpPr>
            <a:spLocks noGrp="1"/>
          </p:cNvSpPr>
          <p:nvPr>
            <p:ph sz="quarter" idx="15"/>
          </p:nvPr>
        </p:nvSpPr>
        <p:spPr>
          <a:xfrm>
            <a:off x="594360" y="2413000"/>
            <a:ext cx="10848340" cy="3949700"/>
          </a:xfrm>
        </p:spPr>
        <p:txBody>
          <a:bodyPr/>
          <a:lstStyle/>
          <a:p>
            <a:pPr marL="342900" indent="-342900">
              <a:lnSpc>
                <a:spcPct val="140000"/>
              </a:lnSpc>
              <a:spcBef>
                <a:spcPts val="600"/>
              </a:spcBef>
              <a:buFont typeface="Arial" charset="0"/>
              <a:buChar char="•"/>
            </a:pPr>
            <a:r>
              <a:rPr lang="en-US"/>
              <a:t>Difference between Overloading &amp; Overriding</a:t>
            </a:r>
          </a:p>
          <a:p>
            <a:pPr marL="342900" indent="-342900">
              <a:lnSpc>
                <a:spcPct val="140000"/>
              </a:lnSpc>
              <a:spcBef>
                <a:spcPts val="600"/>
              </a:spcBef>
              <a:buFont typeface="Arial" charset="0"/>
              <a:buChar char="•"/>
            </a:pPr>
            <a:endParaRPr lang="en-US"/>
          </a:p>
        </p:txBody>
      </p:sp>
      <p:graphicFrame>
        <p:nvGraphicFramePr>
          <p:cNvPr id="2" name="Table 1"/>
          <p:cNvGraphicFramePr>
            <a:graphicFrameLocks noGrp="1"/>
          </p:cNvGraphicFramePr>
          <p:nvPr>
            <p:extLst>
              <p:ext uri="{D42A27DB-BD31-4B8C-83A1-F6EECF244321}">
                <p14:modId xmlns:p14="http://schemas.microsoft.com/office/powerpoint/2010/main" val="1343920338"/>
              </p:ext>
            </p:extLst>
          </p:nvPr>
        </p:nvGraphicFramePr>
        <p:xfrm>
          <a:off x="1257300" y="2992966"/>
          <a:ext cx="9918699" cy="2247506"/>
        </p:xfrm>
        <a:graphic>
          <a:graphicData uri="http://schemas.openxmlformats.org/drawingml/2006/table">
            <a:tbl>
              <a:tblPr firstRow="1" bandRow="1">
                <a:tableStyleId>{F5AB1C69-6EDB-4FF4-983F-18BD219EF322}</a:tableStyleId>
              </a:tblPr>
              <a:tblGrid>
                <a:gridCol w="2082800">
                  <a:extLst>
                    <a:ext uri="{9D8B030D-6E8A-4147-A177-3AD203B41FA5}">
                      <a16:colId xmlns:a16="http://schemas.microsoft.com/office/drawing/2014/main" val="20000"/>
                    </a:ext>
                  </a:extLst>
                </a:gridCol>
                <a:gridCol w="3898900">
                  <a:extLst>
                    <a:ext uri="{9D8B030D-6E8A-4147-A177-3AD203B41FA5}">
                      <a16:colId xmlns:a16="http://schemas.microsoft.com/office/drawing/2014/main" val="20001"/>
                    </a:ext>
                  </a:extLst>
                </a:gridCol>
                <a:gridCol w="3936999">
                  <a:extLst>
                    <a:ext uri="{9D8B030D-6E8A-4147-A177-3AD203B41FA5}">
                      <a16:colId xmlns:a16="http://schemas.microsoft.com/office/drawing/2014/main" val="20002"/>
                    </a:ext>
                  </a:extLst>
                </a:gridCol>
              </a:tblGrid>
              <a:tr h="432714">
                <a:tc>
                  <a:txBody>
                    <a:bodyPr/>
                    <a:lstStyle/>
                    <a:p>
                      <a:r>
                        <a:rPr lang="en-US"/>
                        <a:t>Feature</a:t>
                      </a:r>
                    </a:p>
                  </a:txBody>
                  <a:tcPr/>
                </a:tc>
                <a:tc>
                  <a:txBody>
                    <a:bodyPr/>
                    <a:lstStyle/>
                    <a:p>
                      <a:r>
                        <a:rPr lang="en-US"/>
                        <a:t>Overloading</a:t>
                      </a:r>
                    </a:p>
                  </a:txBody>
                  <a:tcPr/>
                </a:tc>
                <a:tc>
                  <a:txBody>
                    <a:bodyPr/>
                    <a:lstStyle/>
                    <a:p>
                      <a:r>
                        <a:rPr lang="en-US"/>
                        <a:t>Overriding</a:t>
                      </a:r>
                    </a:p>
                  </a:txBody>
                  <a:tcPr/>
                </a:tc>
                <a:extLst>
                  <a:ext uri="{0D108BD9-81ED-4DB2-BD59-A6C34878D82A}">
                    <a16:rowId xmlns:a16="http://schemas.microsoft.com/office/drawing/2014/main" val="10000"/>
                  </a:ext>
                </a:extLst>
              </a:tr>
              <a:tr h="498620">
                <a:tc>
                  <a:txBody>
                    <a:bodyPr/>
                    <a:lstStyle/>
                    <a:p>
                      <a:r>
                        <a:rPr lang="en-US"/>
                        <a:t>Definition</a:t>
                      </a:r>
                    </a:p>
                  </a:txBody>
                  <a:tcPr/>
                </a:tc>
                <a:tc>
                  <a:txBody>
                    <a:bodyPr/>
                    <a:lstStyle/>
                    <a:p>
                      <a:r>
                        <a:rPr lang="en-US" sz="1600"/>
                        <a:t>Same method name, different</a:t>
                      </a:r>
                      <a:r>
                        <a:rPr lang="en-US" sz="1600" baseline="0"/>
                        <a:t> parameters</a:t>
                      </a:r>
                      <a:endParaRPr lang="en-US" sz="1600"/>
                    </a:p>
                  </a:txBody>
                  <a:tcPr/>
                </a:tc>
                <a:tc>
                  <a:txBody>
                    <a:bodyPr/>
                    <a:lstStyle/>
                    <a:p>
                      <a:r>
                        <a:rPr lang="en-US"/>
                        <a:t>Child class modifiers parent</a:t>
                      </a:r>
                      <a:r>
                        <a:rPr lang="en-US" baseline="0"/>
                        <a:t> method</a:t>
                      </a:r>
                      <a:endParaRPr lang="en-US"/>
                    </a:p>
                  </a:txBody>
                  <a:tcPr/>
                </a:tc>
                <a:extLst>
                  <a:ext uri="{0D108BD9-81ED-4DB2-BD59-A6C34878D82A}">
                    <a16:rowId xmlns:a16="http://schemas.microsoft.com/office/drawing/2014/main" val="10001"/>
                  </a:ext>
                </a:extLst>
              </a:tr>
              <a:tr h="438724">
                <a:tc>
                  <a:txBody>
                    <a:bodyPr/>
                    <a:lstStyle/>
                    <a:p>
                      <a:r>
                        <a:rPr lang="en-US"/>
                        <a:t>When</a:t>
                      </a:r>
                      <a:r>
                        <a:rPr lang="en-US" baseline="0"/>
                        <a:t> it happens?</a:t>
                      </a:r>
                      <a:endParaRPr lang="en-US"/>
                    </a:p>
                  </a:txBody>
                  <a:tcPr/>
                </a:tc>
                <a:tc>
                  <a:txBody>
                    <a:bodyPr/>
                    <a:lstStyle/>
                    <a:p>
                      <a:r>
                        <a:rPr lang="en-US"/>
                        <a:t>Compile-time</a:t>
                      </a:r>
                    </a:p>
                  </a:txBody>
                  <a:tcPr/>
                </a:tc>
                <a:tc>
                  <a:txBody>
                    <a:bodyPr/>
                    <a:lstStyle/>
                    <a:p>
                      <a:r>
                        <a:rPr lang="en-US"/>
                        <a:t>Runtime</a:t>
                      </a:r>
                    </a:p>
                  </a:txBody>
                  <a:tcPr/>
                </a:tc>
                <a:extLst>
                  <a:ext uri="{0D108BD9-81ED-4DB2-BD59-A6C34878D82A}">
                    <a16:rowId xmlns:a16="http://schemas.microsoft.com/office/drawing/2014/main" val="10002"/>
                  </a:ext>
                </a:extLst>
              </a:tr>
              <a:tr h="438724">
                <a:tc>
                  <a:txBody>
                    <a:bodyPr/>
                    <a:lstStyle/>
                    <a:p>
                      <a:r>
                        <a:rPr lang="en-US"/>
                        <a:t>Return type</a:t>
                      </a:r>
                    </a:p>
                  </a:txBody>
                  <a:tcPr/>
                </a:tc>
                <a:tc>
                  <a:txBody>
                    <a:bodyPr/>
                    <a:lstStyle/>
                    <a:p>
                      <a:r>
                        <a:rPr lang="en-US"/>
                        <a:t>Can be different</a:t>
                      </a:r>
                    </a:p>
                  </a:txBody>
                  <a:tcPr/>
                </a:tc>
                <a:tc>
                  <a:txBody>
                    <a:bodyPr/>
                    <a:lstStyle/>
                    <a:p>
                      <a:r>
                        <a:rPr lang="en-US"/>
                        <a:t>Must</a:t>
                      </a:r>
                      <a:r>
                        <a:rPr lang="en-US" baseline="0"/>
                        <a:t> be the same or a subclass</a:t>
                      </a:r>
                      <a:endParaRPr lang="en-US"/>
                    </a:p>
                  </a:txBody>
                  <a:tcPr/>
                </a:tc>
                <a:extLst>
                  <a:ext uri="{0D108BD9-81ED-4DB2-BD59-A6C34878D82A}">
                    <a16:rowId xmlns:a16="http://schemas.microsoft.com/office/drawing/2014/main" val="10003"/>
                  </a:ext>
                </a:extLst>
              </a:tr>
              <a:tr h="438724">
                <a:tc>
                  <a:txBody>
                    <a:bodyPr/>
                    <a:lstStyle/>
                    <a:p>
                      <a:r>
                        <a:rPr lang="en-US"/>
                        <a:t>Access Modifiers</a:t>
                      </a:r>
                    </a:p>
                  </a:txBody>
                  <a:tcPr/>
                </a:tc>
                <a:tc>
                  <a:txBody>
                    <a:bodyPr/>
                    <a:lstStyle/>
                    <a:p>
                      <a:r>
                        <a:rPr lang="en-US"/>
                        <a:t>Can be</a:t>
                      </a:r>
                      <a:r>
                        <a:rPr lang="en-US" baseline="0"/>
                        <a:t> changed</a:t>
                      </a:r>
                      <a:endParaRPr lang="en-US"/>
                    </a:p>
                  </a:txBody>
                  <a:tcPr/>
                </a:tc>
                <a:tc>
                  <a:txBody>
                    <a:bodyPr/>
                    <a:lstStyle/>
                    <a:p>
                      <a:r>
                        <a:rPr lang="en-US"/>
                        <a:t>Can’t be more</a:t>
                      </a:r>
                      <a:r>
                        <a:rPr lang="en-US" baseline="0"/>
                        <a:t> restrictive</a:t>
                      </a:r>
                      <a:endParaRPr lang="en-US"/>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4239086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9778365" cy="1494596"/>
          </a:xfrm>
        </p:spPr>
        <p:txBody>
          <a:bodyPr/>
          <a:lstStyle/>
          <a:p>
            <a:r>
              <a:rPr lang="en-US" dirty="0"/>
              <a:t>Bridge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60" y="2438400"/>
            <a:ext cx="11229340" cy="3835595"/>
          </a:xfrm>
        </p:spPr>
        <p:txBody>
          <a:bodyPr>
            <a:normAutofit/>
          </a:bodyPr>
          <a:lstStyle/>
          <a:p>
            <a:pPr marL="342900" indent="-342900">
              <a:buFont typeface="Arial" charset="0"/>
              <a:buChar char="•"/>
            </a:pPr>
            <a:r>
              <a:rPr lang="en-US" b="1" dirty="0"/>
              <a:t>Client Code</a:t>
            </a:r>
          </a:p>
        </p:txBody>
      </p:sp>
      <p:pic>
        <p:nvPicPr>
          <p:cNvPr id="5" name="Picture 4"/>
          <p:cNvPicPr>
            <a:picLocks noChangeAspect="1"/>
          </p:cNvPicPr>
          <p:nvPr/>
        </p:nvPicPr>
        <p:blipFill>
          <a:blip r:embed="rId3"/>
          <a:stretch>
            <a:fillRect/>
          </a:stretch>
        </p:blipFill>
        <p:spPr>
          <a:xfrm>
            <a:off x="1791613" y="2921941"/>
            <a:ext cx="6895188" cy="2238744"/>
          </a:xfrm>
          <a:prstGeom prst="rect">
            <a:avLst/>
          </a:prstGeom>
        </p:spPr>
      </p:pic>
    </p:spTree>
    <p:extLst>
      <p:ext uri="{BB962C8B-B14F-4D97-AF65-F5344CB8AC3E}">
        <p14:creationId xmlns:p14="http://schemas.microsoft.com/office/powerpoint/2010/main" val="9846052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9778365" cy="1494596"/>
          </a:xfrm>
        </p:spPr>
        <p:txBody>
          <a:bodyPr/>
          <a:lstStyle/>
          <a:p>
            <a:r>
              <a:rPr lang="en-US" dirty="0"/>
              <a:t>Bridge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60" y="2438400"/>
            <a:ext cx="11229340" cy="3835595"/>
          </a:xfrm>
        </p:spPr>
        <p:txBody>
          <a:bodyPr>
            <a:normAutofit/>
          </a:bodyPr>
          <a:lstStyle/>
          <a:p>
            <a:pPr marL="342900" indent="-342900">
              <a:buFont typeface="Arial" charset="0"/>
              <a:buChar char="•"/>
            </a:pPr>
            <a:r>
              <a:rPr lang="en-US" sz="1800" dirty="0">
                <a:latin typeface="Tahoma" charset="0"/>
                <a:ea typeface="Tahoma" charset="0"/>
                <a:cs typeface="Tahoma" charset="0"/>
              </a:rPr>
              <a:t>Giải thích Bridge Pattern trong ví dụ:</a:t>
            </a:r>
          </a:p>
          <a:p>
            <a:pPr marL="740664" lvl="1" indent="-457200">
              <a:buFont typeface="+mj-lt"/>
              <a:buAutoNum type="arabicPeriod"/>
            </a:pPr>
            <a:r>
              <a:rPr lang="en-US" sz="1800" b="1" dirty="0">
                <a:latin typeface="Tahoma" charset="0"/>
                <a:ea typeface="Tahoma" charset="0"/>
                <a:cs typeface="Tahoma" charset="0"/>
              </a:rPr>
              <a:t>Tách rời phần “Hình dạng” và “Màu sắc” </a:t>
            </a:r>
            <a:r>
              <a:rPr lang="en-US" sz="1800" dirty="0">
                <a:latin typeface="Tahoma" charset="0"/>
                <a:ea typeface="Tahoma" charset="0"/>
                <a:cs typeface="Tahoma" charset="0"/>
              </a:rPr>
              <a:t>giúp mở rộng độc lập</a:t>
            </a:r>
          </a:p>
          <a:p>
            <a:pPr marL="740664" lvl="1" indent="-457200">
              <a:buFont typeface="+mj-lt"/>
              <a:buAutoNum type="arabicPeriod"/>
            </a:pPr>
            <a:r>
              <a:rPr lang="en-US" sz="1800" b="1" dirty="0">
                <a:latin typeface="Tahoma" charset="0"/>
                <a:ea typeface="Tahoma" charset="0"/>
                <a:cs typeface="Tahoma" charset="0"/>
              </a:rPr>
              <a:t>Hình dạng (Shape) có thể thay đổi </a:t>
            </a:r>
            <a:r>
              <a:rPr lang="en-US" sz="1800" dirty="0">
                <a:latin typeface="Tahoma" charset="0"/>
                <a:ea typeface="Tahoma" charset="0"/>
                <a:cs typeface="Tahoma" charset="0"/>
              </a:rPr>
              <a:t>mà không ảnh hưởng tới cách tô màu</a:t>
            </a:r>
          </a:p>
          <a:p>
            <a:pPr marL="740664" lvl="1" indent="-457200">
              <a:buFont typeface="+mj-lt"/>
              <a:buAutoNum type="arabicPeriod"/>
            </a:pPr>
            <a:r>
              <a:rPr lang="en-US" sz="1800" b="1" dirty="0">
                <a:latin typeface="Tahoma" charset="0"/>
                <a:ea typeface="Tahoma" charset="0"/>
                <a:cs typeface="Tahoma" charset="0"/>
              </a:rPr>
              <a:t>Màu dắc (Color) có thể thêm mới </a:t>
            </a:r>
            <a:r>
              <a:rPr lang="en-US" sz="1800" dirty="0">
                <a:latin typeface="Tahoma" charset="0"/>
                <a:ea typeface="Tahoma" charset="0"/>
                <a:cs typeface="Tahoma" charset="0"/>
              </a:rPr>
              <a:t>mà không sửa đổi lớp hình dạng.</a:t>
            </a:r>
          </a:p>
          <a:p>
            <a:pPr marL="740664" lvl="1" indent="-457200">
              <a:buFont typeface="+mj-lt"/>
              <a:buAutoNum type="arabicPeriod"/>
            </a:pPr>
            <a:r>
              <a:rPr lang="en-US" sz="1800" b="1" dirty="0">
                <a:latin typeface="Tahoma" charset="0"/>
                <a:ea typeface="Tahoma" charset="0"/>
                <a:cs typeface="Tahoma" charset="0"/>
              </a:rPr>
              <a:t>Dễ mở rộng</a:t>
            </a:r>
            <a:r>
              <a:rPr lang="en-US" sz="1800" dirty="0">
                <a:latin typeface="Tahoma" charset="0"/>
                <a:ea typeface="Tahoma" charset="0"/>
                <a:cs typeface="Tahoma" charset="0"/>
              </a:rPr>
              <a:t>: Nếu có thêm màu mới, chỉ cần tạo lớp mới mà không thay đổi Shape.</a:t>
            </a:r>
          </a:p>
          <a:p>
            <a:pPr marL="740664" lvl="1" indent="-457200">
              <a:buFont typeface="+mj-lt"/>
              <a:buAutoNum type="arabicPeriod"/>
            </a:pPr>
            <a:endParaRPr lang="en-US" sz="1800" dirty="0">
              <a:latin typeface="Tahoma" charset="0"/>
              <a:ea typeface="Tahoma" charset="0"/>
              <a:cs typeface="Tahoma" charset="0"/>
            </a:endParaRPr>
          </a:p>
          <a:p>
            <a:pPr lvl="1" indent="0">
              <a:buNone/>
            </a:pPr>
            <a:r>
              <a:rPr lang="en-US" sz="1800" i="1" dirty="0">
                <a:latin typeface="Tahoma" charset="0"/>
                <a:ea typeface="Tahoma" charset="0"/>
                <a:cs typeface="Tahoma" charset="0"/>
              </a:rPr>
              <a:t>Cách tiếp cận này giúp tránh tình trạng kế thừa chồng chất khi có nhiều hình dạng và màu sắc!</a:t>
            </a:r>
          </a:p>
        </p:txBody>
      </p:sp>
    </p:spTree>
    <p:extLst>
      <p:ext uri="{BB962C8B-B14F-4D97-AF65-F5344CB8AC3E}">
        <p14:creationId xmlns:p14="http://schemas.microsoft.com/office/powerpoint/2010/main" val="14214594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0C1B7-6E4E-3DEE-50C0-1CA3B14303EE}"/>
              </a:ext>
            </a:extLst>
          </p:cNvPr>
          <p:cNvSpPr>
            <a:spLocks noGrp="1"/>
          </p:cNvSpPr>
          <p:nvPr>
            <p:ph type="ctrTitle"/>
          </p:nvPr>
        </p:nvSpPr>
        <p:spPr>
          <a:xfrm>
            <a:off x="594360" y="411479"/>
            <a:ext cx="9464040" cy="3291840"/>
          </a:xfrm>
        </p:spPr>
        <p:txBody>
          <a:bodyPr/>
          <a:lstStyle/>
          <a:p>
            <a:r>
              <a:rPr lang="en-US" dirty="0"/>
              <a:t>Composite Design Pattern</a:t>
            </a:r>
          </a:p>
        </p:txBody>
      </p:sp>
      <p:sp>
        <p:nvSpPr>
          <p:cNvPr id="3" name="Text Placeholder 2">
            <a:extLst>
              <a:ext uri="{FF2B5EF4-FFF2-40B4-BE49-F238E27FC236}">
                <a16:creationId xmlns:a16="http://schemas.microsoft.com/office/drawing/2014/main" id="{8BE734F0-2DDD-AF70-F13D-F9E4C1929411}"/>
              </a:ext>
            </a:extLst>
          </p:cNvPr>
          <p:cNvSpPr>
            <a:spLocks noGrp="1"/>
          </p:cNvSpPr>
          <p:nvPr>
            <p:ph type="body" sz="quarter" idx="11"/>
          </p:nvPr>
        </p:nvSpPr>
        <p:spPr>
          <a:xfrm>
            <a:off x="594360" y="4549552"/>
            <a:ext cx="5486400" cy="1645920"/>
          </a:xfrm>
        </p:spPr>
        <p:txBody>
          <a:bodyPr/>
          <a:lstStyle/>
          <a:p>
            <a:r>
              <a:rPr lang="en-US" dirty="0"/>
              <a:t>Structural Patterns</a:t>
            </a:r>
          </a:p>
        </p:txBody>
      </p:sp>
    </p:spTree>
    <p:extLst>
      <p:ext uri="{BB962C8B-B14F-4D97-AF65-F5344CB8AC3E}">
        <p14:creationId xmlns:p14="http://schemas.microsoft.com/office/powerpoint/2010/main" val="931074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9778365" cy="1494596"/>
          </a:xfrm>
        </p:spPr>
        <p:txBody>
          <a:bodyPr/>
          <a:lstStyle/>
          <a:p>
            <a:r>
              <a:rPr lang="en-US" dirty="0"/>
              <a:t>Composite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60" y="2438400"/>
            <a:ext cx="11229340" cy="3835595"/>
          </a:xfrm>
        </p:spPr>
        <p:txBody>
          <a:bodyPr>
            <a:normAutofit/>
          </a:bodyPr>
          <a:lstStyle/>
          <a:p>
            <a:pPr marL="342900" indent="-342900">
              <a:lnSpc>
                <a:spcPct val="140000"/>
              </a:lnSpc>
              <a:buFont typeface="Arial" charset="0"/>
              <a:buChar char="•"/>
            </a:pPr>
            <a:r>
              <a:rPr lang="en-US" sz="1800" dirty="0">
                <a:latin typeface="Tahoma" charset="0"/>
                <a:ea typeface="Tahoma" charset="0"/>
                <a:cs typeface="Tahoma" charset="0"/>
              </a:rPr>
              <a:t>Composite Pattern là một design pattern thuộc nhóm Cấu trúc (Structural Pattern), cho phép </a:t>
            </a:r>
            <a:r>
              <a:rPr lang="en-US" sz="1800" b="1" dirty="0">
                <a:latin typeface="Tahoma" charset="0"/>
                <a:ea typeface="Tahoma" charset="0"/>
                <a:cs typeface="Tahoma" charset="0"/>
              </a:rPr>
              <a:t>gộp nhiều đối tượng thành một cấu trúc cây</a:t>
            </a:r>
            <a:r>
              <a:rPr lang="en-US" sz="1800" dirty="0">
                <a:latin typeface="Tahoma" charset="0"/>
                <a:ea typeface="Tahoma" charset="0"/>
                <a:cs typeface="Tahoma" charset="0"/>
              </a:rPr>
              <a:t>, giúp xử lý </a:t>
            </a:r>
            <a:r>
              <a:rPr lang="en-US" sz="1800" b="1" dirty="0">
                <a:latin typeface="Tahoma" charset="0"/>
                <a:ea typeface="Tahoma" charset="0"/>
                <a:cs typeface="Tahoma" charset="0"/>
              </a:rPr>
              <a:t>các nhóm đối tượng và đối tượng đơn lẻ theo cách thống nhất.</a:t>
            </a:r>
            <a:endParaRPr lang="en-US" sz="1800" dirty="0">
              <a:latin typeface="Tahoma" charset="0"/>
              <a:ea typeface="Tahoma" charset="0"/>
              <a:cs typeface="Tahoma" charset="0"/>
            </a:endParaRPr>
          </a:p>
          <a:p>
            <a:pPr marL="342900" indent="-342900">
              <a:buFont typeface="Arial" charset="0"/>
              <a:buChar char="•"/>
            </a:pPr>
            <a:r>
              <a:rPr lang="en-US" sz="1800" dirty="0">
                <a:latin typeface="Tahoma" charset="0"/>
                <a:ea typeface="Tahoma" charset="0"/>
                <a:cs typeface="Tahoma" charset="0"/>
              </a:rPr>
              <a:t>Khi nào nên dùng Composite Pattern?</a:t>
            </a:r>
          </a:p>
          <a:p>
            <a:pPr marL="626364" lvl="1" indent="-342900">
              <a:buFont typeface="Courier New" charset="0"/>
              <a:buChar char="o"/>
            </a:pPr>
            <a:r>
              <a:rPr lang="en-US" sz="1800" dirty="0">
                <a:latin typeface="Tahoma" charset="0"/>
                <a:ea typeface="Tahoma" charset="0"/>
                <a:cs typeface="Tahoma" charset="0"/>
              </a:rPr>
              <a:t>Khi cần thể hiện </a:t>
            </a:r>
            <a:r>
              <a:rPr lang="en-US" sz="1800" b="1" dirty="0">
                <a:latin typeface="Tahoma" charset="0"/>
                <a:ea typeface="Tahoma" charset="0"/>
                <a:cs typeface="Tahoma" charset="0"/>
              </a:rPr>
              <a:t>cấu trúc cây (tree structure).</a:t>
            </a:r>
          </a:p>
          <a:p>
            <a:pPr marL="626364" lvl="1" indent="-342900">
              <a:lnSpc>
                <a:spcPct val="40000"/>
              </a:lnSpc>
              <a:buFont typeface="Courier New" charset="0"/>
              <a:buChar char="o"/>
            </a:pPr>
            <a:r>
              <a:rPr lang="en-US" sz="1800" dirty="0">
                <a:latin typeface="Tahoma" charset="0"/>
                <a:ea typeface="Tahoma" charset="0"/>
                <a:cs typeface="Tahoma" charset="0"/>
              </a:rPr>
              <a:t>Khi muốn </a:t>
            </a:r>
            <a:r>
              <a:rPr lang="en-US" sz="1800" b="1" dirty="0">
                <a:latin typeface="Tahoma" charset="0"/>
                <a:ea typeface="Tahoma" charset="0"/>
                <a:cs typeface="Tahoma" charset="0"/>
              </a:rPr>
              <a:t>xử lý các đối tượng đơn lẻ và nhóm đối tượng theo </a:t>
            </a:r>
          </a:p>
          <a:p>
            <a:pPr lvl="1" indent="0">
              <a:lnSpc>
                <a:spcPct val="40000"/>
              </a:lnSpc>
              <a:buNone/>
            </a:pPr>
            <a:r>
              <a:rPr lang="en-US" sz="1800" b="1" dirty="0">
                <a:latin typeface="Tahoma" charset="0"/>
                <a:ea typeface="Tahoma" charset="0"/>
                <a:cs typeface="Tahoma" charset="0"/>
              </a:rPr>
              <a:t>     cách giống nhau</a:t>
            </a:r>
            <a:endParaRPr lang="en-US" sz="1800" dirty="0">
              <a:latin typeface="Tahoma" charset="0"/>
              <a:ea typeface="Tahoma" charset="0"/>
              <a:cs typeface="Tahoma" charset="0"/>
            </a:endParaRPr>
          </a:p>
        </p:txBody>
      </p:sp>
      <p:pic>
        <p:nvPicPr>
          <p:cNvPr id="4" name="Picture 3"/>
          <p:cNvPicPr>
            <a:picLocks noChangeAspect="1"/>
          </p:cNvPicPr>
          <p:nvPr/>
        </p:nvPicPr>
        <p:blipFill>
          <a:blip r:embed="rId3"/>
          <a:stretch>
            <a:fillRect/>
          </a:stretch>
        </p:blipFill>
        <p:spPr>
          <a:xfrm>
            <a:off x="8229600" y="3340100"/>
            <a:ext cx="3276600" cy="3276600"/>
          </a:xfrm>
          <a:prstGeom prst="rect">
            <a:avLst/>
          </a:prstGeom>
        </p:spPr>
      </p:pic>
    </p:spTree>
    <p:extLst>
      <p:ext uri="{BB962C8B-B14F-4D97-AF65-F5344CB8AC3E}">
        <p14:creationId xmlns:p14="http://schemas.microsoft.com/office/powerpoint/2010/main" val="17333910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9778365" cy="1494596"/>
          </a:xfrm>
        </p:spPr>
        <p:txBody>
          <a:bodyPr/>
          <a:lstStyle/>
          <a:p>
            <a:r>
              <a:rPr lang="en-US" dirty="0"/>
              <a:t>Composite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60" y="2438400"/>
            <a:ext cx="11229340" cy="3835595"/>
          </a:xfrm>
        </p:spPr>
        <p:txBody>
          <a:bodyPr>
            <a:normAutofit/>
          </a:bodyPr>
          <a:lstStyle/>
          <a:p>
            <a:pPr marL="342900" indent="-342900">
              <a:lnSpc>
                <a:spcPct val="140000"/>
              </a:lnSpc>
              <a:buFont typeface="Arial" charset="0"/>
              <a:buChar char="•"/>
            </a:pPr>
            <a:r>
              <a:rPr lang="en-US" sz="1800" dirty="0">
                <a:latin typeface="Tahoma" charset="0"/>
                <a:ea typeface="Tahoma" charset="0"/>
                <a:cs typeface="Tahoma" charset="0"/>
              </a:rPr>
              <a:t>Ví dụ: Một hệ thống quản lý nhân sự với nhân viên bình thường (Employee) và trưởng phòng (Manager) có thể chứa nhiều nhân viên khác.</a:t>
            </a:r>
          </a:p>
          <a:p>
            <a:pPr marL="342900" indent="-342900">
              <a:lnSpc>
                <a:spcPct val="140000"/>
              </a:lnSpc>
              <a:buFont typeface="Arial" charset="0"/>
              <a:buChar char="•"/>
            </a:pPr>
            <a:r>
              <a:rPr lang="en-US" sz="1800" dirty="0">
                <a:latin typeface="Tahoma" charset="0"/>
                <a:ea typeface="Tahoma" charset="0"/>
                <a:cs typeface="Tahoma" charset="0"/>
              </a:rPr>
              <a:t>Step 1: Tạo Interface Component (thành phần chung)</a:t>
            </a:r>
          </a:p>
          <a:p>
            <a:pPr marL="342900" indent="-342900">
              <a:lnSpc>
                <a:spcPct val="140000"/>
              </a:lnSpc>
              <a:buFont typeface="Arial" charset="0"/>
              <a:buChar char="•"/>
            </a:pPr>
            <a:endParaRPr lang="en-US" sz="1800" dirty="0">
              <a:latin typeface="Tahoma" charset="0"/>
              <a:ea typeface="Tahoma" charset="0"/>
              <a:cs typeface="Tahoma" charset="0"/>
            </a:endParaRPr>
          </a:p>
        </p:txBody>
      </p:sp>
      <p:pic>
        <p:nvPicPr>
          <p:cNvPr id="5" name="Picture 4"/>
          <p:cNvPicPr>
            <a:picLocks noChangeAspect="1"/>
          </p:cNvPicPr>
          <p:nvPr/>
        </p:nvPicPr>
        <p:blipFill>
          <a:blip r:embed="rId3"/>
          <a:stretch>
            <a:fillRect/>
          </a:stretch>
        </p:blipFill>
        <p:spPr>
          <a:xfrm>
            <a:off x="1738685" y="3967609"/>
            <a:ext cx="4916116" cy="1791733"/>
          </a:xfrm>
          <a:prstGeom prst="rect">
            <a:avLst/>
          </a:prstGeom>
        </p:spPr>
      </p:pic>
    </p:spTree>
    <p:extLst>
      <p:ext uri="{BB962C8B-B14F-4D97-AF65-F5344CB8AC3E}">
        <p14:creationId xmlns:p14="http://schemas.microsoft.com/office/powerpoint/2010/main" val="9991613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9778365" cy="1494596"/>
          </a:xfrm>
        </p:spPr>
        <p:txBody>
          <a:bodyPr/>
          <a:lstStyle/>
          <a:p>
            <a:r>
              <a:rPr lang="en-US" dirty="0"/>
              <a:t>Composite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60" y="2438400"/>
            <a:ext cx="11229340" cy="3835595"/>
          </a:xfrm>
        </p:spPr>
        <p:txBody>
          <a:bodyPr>
            <a:normAutofit/>
          </a:bodyPr>
          <a:lstStyle/>
          <a:p>
            <a:pPr marL="342900" indent="-342900">
              <a:lnSpc>
                <a:spcPct val="140000"/>
              </a:lnSpc>
              <a:buFont typeface="Arial" charset="0"/>
              <a:buChar char="•"/>
            </a:pPr>
            <a:r>
              <a:rPr lang="en-US" sz="1800" dirty="0">
                <a:latin typeface="Tahoma" charset="0"/>
                <a:ea typeface="Tahoma" charset="0"/>
                <a:cs typeface="Tahoma" charset="0"/>
              </a:rPr>
              <a:t>Step 2: Tạo lớp Leaf (lá) - Nhân viên bình thường</a:t>
            </a:r>
          </a:p>
        </p:txBody>
      </p:sp>
      <p:pic>
        <p:nvPicPr>
          <p:cNvPr id="4" name="Picture 3"/>
          <p:cNvPicPr>
            <a:picLocks noChangeAspect="1"/>
          </p:cNvPicPr>
          <p:nvPr/>
        </p:nvPicPr>
        <p:blipFill>
          <a:blip r:embed="rId3"/>
          <a:stretch>
            <a:fillRect/>
          </a:stretch>
        </p:blipFill>
        <p:spPr>
          <a:xfrm>
            <a:off x="1665537" y="2976661"/>
            <a:ext cx="6487864" cy="3380499"/>
          </a:xfrm>
          <a:prstGeom prst="rect">
            <a:avLst/>
          </a:prstGeom>
        </p:spPr>
      </p:pic>
    </p:spTree>
    <p:extLst>
      <p:ext uri="{BB962C8B-B14F-4D97-AF65-F5344CB8AC3E}">
        <p14:creationId xmlns:p14="http://schemas.microsoft.com/office/powerpoint/2010/main" val="14957835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9778365" cy="1494596"/>
          </a:xfrm>
        </p:spPr>
        <p:txBody>
          <a:bodyPr/>
          <a:lstStyle/>
          <a:p>
            <a:r>
              <a:rPr lang="en-US" dirty="0"/>
              <a:t>Composite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60" y="2438400"/>
            <a:ext cx="11229340" cy="3835595"/>
          </a:xfrm>
        </p:spPr>
        <p:txBody>
          <a:bodyPr>
            <a:normAutofit/>
          </a:bodyPr>
          <a:lstStyle/>
          <a:p>
            <a:pPr marL="342900" indent="-342900">
              <a:lnSpc>
                <a:spcPct val="140000"/>
              </a:lnSpc>
              <a:buFont typeface="Arial" charset="0"/>
              <a:buChar char="•"/>
            </a:pPr>
            <a:r>
              <a:rPr lang="en-US" sz="1800" dirty="0">
                <a:latin typeface="Tahoma" charset="0"/>
                <a:ea typeface="Tahoma" charset="0"/>
                <a:cs typeface="Tahoma" charset="0"/>
              </a:rPr>
              <a:t>Step 3: Tạo lớp Composite – Trưởng phòng có nhiều nhân viên cấp dưới</a:t>
            </a:r>
          </a:p>
        </p:txBody>
      </p:sp>
      <p:pic>
        <p:nvPicPr>
          <p:cNvPr id="5" name="Picture 4"/>
          <p:cNvPicPr>
            <a:picLocks noChangeAspect="1"/>
          </p:cNvPicPr>
          <p:nvPr/>
        </p:nvPicPr>
        <p:blipFill>
          <a:blip r:embed="rId3"/>
          <a:stretch>
            <a:fillRect/>
          </a:stretch>
        </p:blipFill>
        <p:spPr>
          <a:xfrm>
            <a:off x="3591242" y="2921000"/>
            <a:ext cx="3876358" cy="3721750"/>
          </a:xfrm>
          <a:prstGeom prst="rect">
            <a:avLst/>
          </a:prstGeom>
        </p:spPr>
      </p:pic>
    </p:spTree>
    <p:extLst>
      <p:ext uri="{BB962C8B-B14F-4D97-AF65-F5344CB8AC3E}">
        <p14:creationId xmlns:p14="http://schemas.microsoft.com/office/powerpoint/2010/main" val="16399890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9778365" cy="1494596"/>
          </a:xfrm>
        </p:spPr>
        <p:txBody>
          <a:bodyPr/>
          <a:lstStyle/>
          <a:p>
            <a:r>
              <a:rPr lang="en-US" dirty="0"/>
              <a:t>Composite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60" y="2438400"/>
            <a:ext cx="11229340" cy="3835595"/>
          </a:xfrm>
        </p:spPr>
        <p:txBody>
          <a:bodyPr>
            <a:normAutofit/>
          </a:bodyPr>
          <a:lstStyle/>
          <a:p>
            <a:pPr marL="342900" indent="-342900">
              <a:lnSpc>
                <a:spcPct val="140000"/>
              </a:lnSpc>
              <a:buFont typeface="Arial" charset="0"/>
              <a:buChar char="•"/>
            </a:pPr>
            <a:r>
              <a:rPr lang="en-US" sz="1800" dirty="0">
                <a:latin typeface="Tahoma" charset="0"/>
                <a:ea typeface="Tahoma" charset="0"/>
                <a:cs typeface="Tahoma" charset="0"/>
              </a:rPr>
              <a:t>Step 4: Client App</a:t>
            </a:r>
          </a:p>
        </p:txBody>
      </p:sp>
      <p:pic>
        <p:nvPicPr>
          <p:cNvPr id="4" name="Picture 3"/>
          <p:cNvPicPr>
            <a:picLocks noChangeAspect="1"/>
          </p:cNvPicPr>
          <p:nvPr/>
        </p:nvPicPr>
        <p:blipFill>
          <a:blip r:embed="rId3"/>
          <a:stretch>
            <a:fillRect/>
          </a:stretch>
        </p:blipFill>
        <p:spPr>
          <a:xfrm>
            <a:off x="3584550" y="2274119"/>
            <a:ext cx="5889650" cy="4116452"/>
          </a:xfrm>
          <a:prstGeom prst="rect">
            <a:avLst/>
          </a:prstGeom>
        </p:spPr>
      </p:pic>
    </p:spTree>
    <p:extLst>
      <p:ext uri="{BB962C8B-B14F-4D97-AF65-F5344CB8AC3E}">
        <p14:creationId xmlns:p14="http://schemas.microsoft.com/office/powerpoint/2010/main" val="19431343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0C1B7-6E4E-3DEE-50C0-1CA3B14303EE}"/>
              </a:ext>
            </a:extLst>
          </p:cNvPr>
          <p:cNvSpPr>
            <a:spLocks noGrp="1"/>
          </p:cNvSpPr>
          <p:nvPr>
            <p:ph type="ctrTitle"/>
          </p:nvPr>
        </p:nvSpPr>
        <p:spPr>
          <a:xfrm>
            <a:off x="594360" y="411479"/>
            <a:ext cx="9464040" cy="3291840"/>
          </a:xfrm>
        </p:spPr>
        <p:txBody>
          <a:bodyPr/>
          <a:lstStyle/>
          <a:p>
            <a:r>
              <a:rPr lang="en-US" dirty="0"/>
              <a:t>Decorator Design Pattern</a:t>
            </a:r>
          </a:p>
        </p:txBody>
      </p:sp>
      <p:sp>
        <p:nvSpPr>
          <p:cNvPr id="3" name="Text Placeholder 2">
            <a:extLst>
              <a:ext uri="{FF2B5EF4-FFF2-40B4-BE49-F238E27FC236}">
                <a16:creationId xmlns:a16="http://schemas.microsoft.com/office/drawing/2014/main" id="{8BE734F0-2DDD-AF70-F13D-F9E4C1929411}"/>
              </a:ext>
            </a:extLst>
          </p:cNvPr>
          <p:cNvSpPr>
            <a:spLocks noGrp="1"/>
          </p:cNvSpPr>
          <p:nvPr>
            <p:ph type="body" sz="quarter" idx="11"/>
          </p:nvPr>
        </p:nvSpPr>
        <p:spPr>
          <a:xfrm>
            <a:off x="594360" y="4549552"/>
            <a:ext cx="5486400" cy="1645920"/>
          </a:xfrm>
        </p:spPr>
        <p:txBody>
          <a:bodyPr/>
          <a:lstStyle/>
          <a:p>
            <a:r>
              <a:rPr lang="en-US" dirty="0"/>
              <a:t>Structural Patterns</a:t>
            </a:r>
          </a:p>
        </p:txBody>
      </p:sp>
    </p:spTree>
    <p:extLst>
      <p:ext uri="{BB962C8B-B14F-4D97-AF65-F5344CB8AC3E}">
        <p14:creationId xmlns:p14="http://schemas.microsoft.com/office/powerpoint/2010/main" val="19552436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9778365" cy="1494596"/>
          </a:xfrm>
        </p:spPr>
        <p:txBody>
          <a:bodyPr/>
          <a:lstStyle/>
          <a:p>
            <a:r>
              <a:rPr lang="en-US" dirty="0"/>
              <a:t>Decorator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60" y="2438400"/>
            <a:ext cx="11229340" cy="3835595"/>
          </a:xfrm>
        </p:spPr>
        <p:txBody>
          <a:bodyPr>
            <a:normAutofit/>
          </a:bodyPr>
          <a:lstStyle/>
          <a:p>
            <a:pPr marL="342900" indent="-342900">
              <a:lnSpc>
                <a:spcPct val="140000"/>
              </a:lnSpc>
              <a:buFont typeface="Arial" charset="0"/>
              <a:buChar char="•"/>
            </a:pPr>
            <a:r>
              <a:rPr lang="en-US" sz="1800" dirty="0">
                <a:latin typeface="Tahoma" charset="0"/>
                <a:ea typeface="Tahoma" charset="0"/>
                <a:cs typeface="Tahoma" charset="0"/>
              </a:rPr>
              <a:t>Decorator Pattern là một Design Pattern thuộc nhóm Structural Pattern, cho phép </a:t>
            </a:r>
            <a:r>
              <a:rPr lang="en-US" sz="1800" b="1" dirty="0">
                <a:latin typeface="Tahoma" charset="0"/>
                <a:ea typeface="Tahoma" charset="0"/>
                <a:cs typeface="Tahoma" charset="0"/>
              </a:rPr>
              <a:t>mở rộng chức năng của một đối tượng</a:t>
            </a:r>
            <a:r>
              <a:rPr lang="en-US" sz="1800" dirty="0">
                <a:latin typeface="Tahoma" charset="0"/>
                <a:ea typeface="Tahoma" charset="0"/>
                <a:cs typeface="Tahoma" charset="0"/>
              </a:rPr>
              <a:t> mà không thay đổi mã nguồn của nó.</a:t>
            </a:r>
          </a:p>
          <a:p>
            <a:pPr marL="342900" indent="-342900">
              <a:lnSpc>
                <a:spcPct val="140000"/>
              </a:lnSpc>
              <a:buFont typeface="Arial" charset="0"/>
              <a:buChar char="•"/>
            </a:pPr>
            <a:r>
              <a:rPr lang="en-US" sz="1800" dirty="0">
                <a:latin typeface="Tahoma" charset="0"/>
                <a:ea typeface="Tahoma" charset="0"/>
                <a:cs typeface="Tahoma" charset="0"/>
              </a:rPr>
              <a:t>Khi nào dùng Decorator Pattern?</a:t>
            </a:r>
          </a:p>
          <a:p>
            <a:pPr marL="626364" lvl="1" indent="-342900">
              <a:buFont typeface="Courier New" charset="0"/>
              <a:buChar char="o"/>
            </a:pPr>
            <a:r>
              <a:rPr lang="en-US" sz="1800" dirty="0">
                <a:latin typeface="Tahoma" charset="0"/>
                <a:ea typeface="Tahoma" charset="0"/>
                <a:cs typeface="Tahoma" charset="0"/>
              </a:rPr>
              <a:t>Khi cần </a:t>
            </a:r>
            <a:r>
              <a:rPr lang="en-US" sz="1800" b="1" dirty="0">
                <a:latin typeface="Tahoma" charset="0"/>
                <a:ea typeface="Tahoma" charset="0"/>
                <a:cs typeface="Tahoma" charset="0"/>
              </a:rPr>
              <a:t>thêm/chỉnh sửa chức năng</a:t>
            </a:r>
            <a:r>
              <a:rPr lang="en-US" sz="1800" dirty="0">
                <a:latin typeface="Tahoma" charset="0"/>
                <a:ea typeface="Tahoma" charset="0"/>
                <a:cs typeface="Tahoma" charset="0"/>
              </a:rPr>
              <a:t> cho một lớp </a:t>
            </a:r>
            <a:r>
              <a:rPr lang="en-US" sz="1800" b="1" dirty="0">
                <a:latin typeface="Tahoma" charset="0"/>
                <a:ea typeface="Tahoma" charset="0"/>
                <a:cs typeface="Tahoma" charset="0"/>
              </a:rPr>
              <a:t>mà không sửa đổi trực tiếp lớp gốc.</a:t>
            </a:r>
          </a:p>
          <a:p>
            <a:pPr marL="626364" lvl="1" indent="-342900">
              <a:buFont typeface="Courier New" charset="0"/>
              <a:buChar char="o"/>
            </a:pPr>
            <a:r>
              <a:rPr lang="en-US" sz="1800" dirty="0">
                <a:latin typeface="Tahoma" charset="0"/>
                <a:ea typeface="Tahoma" charset="0"/>
                <a:cs typeface="Tahoma" charset="0"/>
              </a:rPr>
              <a:t>Khi muốn </a:t>
            </a:r>
            <a:r>
              <a:rPr lang="en-US" sz="1800" b="1" dirty="0">
                <a:latin typeface="Tahoma" charset="0"/>
                <a:ea typeface="Tahoma" charset="0"/>
                <a:cs typeface="Tahoma" charset="0"/>
              </a:rPr>
              <a:t>tránh kế thừa nhiều lớp con</a:t>
            </a:r>
            <a:r>
              <a:rPr lang="en-US" sz="1800" dirty="0">
                <a:latin typeface="Tahoma" charset="0"/>
                <a:ea typeface="Tahoma" charset="0"/>
                <a:cs typeface="Tahoma" charset="0"/>
              </a:rPr>
              <a:t>, vì Decorator sử dụng </a:t>
            </a:r>
            <a:r>
              <a:rPr lang="en-US" sz="1800" b="1" dirty="0">
                <a:latin typeface="Tahoma" charset="0"/>
                <a:ea typeface="Tahoma" charset="0"/>
                <a:cs typeface="Tahoma" charset="0"/>
              </a:rPr>
              <a:t>thành phần (composition) </a:t>
            </a:r>
            <a:r>
              <a:rPr lang="en-US" sz="1800" dirty="0">
                <a:latin typeface="Tahoma" charset="0"/>
                <a:ea typeface="Tahoma" charset="0"/>
                <a:cs typeface="Tahoma" charset="0"/>
              </a:rPr>
              <a:t>thay vì kế thừa.</a:t>
            </a:r>
          </a:p>
          <a:p>
            <a:pPr marL="342900" indent="-342900">
              <a:lnSpc>
                <a:spcPct val="140000"/>
              </a:lnSpc>
              <a:buFont typeface="Arial" charset="0"/>
              <a:buChar char="•"/>
            </a:pPr>
            <a:r>
              <a:rPr lang="en-US" sz="1800" dirty="0">
                <a:latin typeface="Tahoma" charset="0"/>
                <a:ea typeface="Tahoma" charset="0"/>
                <a:cs typeface="Tahoma" charset="0"/>
              </a:rPr>
              <a:t>Ví dụ thực tế:</a:t>
            </a:r>
          </a:p>
          <a:p>
            <a:pPr marL="626364" lvl="1" indent="-342900">
              <a:lnSpc>
                <a:spcPct val="140000"/>
              </a:lnSpc>
              <a:buFont typeface="Courier New" charset="0"/>
              <a:buChar char="o"/>
            </a:pPr>
            <a:r>
              <a:rPr lang="en-US" sz="1800" dirty="0">
                <a:latin typeface="Tahoma" charset="0"/>
                <a:ea typeface="Tahoma" charset="0"/>
                <a:cs typeface="Tahoma" charset="0"/>
              </a:rPr>
              <a:t>Cà phê có thể thêm </a:t>
            </a:r>
            <a:r>
              <a:rPr lang="en-US" sz="1800" b="1" dirty="0">
                <a:latin typeface="Tahoma" charset="0"/>
                <a:ea typeface="Tahoma" charset="0"/>
                <a:cs typeface="Tahoma" charset="0"/>
              </a:rPr>
              <a:t>đường, sữa, kem </a:t>
            </a:r>
            <a:r>
              <a:rPr lang="mr-IN" sz="1800" b="1" dirty="0">
                <a:latin typeface="Tahoma" charset="0"/>
                <a:ea typeface="Tahoma" charset="0"/>
                <a:cs typeface="Tahoma" charset="0"/>
              </a:rPr>
              <a:t>…</a:t>
            </a:r>
            <a:r>
              <a:rPr lang="en-US" sz="1800" b="1" dirty="0">
                <a:latin typeface="Tahoma" charset="0"/>
                <a:ea typeface="Tahoma" charset="0"/>
                <a:cs typeface="Tahoma" charset="0"/>
              </a:rPr>
              <a:t> </a:t>
            </a:r>
            <a:r>
              <a:rPr lang="en-US" sz="1800" dirty="0">
                <a:latin typeface="Tahoma" charset="0"/>
                <a:ea typeface="Tahoma" charset="0"/>
                <a:cs typeface="Tahoma" charset="0"/>
              </a:rPr>
              <a:t>mà không thay đổi lớp coffee gốc.</a:t>
            </a:r>
          </a:p>
        </p:txBody>
      </p:sp>
    </p:spTree>
    <p:extLst>
      <p:ext uri="{BB962C8B-B14F-4D97-AF65-F5344CB8AC3E}">
        <p14:creationId xmlns:p14="http://schemas.microsoft.com/office/powerpoint/2010/main" val="1957697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SOLID PRINCIPLES</a:t>
            </a:r>
          </a:p>
        </p:txBody>
      </p:sp>
      <p:sp>
        <p:nvSpPr>
          <p:cNvPr id="6" name="Content Placeholder 5"/>
          <p:cNvSpPr>
            <a:spLocks noGrp="1"/>
          </p:cNvSpPr>
          <p:nvPr>
            <p:ph sz="quarter" idx="13"/>
          </p:nvPr>
        </p:nvSpPr>
        <p:spPr/>
        <p:txBody>
          <a:bodyPr/>
          <a:lstStyle/>
          <a:p>
            <a:r>
              <a:rPr lang="en-US" sz="3000">
                <a:solidFill>
                  <a:schemeClr val="bg1"/>
                </a:solidFill>
              </a:rPr>
              <a:t>S</a:t>
            </a:r>
            <a:r>
              <a:rPr lang="en-US"/>
              <a:t>ingle Responsibility</a:t>
            </a:r>
          </a:p>
          <a:p>
            <a:r>
              <a:rPr lang="en-US" sz="3000">
                <a:solidFill>
                  <a:schemeClr val="bg1"/>
                </a:solidFill>
              </a:rPr>
              <a:t>O</a:t>
            </a:r>
            <a:r>
              <a:rPr lang="en-US"/>
              <a:t>pen/Closed</a:t>
            </a:r>
          </a:p>
          <a:p>
            <a:r>
              <a:rPr lang="en-US" sz="3000">
                <a:solidFill>
                  <a:schemeClr val="bg1"/>
                </a:solidFill>
              </a:rPr>
              <a:t>L</a:t>
            </a:r>
            <a:r>
              <a:rPr lang="en-US"/>
              <a:t>iskov Substitution</a:t>
            </a:r>
          </a:p>
          <a:p>
            <a:r>
              <a:rPr lang="en-US" sz="3000">
                <a:solidFill>
                  <a:schemeClr val="bg1"/>
                </a:solidFill>
              </a:rPr>
              <a:t>I</a:t>
            </a:r>
            <a:r>
              <a:rPr lang="en-US"/>
              <a:t>nterface Segregation</a:t>
            </a:r>
          </a:p>
          <a:p>
            <a:r>
              <a:rPr lang="en-US" sz="3000">
                <a:solidFill>
                  <a:schemeClr val="bg1"/>
                </a:solidFill>
              </a:rPr>
              <a:t>D</a:t>
            </a:r>
            <a:r>
              <a:rPr lang="en-US"/>
              <a:t>ependency Inversion</a:t>
            </a:r>
          </a:p>
        </p:txBody>
      </p:sp>
    </p:spTree>
    <p:extLst>
      <p:ext uri="{BB962C8B-B14F-4D97-AF65-F5344CB8AC3E}">
        <p14:creationId xmlns:p14="http://schemas.microsoft.com/office/powerpoint/2010/main" val="1883319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9778365" cy="1494596"/>
          </a:xfrm>
        </p:spPr>
        <p:txBody>
          <a:bodyPr/>
          <a:lstStyle/>
          <a:p>
            <a:r>
              <a:rPr lang="en-US" dirty="0"/>
              <a:t>Decorator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60" y="2438400"/>
            <a:ext cx="11229340" cy="3835595"/>
          </a:xfrm>
        </p:spPr>
        <p:txBody>
          <a:bodyPr>
            <a:normAutofit/>
          </a:bodyPr>
          <a:lstStyle/>
          <a:p>
            <a:pPr marL="342900" indent="-342900">
              <a:lnSpc>
                <a:spcPct val="140000"/>
              </a:lnSpc>
              <a:buFont typeface="Arial" charset="0"/>
              <a:buChar char="•"/>
            </a:pPr>
            <a:r>
              <a:rPr lang="en-US" sz="1800" dirty="0">
                <a:latin typeface="Tahoma" charset="0"/>
                <a:ea typeface="Tahoma" charset="0"/>
                <a:cs typeface="Tahoma" charset="0"/>
              </a:rPr>
              <a:t>Step 1: Tạo Interface Component (Common)</a:t>
            </a:r>
          </a:p>
        </p:txBody>
      </p:sp>
      <p:pic>
        <p:nvPicPr>
          <p:cNvPr id="4" name="Picture 3"/>
          <p:cNvPicPr>
            <a:picLocks noChangeAspect="1"/>
          </p:cNvPicPr>
          <p:nvPr/>
        </p:nvPicPr>
        <p:blipFill>
          <a:blip r:embed="rId3"/>
          <a:stretch>
            <a:fillRect/>
          </a:stretch>
        </p:blipFill>
        <p:spPr>
          <a:xfrm>
            <a:off x="2870323" y="3125466"/>
            <a:ext cx="3873377" cy="1224381"/>
          </a:xfrm>
          <a:prstGeom prst="rect">
            <a:avLst/>
          </a:prstGeom>
        </p:spPr>
      </p:pic>
    </p:spTree>
    <p:extLst>
      <p:ext uri="{BB962C8B-B14F-4D97-AF65-F5344CB8AC3E}">
        <p14:creationId xmlns:p14="http://schemas.microsoft.com/office/powerpoint/2010/main" val="5560885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9778365" cy="1494596"/>
          </a:xfrm>
        </p:spPr>
        <p:txBody>
          <a:bodyPr/>
          <a:lstStyle/>
          <a:p>
            <a:r>
              <a:rPr lang="en-US" dirty="0"/>
              <a:t>Decorator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60" y="2438400"/>
            <a:ext cx="11229340" cy="3835595"/>
          </a:xfrm>
        </p:spPr>
        <p:txBody>
          <a:bodyPr>
            <a:normAutofit/>
          </a:bodyPr>
          <a:lstStyle/>
          <a:p>
            <a:pPr marL="342900" indent="-342900">
              <a:lnSpc>
                <a:spcPct val="140000"/>
              </a:lnSpc>
              <a:buFont typeface="Arial" charset="0"/>
              <a:buChar char="•"/>
            </a:pPr>
            <a:r>
              <a:rPr lang="en-US" sz="1800" dirty="0">
                <a:latin typeface="Tahoma" charset="0"/>
                <a:ea typeface="Tahoma" charset="0"/>
                <a:cs typeface="Tahoma" charset="0"/>
              </a:rPr>
              <a:t>Step 2: Tạo class Concrete Component</a:t>
            </a:r>
          </a:p>
        </p:txBody>
      </p:sp>
      <p:pic>
        <p:nvPicPr>
          <p:cNvPr id="5" name="Picture 4"/>
          <p:cNvPicPr>
            <a:picLocks noChangeAspect="1"/>
          </p:cNvPicPr>
          <p:nvPr/>
        </p:nvPicPr>
        <p:blipFill>
          <a:blip r:embed="rId3"/>
          <a:stretch>
            <a:fillRect/>
          </a:stretch>
        </p:blipFill>
        <p:spPr>
          <a:xfrm>
            <a:off x="3128963" y="3049797"/>
            <a:ext cx="4952330" cy="3224198"/>
          </a:xfrm>
          <a:prstGeom prst="rect">
            <a:avLst/>
          </a:prstGeom>
        </p:spPr>
      </p:pic>
    </p:spTree>
    <p:extLst>
      <p:ext uri="{BB962C8B-B14F-4D97-AF65-F5344CB8AC3E}">
        <p14:creationId xmlns:p14="http://schemas.microsoft.com/office/powerpoint/2010/main" val="18896671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9778365" cy="1494596"/>
          </a:xfrm>
        </p:spPr>
        <p:txBody>
          <a:bodyPr/>
          <a:lstStyle/>
          <a:p>
            <a:r>
              <a:rPr lang="en-US" dirty="0"/>
              <a:t>Decorator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60" y="2438400"/>
            <a:ext cx="11229340" cy="3835595"/>
          </a:xfrm>
        </p:spPr>
        <p:txBody>
          <a:bodyPr>
            <a:normAutofit/>
          </a:bodyPr>
          <a:lstStyle/>
          <a:p>
            <a:pPr marL="342900" indent="-342900">
              <a:lnSpc>
                <a:spcPct val="140000"/>
              </a:lnSpc>
              <a:buFont typeface="Arial" charset="0"/>
              <a:buChar char="•"/>
            </a:pPr>
            <a:r>
              <a:rPr lang="en-US" sz="1800" dirty="0">
                <a:latin typeface="Tahoma" charset="0"/>
                <a:ea typeface="Tahoma" charset="0"/>
                <a:cs typeface="Tahoma" charset="0"/>
              </a:rPr>
              <a:t>Step 3: Tạo class Decorator</a:t>
            </a:r>
          </a:p>
        </p:txBody>
      </p:sp>
      <p:pic>
        <p:nvPicPr>
          <p:cNvPr id="4" name="Picture 3"/>
          <p:cNvPicPr>
            <a:picLocks noChangeAspect="1"/>
          </p:cNvPicPr>
          <p:nvPr/>
        </p:nvPicPr>
        <p:blipFill>
          <a:blip r:embed="rId3"/>
          <a:stretch>
            <a:fillRect/>
          </a:stretch>
        </p:blipFill>
        <p:spPr>
          <a:xfrm>
            <a:off x="4470648" y="2281324"/>
            <a:ext cx="5616327" cy="4149745"/>
          </a:xfrm>
          <a:prstGeom prst="rect">
            <a:avLst/>
          </a:prstGeom>
        </p:spPr>
      </p:pic>
    </p:spTree>
    <p:extLst>
      <p:ext uri="{BB962C8B-B14F-4D97-AF65-F5344CB8AC3E}">
        <p14:creationId xmlns:p14="http://schemas.microsoft.com/office/powerpoint/2010/main" val="11569679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9778365" cy="1494596"/>
          </a:xfrm>
        </p:spPr>
        <p:txBody>
          <a:bodyPr/>
          <a:lstStyle/>
          <a:p>
            <a:r>
              <a:rPr lang="en-US" dirty="0"/>
              <a:t>Decorator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60" y="2438400"/>
            <a:ext cx="11229340" cy="3835595"/>
          </a:xfrm>
        </p:spPr>
        <p:txBody>
          <a:bodyPr>
            <a:normAutofit/>
          </a:bodyPr>
          <a:lstStyle/>
          <a:p>
            <a:pPr marL="342900" indent="-342900">
              <a:lnSpc>
                <a:spcPct val="140000"/>
              </a:lnSpc>
              <a:buFont typeface="Arial" charset="0"/>
              <a:buChar char="•"/>
            </a:pPr>
            <a:r>
              <a:rPr lang="en-US" sz="1800" dirty="0">
                <a:latin typeface="Tahoma" charset="0"/>
                <a:ea typeface="Tahoma" charset="0"/>
                <a:cs typeface="Tahoma" charset="0"/>
              </a:rPr>
              <a:t>Step 4: Tạo class Concrete Decorator (Thêm chức năng)</a:t>
            </a:r>
          </a:p>
        </p:txBody>
      </p:sp>
      <p:pic>
        <p:nvPicPr>
          <p:cNvPr id="5" name="Picture 4"/>
          <p:cNvPicPr>
            <a:picLocks noChangeAspect="1"/>
          </p:cNvPicPr>
          <p:nvPr/>
        </p:nvPicPr>
        <p:blipFill>
          <a:blip r:embed="rId3"/>
          <a:stretch>
            <a:fillRect/>
          </a:stretch>
        </p:blipFill>
        <p:spPr>
          <a:xfrm>
            <a:off x="594360" y="2984674"/>
            <a:ext cx="4763453" cy="3462545"/>
          </a:xfrm>
          <a:prstGeom prst="rect">
            <a:avLst/>
          </a:prstGeom>
        </p:spPr>
      </p:pic>
      <p:pic>
        <p:nvPicPr>
          <p:cNvPr id="6" name="Picture 5"/>
          <p:cNvPicPr>
            <a:picLocks noChangeAspect="1"/>
          </p:cNvPicPr>
          <p:nvPr/>
        </p:nvPicPr>
        <p:blipFill>
          <a:blip r:embed="rId4"/>
          <a:stretch>
            <a:fillRect/>
          </a:stretch>
        </p:blipFill>
        <p:spPr>
          <a:xfrm>
            <a:off x="5698916" y="2991272"/>
            <a:ext cx="5202448" cy="3478139"/>
          </a:xfrm>
          <a:prstGeom prst="rect">
            <a:avLst/>
          </a:prstGeom>
        </p:spPr>
      </p:pic>
    </p:spTree>
    <p:extLst>
      <p:ext uri="{BB962C8B-B14F-4D97-AF65-F5344CB8AC3E}">
        <p14:creationId xmlns:p14="http://schemas.microsoft.com/office/powerpoint/2010/main" val="12480378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0C1B7-6E4E-3DEE-50C0-1CA3B14303EE}"/>
              </a:ext>
            </a:extLst>
          </p:cNvPr>
          <p:cNvSpPr>
            <a:spLocks noGrp="1"/>
          </p:cNvSpPr>
          <p:nvPr>
            <p:ph type="ctrTitle"/>
          </p:nvPr>
        </p:nvSpPr>
        <p:spPr>
          <a:xfrm>
            <a:off x="594360" y="411479"/>
            <a:ext cx="9464040" cy="3291840"/>
          </a:xfrm>
        </p:spPr>
        <p:txBody>
          <a:bodyPr/>
          <a:lstStyle/>
          <a:p>
            <a:r>
              <a:rPr lang="en-US" dirty="0"/>
              <a:t>Facade Design Pattern</a:t>
            </a:r>
          </a:p>
        </p:txBody>
      </p:sp>
      <p:sp>
        <p:nvSpPr>
          <p:cNvPr id="3" name="Text Placeholder 2">
            <a:extLst>
              <a:ext uri="{FF2B5EF4-FFF2-40B4-BE49-F238E27FC236}">
                <a16:creationId xmlns:a16="http://schemas.microsoft.com/office/drawing/2014/main" id="{8BE734F0-2DDD-AF70-F13D-F9E4C1929411}"/>
              </a:ext>
            </a:extLst>
          </p:cNvPr>
          <p:cNvSpPr>
            <a:spLocks noGrp="1"/>
          </p:cNvSpPr>
          <p:nvPr>
            <p:ph type="body" sz="quarter" idx="11"/>
          </p:nvPr>
        </p:nvSpPr>
        <p:spPr>
          <a:xfrm>
            <a:off x="594360" y="4549552"/>
            <a:ext cx="5486400" cy="1645920"/>
          </a:xfrm>
        </p:spPr>
        <p:txBody>
          <a:bodyPr/>
          <a:lstStyle/>
          <a:p>
            <a:r>
              <a:rPr lang="en-US" dirty="0"/>
              <a:t>Structural Patterns</a:t>
            </a:r>
          </a:p>
        </p:txBody>
      </p:sp>
    </p:spTree>
    <p:extLst>
      <p:ext uri="{BB962C8B-B14F-4D97-AF65-F5344CB8AC3E}">
        <p14:creationId xmlns:p14="http://schemas.microsoft.com/office/powerpoint/2010/main" val="5819838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9778365" cy="1494596"/>
          </a:xfrm>
        </p:spPr>
        <p:txBody>
          <a:bodyPr/>
          <a:lstStyle/>
          <a:p>
            <a:r>
              <a:rPr lang="en-US" dirty="0"/>
              <a:t>Facade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60" y="2438400"/>
            <a:ext cx="11229340" cy="847725"/>
          </a:xfrm>
        </p:spPr>
        <p:txBody>
          <a:bodyPr>
            <a:normAutofit/>
          </a:bodyPr>
          <a:lstStyle/>
          <a:p>
            <a:pPr marL="342900" indent="-342900">
              <a:lnSpc>
                <a:spcPct val="140000"/>
              </a:lnSpc>
              <a:buFont typeface="Arial" charset="0"/>
              <a:buChar char="•"/>
            </a:pPr>
            <a:r>
              <a:rPr lang="en-US" sz="1800" dirty="0">
                <a:latin typeface="Tahoma" charset="0"/>
                <a:ea typeface="Tahoma" charset="0"/>
                <a:cs typeface="Tahoma" charset="0"/>
              </a:rPr>
              <a:t>Facade Pattern là một design pattern thuộc nhóm Structural Pattern, chung cấp </a:t>
            </a:r>
            <a:r>
              <a:rPr lang="en-US" sz="1800" b="1" dirty="0">
                <a:latin typeface="Tahoma" charset="0"/>
                <a:ea typeface="Tahoma" charset="0"/>
                <a:cs typeface="Tahoma" charset="0"/>
              </a:rPr>
              <a:t>một giao diện đơn giản (Facade) để truy cập các hệ thống con phức tạp.</a:t>
            </a:r>
            <a:endParaRPr lang="en-US" sz="1800" dirty="0">
              <a:latin typeface="Tahoma" charset="0"/>
              <a:ea typeface="Tahoma" charset="0"/>
              <a:cs typeface="Tahoma" charset="0"/>
            </a:endParaRPr>
          </a:p>
          <a:p>
            <a:pPr marL="342900" indent="-342900">
              <a:lnSpc>
                <a:spcPct val="140000"/>
              </a:lnSpc>
              <a:buFont typeface="Arial" charset="0"/>
              <a:buChar char="•"/>
            </a:pPr>
            <a:endParaRPr lang="en-US" sz="1800" b="1" dirty="0">
              <a:latin typeface="Tahoma" charset="0"/>
              <a:ea typeface="Tahoma" charset="0"/>
              <a:cs typeface="Tahoma" charset="0"/>
            </a:endParaRPr>
          </a:p>
        </p:txBody>
      </p:sp>
      <p:pic>
        <p:nvPicPr>
          <p:cNvPr id="4" name="Picture 3"/>
          <p:cNvPicPr>
            <a:picLocks noChangeAspect="1"/>
          </p:cNvPicPr>
          <p:nvPr/>
        </p:nvPicPr>
        <p:blipFill>
          <a:blip r:embed="rId3"/>
          <a:stretch>
            <a:fillRect/>
          </a:stretch>
        </p:blipFill>
        <p:spPr>
          <a:xfrm>
            <a:off x="7553961" y="3286125"/>
            <a:ext cx="4269739" cy="2668587"/>
          </a:xfrm>
          <a:prstGeom prst="rect">
            <a:avLst/>
          </a:prstGeom>
        </p:spPr>
      </p:pic>
      <p:sp>
        <p:nvSpPr>
          <p:cNvPr id="5"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60" y="3286125"/>
            <a:ext cx="6959601" cy="3300413"/>
          </a:xfrm>
        </p:spPr>
        <p:txBody>
          <a:bodyPr>
            <a:normAutofit/>
          </a:bodyPr>
          <a:lstStyle/>
          <a:p>
            <a:pPr marL="342900" indent="-342900">
              <a:lnSpc>
                <a:spcPct val="140000"/>
              </a:lnSpc>
              <a:buFont typeface="Arial" charset="0"/>
              <a:buChar char="•"/>
            </a:pPr>
            <a:r>
              <a:rPr lang="en-US" sz="1800" dirty="0">
                <a:latin typeface="Tahoma" charset="0"/>
                <a:ea typeface="Tahoma" charset="0"/>
                <a:cs typeface="Tahoma" charset="0"/>
              </a:rPr>
              <a:t>Khi nào dùng Facade Pattern?</a:t>
            </a:r>
          </a:p>
          <a:p>
            <a:pPr marL="626364" lvl="1" indent="-342900">
              <a:lnSpc>
                <a:spcPct val="140000"/>
              </a:lnSpc>
              <a:buFont typeface="Courier New" charset="0"/>
              <a:buChar char="o"/>
            </a:pPr>
            <a:r>
              <a:rPr lang="en-US" sz="1800" dirty="0">
                <a:latin typeface="Tahoma" charset="0"/>
                <a:ea typeface="Tahoma" charset="0"/>
                <a:cs typeface="Tahoma" charset="0"/>
              </a:rPr>
              <a:t>Khi hệ thống có </a:t>
            </a:r>
            <a:r>
              <a:rPr lang="en-US" sz="1800" b="1" dirty="0">
                <a:latin typeface="Tahoma" charset="0"/>
                <a:ea typeface="Tahoma" charset="0"/>
                <a:cs typeface="Tahoma" charset="0"/>
              </a:rPr>
              <a:t>nhiều lớp con hoặc API phức tạp</a:t>
            </a:r>
            <a:r>
              <a:rPr lang="en-US" sz="1800" dirty="0">
                <a:latin typeface="Tahoma" charset="0"/>
                <a:ea typeface="Tahoma" charset="0"/>
                <a:cs typeface="Tahoma" charset="0"/>
              </a:rPr>
              <a:t>, cần một lớp trung gian đơn giản để tương tác.</a:t>
            </a:r>
          </a:p>
          <a:p>
            <a:pPr marL="626364" lvl="1" indent="-342900">
              <a:lnSpc>
                <a:spcPct val="140000"/>
              </a:lnSpc>
              <a:buFont typeface="Courier New" charset="0"/>
              <a:buChar char="o"/>
            </a:pPr>
            <a:r>
              <a:rPr lang="en-US" sz="1800" dirty="0">
                <a:latin typeface="Tahoma" charset="0"/>
                <a:ea typeface="Tahoma" charset="0"/>
                <a:cs typeface="Tahoma" charset="0"/>
              </a:rPr>
              <a:t>Khi muốn </a:t>
            </a:r>
            <a:r>
              <a:rPr lang="en-US" sz="1800" b="1" dirty="0">
                <a:latin typeface="Tahoma" charset="0"/>
                <a:ea typeface="Tahoma" charset="0"/>
                <a:cs typeface="Tahoma" charset="0"/>
              </a:rPr>
              <a:t>giảm sự phụ thuộc giữa các lớp </a:t>
            </a:r>
            <a:r>
              <a:rPr lang="en-US" sz="1800" dirty="0">
                <a:latin typeface="Tahoma" charset="0"/>
                <a:ea typeface="Tahoma" charset="0"/>
                <a:cs typeface="Tahoma" charset="0"/>
              </a:rPr>
              <a:t>và </a:t>
            </a:r>
            <a:r>
              <a:rPr lang="en-US" sz="1800" b="1" dirty="0">
                <a:latin typeface="Tahoma" charset="0"/>
                <a:ea typeface="Tahoma" charset="0"/>
                <a:cs typeface="Tahoma" charset="0"/>
              </a:rPr>
              <a:t>ẩn bớt sự phức tạp</a:t>
            </a:r>
            <a:r>
              <a:rPr lang="en-US" sz="1800" dirty="0">
                <a:latin typeface="Tahoma" charset="0"/>
                <a:ea typeface="Tahoma" charset="0"/>
                <a:cs typeface="Tahoma" charset="0"/>
              </a:rPr>
              <a:t> của hệ thống con.</a:t>
            </a:r>
          </a:p>
          <a:p>
            <a:pPr marL="626364" lvl="1" indent="-342900">
              <a:lnSpc>
                <a:spcPct val="140000"/>
              </a:lnSpc>
              <a:buFont typeface="Courier New" charset="0"/>
              <a:buChar char="o"/>
            </a:pPr>
            <a:r>
              <a:rPr lang="en-US" sz="1800" dirty="0">
                <a:latin typeface="Tahoma" charset="0"/>
                <a:ea typeface="Tahoma" charset="0"/>
                <a:cs typeface="Tahoma" charset="0"/>
              </a:rPr>
              <a:t>Khi cần </a:t>
            </a:r>
            <a:r>
              <a:rPr lang="en-US" sz="1800" b="1" dirty="0">
                <a:latin typeface="Tahoma" charset="0"/>
                <a:ea typeface="Tahoma" charset="0"/>
                <a:cs typeface="Tahoma" charset="0"/>
              </a:rPr>
              <a:t>tạo một giao diện cấp cao hơn </a:t>
            </a:r>
            <a:r>
              <a:rPr lang="en-US" sz="1800" dirty="0">
                <a:latin typeface="Tahoma" charset="0"/>
                <a:ea typeface="Tahoma" charset="0"/>
                <a:cs typeface="Tahoma" charset="0"/>
              </a:rPr>
              <a:t>để dễ sử dụng hơn</a:t>
            </a:r>
          </a:p>
          <a:p>
            <a:pPr marL="626364" lvl="1" indent="-342900">
              <a:lnSpc>
                <a:spcPct val="140000"/>
              </a:lnSpc>
              <a:buFont typeface="Courier New" charset="0"/>
              <a:buChar char="o"/>
            </a:pPr>
            <a:endParaRPr lang="en-US" sz="1800" dirty="0">
              <a:latin typeface="Tahoma" charset="0"/>
              <a:ea typeface="Tahoma" charset="0"/>
              <a:cs typeface="Tahoma" charset="0"/>
            </a:endParaRPr>
          </a:p>
        </p:txBody>
      </p:sp>
    </p:spTree>
    <p:extLst>
      <p:ext uri="{BB962C8B-B14F-4D97-AF65-F5344CB8AC3E}">
        <p14:creationId xmlns:p14="http://schemas.microsoft.com/office/powerpoint/2010/main" val="1002105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9778365" cy="1494596"/>
          </a:xfrm>
        </p:spPr>
        <p:txBody>
          <a:bodyPr/>
          <a:lstStyle/>
          <a:p>
            <a:r>
              <a:rPr lang="en-US" dirty="0"/>
              <a:t>Facade Design Pattern</a:t>
            </a:r>
          </a:p>
        </p:txBody>
      </p:sp>
      <p:sp>
        <p:nvSpPr>
          <p:cNvPr id="5"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60" y="2518611"/>
            <a:ext cx="10939914" cy="4067927"/>
          </a:xfrm>
        </p:spPr>
        <p:txBody>
          <a:bodyPr>
            <a:normAutofit/>
          </a:bodyPr>
          <a:lstStyle/>
          <a:p>
            <a:pPr marL="342900" indent="-342900">
              <a:lnSpc>
                <a:spcPct val="140000"/>
              </a:lnSpc>
              <a:buFont typeface="Arial" charset="0"/>
              <a:buChar char="•"/>
            </a:pPr>
            <a:r>
              <a:rPr lang="en-US" sz="1800" dirty="0">
                <a:latin typeface="Tahoma" charset="0"/>
                <a:ea typeface="Tahoma" charset="0"/>
                <a:cs typeface="Tahoma" charset="0"/>
              </a:rPr>
              <a:t>Ví dụ thực tế:</a:t>
            </a:r>
          </a:p>
          <a:p>
            <a:pPr marL="626364" lvl="1" indent="-342900">
              <a:lnSpc>
                <a:spcPct val="140000"/>
              </a:lnSpc>
              <a:buFont typeface="Courier New" charset="0"/>
              <a:buChar char="o"/>
            </a:pPr>
            <a:r>
              <a:rPr lang="en-US" sz="1800" dirty="0">
                <a:latin typeface="Tahoma" charset="0"/>
                <a:ea typeface="Tahoma" charset="0"/>
                <a:cs typeface="Tahoma" charset="0"/>
              </a:rPr>
              <a:t>Hệ thống đặt vé máy bay: Người dùng chỉ cần gọi một hàm thay vì thao tác với nhiều hệ thống.</a:t>
            </a:r>
          </a:p>
          <a:p>
            <a:pPr marL="626364" lvl="1" indent="-342900">
              <a:lnSpc>
                <a:spcPct val="140000"/>
              </a:lnSpc>
              <a:buFont typeface="Courier New" charset="0"/>
              <a:buChar char="o"/>
            </a:pPr>
            <a:r>
              <a:rPr lang="en-US" sz="1800" dirty="0">
                <a:latin typeface="Tahoma" charset="0"/>
                <a:ea typeface="Tahoma" charset="0"/>
                <a:cs typeface="Tahoma" charset="0"/>
              </a:rPr>
              <a:t>API Ngân hàng: Facade giúp ẩn đi nhiều bước xác thực, kiểm tra số dư, xử lý giao dịch</a:t>
            </a:r>
          </a:p>
        </p:txBody>
      </p:sp>
    </p:spTree>
    <p:extLst>
      <p:ext uri="{BB962C8B-B14F-4D97-AF65-F5344CB8AC3E}">
        <p14:creationId xmlns:p14="http://schemas.microsoft.com/office/powerpoint/2010/main" val="15931244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9778365" cy="1494596"/>
          </a:xfrm>
        </p:spPr>
        <p:txBody>
          <a:bodyPr/>
          <a:lstStyle/>
          <a:p>
            <a:r>
              <a:rPr lang="en-US" dirty="0"/>
              <a:t>Facade Design Pattern</a:t>
            </a:r>
          </a:p>
        </p:txBody>
      </p:sp>
      <p:pic>
        <p:nvPicPr>
          <p:cNvPr id="3" name="Content Placeholder 2"/>
          <p:cNvPicPr>
            <a:picLocks noGrp="1" noChangeAspect="1"/>
          </p:cNvPicPr>
          <p:nvPr>
            <p:ph sz="quarter" idx="15"/>
          </p:nvPr>
        </p:nvPicPr>
        <p:blipFill>
          <a:blip r:embed="rId3"/>
          <a:stretch>
            <a:fillRect/>
          </a:stretch>
        </p:blipFill>
        <p:spPr>
          <a:xfrm>
            <a:off x="3013869" y="2519363"/>
            <a:ext cx="6100762" cy="4067175"/>
          </a:xfrm>
          <a:prstGeom prst="rect">
            <a:avLst/>
          </a:prstGeom>
        </p:spPr>
      </p:pic>
    </p:spTree>
    <p:extLst>
      <p:ext uri="{BB962C8B-B14F-4D97-AF65-F5344CB8AC3E}">
        <p14:creationId xmlns:p14="http://schemas.microsoft.com/office/powerpoint/2010/main" val="20672505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0C1B7-6E4E-3DEE-50C0-1CA3B14303EE}"/>
              </a:ext>
            </a:extLst>
          </p:cNvPr>
          <p:cNvSpPr>
            <a:spLocks noGrp="1"/>
          </p:cNvSpPr>
          <p:nvPr>
            <p:ph type="ctrTitle"/>
          </p:nvPr>
        </p:nvSpPr>
        <p:spPr>
          <a:xfrm>
            <a:off x="594360" y="411479"/>
            <a:ext cx="9464040" cy="3291840"/>
          </a:xfrm>
        </p:spPr>
        <p:txBody>
          <a:bodyPr/>
          <a:lstStyle/>
          <a:p>
            <a:r>
              <a:rPr lang="en-US" dirty="0"/>
              <a:t>Flyweight Design Pattern</a:t>
            </a:r>
          </a:p>
        </p:txBody>
      </p:sp>
      <p:sp>
        <p:nvSpPr>
          <p:cNvPr id="3" name="Text Placeholder 2">
            <a:extLst>
              <a:ext uri="{FF2B5EF4-FFF2-40B4-BE49-F238E27FC236}">
                <a16:creationId xmlns:a16="http://schemas.microsoft.com/office/drawing/2014/main" id="{8BE734F0-2DDD-AF70-F13D-F9E4C1929411}"/>
              </a:ext>
            </a:extLst>
          </p:cNvPr>
          <p:cNvSpPr>
            <a:spLocks noGrp="1"/>
          </p:cNvSpPr>
          <p:nvPr>
            <p:ph type="body" sz="quarter" idx="11"/>
          </p:nvPr>
        </p:nvSpPr>
        <p:spPr>
          <a:xfrm>
            <a:off x="594360" y="4549552"/>
            <a:ext cx="5486400" cy="1645920"/>
          </a:xfrm>
        </p:spPr>
        <p:txBody>
          <a:bodyPr/>
          <a:lstStyle/>
          <a:p>
            <a:r>
              <a:rPr lang="en-US" dirty="0"/>
              <a:t>Structural Patterns</a:t>
            </a:r>
          </a:p>
        </p:txBody>
      </p:sp>
    </p:spTree>
    <p:extLst>
      <p:ext uri="{BB962C8B-B14F-4D97-AF65-F5344CB8AC3E}">
        <p14:creationId xmlns:p14="http://schemas.microsoft.com/office/powerpoint/2010/main" val="31630766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9778365" cy="1494596"/>
          </a:xfrm>
        </p:spPr>
        <p:txBody>
          <a:bodyPr/>
          <a:lstStyle/>
          <a:p>
            <a:r>
              <a:rPr lang="en-US" dirty="0"/>
              <a:t>Flyweight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60" y="2438400"/>
            <a:ext cx="11229340" cy="847725"/>
          </a:xfrm>
        </p:spPr>
        <p:txBody>
          <a:bodyPr>
            <a:normAutofit/>
          </a:bodyPr>
          <a:lstStyle/>
          <a:p>
            <a:pPr marL="342900" indent="-342900">
              <a:lnSpc>
                <a:spcPct val="140000"/>
              </a:lnSpc>
              <a:buFont typeface="Arial" charset="0"/>
              <a:buChar char="•"/>
            </a:pPr>
            <a:r>
              <a:rPr lang="en-US" sz="1800" dirty="0">
                <a:latin typeface="Tahoma" charset="0"/>
                <a:ea typeface="Tahoma" charset="0"/>
                <a:cs typeface="Tahoma" charset="0"/>
              </a:rPr>
              <a:t>Flyweight Pattern là một mẫu thiết kế (Design pattern) thuộc nhóm Structural Pattern, giúp </a:t>
            </a:r>
            <a:r>
              <a:rPr lang="en-US" sz="1800" b="1" dirty="0">
                <a:latin typeface="Tahoma" charset="0"/>
                <a:ea typeface="Tahoma" charset="0"/>
                <a:cs typeface="Tahoma" charset="0"/>
              </a:rPr>
              <a:t>giảm thiểu việc sử dụng bộ nhớ </a:t>
            </a:r>
            <a:r>
              <a:rPr lang="en-US" sz="1800" dirty="0">
                <a:latin typeface="Tahoma" charset="0"/>
                <a:ea typeface="Tahoma" charset="0"/>
                <a:cs typeface="Tahoma" charset="0"/>
              </a:rPr>
              <a:t>bằng cách </a:t>
            </a:r>
            <a:r>
              <a:rPr lang="en-US" sz="1800" b="1" dirty="0">
                <a:latin typeface="Tahoma" charset="0"/>
                <a:ea typeface="Tahoma" charset="0"/>
                <a:cs typeface="Tahoma" charset="0"/>
              </a:rPr>
              <a:t>chia sẻ đối tượng giống nhau</a:t>
            </a:r>
            <a:r>
              <a:rPr lang="en-US" sz="1800" dirty="0">
                <a:latin typeface="Tahoma" charset="0"/>
                <a:ea typeface="Tahoma" charset="0"/>
                <a:cs typeface="Tahoma" charset="0"/>
              </a:rPr>
              <a:t> thay vì tạo mới liên tục.</a:t>
            </a:r>
            <a:endParaRPr lang="en-US" sz="1800" b="1" dirty="0">
              <a:latin typeface="Tahoma" charset="0"/>
              <a:ea typeface="Tahoma" charset="0"/>
              <a:cs typeface="Tahoma" charset="0"/>
            </a:endParaRPr>
          </a:p>
        </p:txBody>
      </p:sp>
      <p:sp>
        <p:nvSpPr>
          <p:cNvPr id="5"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60" y="3286125"/>
            <a:ext cx="6959601" cy="3300413"/>
          </a:xfrm>
        </p:spPr>
        <p:txBody>
          <a:bodyPr>
            <a:normAutofit lnSpcReduction="10000"/>
          </a:bodyPr>
          <a:lstStyle/>
          <a:p>
            <a:pPr marL="342900" indent="-342900">
              <a:lnSpc>
                <a:spcPct val="140000"/>
              </a:lnSpc>
              <a:buFont typeface="Arial" charset="0"/>
              <a:buChar char="•"/>
            </a:pPr>
            <a:r>
              <a:rPr lang="en-US" sz="1800" dirty="0">
                <a:latin typeface="Tahoma" charset="0"/>
                <a:ea typeface="Tahoma" charset="0"/>
                <a:cs typeface="Tahoma" charset="0"/>
              </a:rPr>
              <a:t>Khi nào dùng Flyweight Pattern?</a:t>
            </a:r>
          </a:p>
          <a:p>
            <a:pPr marL="626364" lvl="1" indent="-342900">
              <a:lnSpc>
                <a:spcPct val="140000"/>
              </a:lnSpc>
              <a:buFont typeface="Courier New" charset="0"/>
              <a:buChar char="o"/>
            </a:pPr>
            <a:r>
              <a:rPr lang="en-US" sz="1800" dirty="0">
                <a:latin typeface="Tahoma" charset="0"/>
                <a:ea typeface="Tahoma" charset="0"/>
                <a:cs typeface="Tahoma" charset="0"/>
              </a:rPr>
              <a:t>Khi ứng dụng </a:t>
            </a:r>
            <a:r>
              <a:rPr lang="en-US" sz="1800" b="1" dirty="0">
                <a:latin typeface="Tahoma" charset="0"/>
                <a:ea typeface="Tahoma" charset="0"/>
                <a:cs typeface="Tahoma" charset="0"/>
              </a:rPr>
              <a:t>tạo ra quá nhiều đối tượng giống nhau</a:t>
            </a:r>
            <a:r>
              <a:rPr lang="en-US" sz="1800" dirty="0">
                <a:latin typeface="Tahoma" charset="0"/>
                <a:ea typeface="Tahoma" charset="0"/>
                <a:cs typeface="Tahoma" charset="0"/>
              </a:rPr>
              <a:t>, gây tốn bộ nhớ.</a:t>
            </a:r>
          </a:p>
          <a:p>
            <a:pPr marL="626364" lvl="1" indent="-342900">
              <a:lnSpc>
                <a:spcPct val="140000"/>
              </a:lnSpc>
              <a:buFont typeface="Courier New" charset="0"/>
              <a:buChar char="o"/>
            </a:pPr>
            <a:r>
              <a:rPr lang="en-US" sz="1800" dirty="0">
                <a:latin typeface="Tahoma" charset="0"/>
                <a:ea typeface="Tahoma" charset="0"/>
                <a:cs typeface="Tahoma" charset="0"/>
              </a:rPr>
              <a:t>Khi cần </a:t>
            </a:r>
            <a:r>
              <a:rPr lang="en-US" sz="1800" b="1" dirty="0">
                <a:latin typeface="Tahoma" charset="0"/>
                <a:ea typeface="Tahoma" charset="0"/>
                <a:cs typeface="Tahoma" charset="0"/>
              </a:rPr>
              <a:t>tối ưu hiệu suất và giảm chi phí bộ nhớ </a:t>
            </a:r>
            <a:r>
              <a:rPr lang="en-US" sz="1800" dirty="0">
                <a:latin typeface="Tahoma" charset="0"/>
                <a:ea typeface="Tahoma" charset="0"/>
                <a:cs typeface="Tahoma" charset="0"/>
              </a:rPr>
              <a:t>bằng cách dùng </a:t>
            </a:r>
            <a:r>
              <a:rPr lang="en-US" sz="1800" b="1" dirty="0">
                <a:latin typeface="Tahoma" charset="0"/>
                <a:ea typeface="Tahoma" charset="0"/>
                <a:cs typeface="Tahoma" charset="0"/>
              </a:rPr>
              <a:t>object pool (bộ nhớ đệm đối tượng</a:t>
            </a:r>
            <a:r>
              <a:rPr lang="en-US" sz="1800" dirty="0">
                <a:latin typeface="Tahoma" charset="0"/>
                <a:ea typeface="Tahoma" charset="0"/>
                <a:cs typeface="Tahoma" charset="0"/>
              </a:rPr>
              <a:t>).</a:t>
            </a:r>
          </a:p>
          <a:p>
            <a:pPr marL="626364" lvl="1" indent="-342900">
              <a:lnSpc>
                <a:spcPct val="140000"/>
              </a:lnSpc>
              <a:buFont typeface="Courier New" charset="0"/>
              <a:buChar char="o"/>
            </a:pPr>
            <a:r>
              <a:rPr lang="en-US" sz="1800" dirty="0">
                <a:latin typeface="Tahoma" charset="0"/>
                <a:ea typeface="Tahoma" charset="0"/>
                <a:cs typeface="Tahoma" charset="0"/>
              </a:rPr>
              <a:t>Khi có </a:t>
            </a:r>
            <a:r>
              <a:rPr lang="en-US" sz="1800" b="1" dirty="0">
                <a:latin typeface="Tahoma" charset="0"/>
                <a:ea typeface="Tahoma" charset="0"/>
                <a:cs typeface="Tahoma" charset="0"/>
              </a:rPr>
              <a:t>nhiều đối tượng có thể tái sử dụng </a:t>
            </a:r>
            <a:r>
              <a:rPr lang="en-US" sz="1800" dirty="0">
                <a:latin typeface="Tahoma" charset="0"/>
                <a:ea typeface="Tahoma" charset="0"/>
                <a:cs typeface="Tahoma" charset="0"/>
              </a:rPr>
              <a:t>thay vì tạo mới mỗi lần.</a:t>
            </a:r>
          </a:p>
          <a:p>
            <a:pPr marL="626364" lvl="1" indent="-342900">
              <a:lnSpc>
                <a:spcPct val="140000"/>
              </a:lnSpc>
              <a:buFont typeface="Courier New" charset="0"/>
              <a:buChar char="o"/>
            </a:pPr>
            <a:endParaRPr lang="en-US" sz="1800" dirty="0">
              <a:latin typeface="Tahoma" charset="0"/>
              <a:ea typeface="Tahoma" charset="0"/>
              <a:cs typeface="Tahoma" charset="0"/>
            </a:endParaRPr>
          </a:p>
        </p:txBody>
      </p:sp>
      <p:pic>
        <p:nvPicPr>
          <p:cNvPr id="6" name="Picture 5"/>
          <p:cNvPicPr>
            <a:picLocks noChangeAspect="1"/>
          </p:cNvPicPr>
          <p:nvPr/>
        </p:nvPicPr>
        <p:blipFill>
          <a:blip r:embed="rId3"/>
          <a:stretch>
            <a:fillRect/>
          </a:stretch>
        </p:blipFill>
        <p:spPr>
          <a:xfrm>
            <a:off x="7520538" y="3064042"/>
            <a:ext cx="4671462" cy="2919664"/>
          </a:xfrm>
          <a:prstGeom prst="rect">
            <a:avLst/>
          </a:prstGeom>
        </p:spPr>
      </p:pic>
    </p:spTree>
    <p:extLst>
      <p:ext uri="{BB962C8B-B14F-4D97-AF65-F5344CB8AC3E}">
        <p14:creationId xmlns:p14="http://schemas.microsoft.com/office/powerpoint/2010/main" val="1407445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SOLID Principles</a:t>
            </a:r>
          </a:p>
        </p:txBody>
      </p:sp>
      <p:sp>
        <p:nvSpPr>
          <p:cNvPr id="5" name="Content Placeholder 4"/>
          <p:cNvSpPr>
            <a:spLocks noGrp="1"/>
          </p:cNvSpPr>
          <p:nvPr>
            <p:ph sz="quarter" idx="15"/>
          </p:nvPr>
        </p:nvSpPr>
        <p:spPr>
          <a:xfrm>
            <a:off x="594360" y="2413000"/>
            <a:ext cx="10848340" cy="3949700"/>
          </a:xfrm>
        </p:spPr>
        <p:txBody>
          <a:bodyPr/>
          <a:lstStyle/>
          <a:p>
            <a:pPr marL="342900" indent="-342900">
              <a:lnSpc>
                <a:spcPct val="140000"/>
              </a:lnSpc>
              <a:buFont typeface="Arial" charset="0"/>
              <a:buChar char="•"/>
            </a:pPr>
            <a:r>
              <a:rPr lang="en-US"/>
              <a:t>The </a:t>
            </a:r>
            <a:r>
              <a:rPr lang="en-US" b="1"/>
              <a:t>SOLID</a:t>
            </a:r>
            <a:r>
              <a:rPr lang="en-US"/>
              <a:t> principles are a set of five design principles in object-oriented programming that help create </a:t>
            </a:r>
            <a:r>
              <a:rPr lang="en-US" b="1"/>
              <a:t>maintainable, scalable, and flexible </a:t>
            </a:r>
            <a:r>
              <a:rPr lang="en-US"/>
              <a:t>software. These principles were introduced by </a:t>
            </a:r>
            <a:r>
              <a:rPr lang="en-US" b="1"/>
              <a:t>Robert C.Martin (Uncle Bob) </a:t>
            </a:r>
            <a:r>
              <a:rPr lang="en-US"/>
              <a:t>and are widely used in OOP languages.</a:t>
            </a:r>
          </a:p>
          <a:p>
            <a:pPr marL="342900" indent="-342900">
              <a:buFont typeface="Arial" charset="0"/>
              <a:buChar char="•"/>
            </a:pPr>
            <a:endParaRPr lang="en-US"/>
          </a:p>
        </p:txBody>
      </p:sp>
    </p:spTree>
    <p:extLst>
      <p:ext uri="{BB962C8B-B14F-4D97-AF65-F5344CB8AC3E}">
        <p14:creationId xmlns:p14="http://schemas.microsoft.com/office/powerpoint/2010/main" val="10680025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9778365" cy="1494596"/>
          </a:xfrm>
        </p:spPr>
        <p:txBody>
          <a:bodyPr/>
          <a:lstStyle/>
          <a:p>
            <a:r>
              <a:rPr lang="en-US" dirty="0"/>
              <a:t>Flyweight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60" y="2438400"/>
            <a:ext cx="11229340" cy="3835595"/>
          </a:xfrm>
        </p:spPr>
        <p:txBody>
          <a:bodyPr>
            <a:normAutofit/>
          </a:bodyPr>
          <a:lstStyle/>
          <a:p>
            <a:pPr marL="342900" indent="-342900">
              <a:lnSpc>
                <a:spcPct val="140000"/>
              </a:lnSpc>
              <a:buFont typeface="Arial" charset="0"/>
              <a:buChar char="•"/>
            </a:pPr>
            <a:r>
              <a:rPr lang="en-US" sz="1800" dirty="0">
                <a:latin typeface="Tahoma" charset="0"/>
                <a:ea typeface="Tahoma" charset="0"/>
                <a:cs typeface="Tahoma" charset="0"/>
              </a:rPr>
              <a:t>Ví dụ: Một ứng dụng vẽ hình tròn (Circle) trên màn hình.</a:t>
            </a:r>
          </a:p>
          <a:p>
            <a:pPr marL="626364" lvl="1" indent="-342900">
              <a:lnSpc>
                <a:spcPct val="140000"/>
              </a:lnSpc>
              <a:buFont typeface="Courier New" charset="0"/>
              <a:buChar char="o"/>
            </a:pPr>
            <a:r>
              <a:rPr lang="en-US" sz="1800" dirty="0">
                <a:latin typeface="Tahoma" charset="0"/>
                <a:ea typeface="Tahoma" charset="0"/>
                <a:cs typeface="Tahoma" charset="0"/>
              </a:rPr>
              <a:t>Mỗi hình tròn có màu sắc giống nhau có thể được </a:t>
            </a:r>
            <a:r>
              <a:rPr lang="en-US" sz="1800" b="1" dirty="0">
                <a:latin typeface="Tahoma" charset="0"/>
                <a:ea typeface="Tahoma" charset="0"/>
                <a:cs typeface="Tahoma" charset="0"/>
              </a:rPr>
              <a:t>tái sử dụng</a:t>
            </a:r>
            <a:r>
              <a:rPr lang="en-US" sz="1800" dirty="0">
                <a:latin typeface="Tahoma" charset="0"/>
                <a:ea typeface="Tahoma" charset="0"/>
                <a:cs typeface="Tahoma" charset="0"/>
              </a:rPr>
              <a:t> để tiết kiệm bộ nhớ.</a:t>
            </a:r>
          </a:p>
          <a:p>
            <a:pPr marL="626364" lvl="1" indent="-342900">
              <a:lnSpc>
                <a:spcPct val="140000"/>
              </a:lnSpc>
              <a:buFont typeface="Courier New" charset="0"/>
              <a:buChar char="o"/>
            </a:pPr>
            <a:r>
              <a:rPr lang="en-US" sz="1800" dirty="0">
                <a:latin typeface="Tahoma" charset="0"/>
                <a:ea typeface="Tahoma" charset="0"/>
                <a:cs typeface="Tahoma" charset="0"/>
              </a:rPr>
              <a:t>Các thuộc tính </a:t>
            </a:r>
            <a:r>
              <a:rPr lang="en-US" sz="1800" b="1" dirty="0">
                <a:latin typeface="Tahoma" charset="0"/>
                <a:ea typeface="Tahoma" charset="0"/>
                <a:cs typeface="Tahoma" charset="0"/>
              </a:rPr>
              <a:t>khác biệt </a:t>
            </a:r>
            <a:r>
              <a:rPr lang="en-US" sz="1800" dirty="0">
                <a:latin typeface="Tahoma" charset="0"/>
                <a:ea typeface="Tahoma" charset="0"/>
                <a:cs typeface="Tahoma" charset="0"/>
              </a:rPr>
              <a:t>như </a:t>
            </a:r>
            <a:r>
              <a:rPr lang="en-US" sz="1800" b="1" dirty="0">
                <a:latin typeface="Tahoma" charset="0"/>
                <a:ea typeface="Tahoma" charset="0"/>
                <a:cs typeface="Tahoma" charset="0"/>
              </a:rPr>
              <a:t>tạo độ x, y, bán kính </a:t>
            </a:r>
            <a:r>
              <a:rPr lang="en-US" sz="1800" dirty="0">
                <a:latin typeface="Tahoma" charset="0"/>
                <a:ea typeface="Tahoma" charset="0"/>
                <a:cs typeface="Tahoma" charset="0"/>
              </a:rPr>
              <a:t>được xử lý bên ngoài.</a:t>
            </a:r>
          </a:p>
          <a:p>
            <a:pPr marL="342900" indent="-342900">
              <a:lnSpc>
                <a:spcPct val="140000"/>
              </a:lnSpc>
              <a:buFont typeface="Wingdings" charset="2"/>
              <a:buChar char="§"/>
            </a:pPr>
            <a:r>
              <a:rPr lang="en-US" sz="1800" dirty="0">
                <a:latin typeface="Tahoma" charset="0"/>
                <a:ea typeface="Tahoma" charset="0"/>
                <a:cs typeface="Tahoma" charset="0"/>
              </a:rPr>
              <a:t>Step 1: Tạo Interface Flyweight</a:t>
            </a:r>
          </a:p>
        </p:txBody>
      </p:sp>
      <p:pic>
        <p:nvPicPr>
          <p:cNvPr id="4" name="Picture 3"/>
          <p:cNvPicPr>
            <a:picLocks noChangeAspect="1"/>
          </p:cNvPicPr>
          <p:nvPr/>
        </p:nvPicPr>
        <p:blipFill>
          <a:blip r:embed="rId3"/>
          <a:stretch>
            <a:fillRect/>
          </a:stretch>
        </p:blipFill>
        <p:spPr>
          <a:xfrm>
            <a:off x="1743686" y="4814412"/>
            <a:ext cx="7640946" cy="1159100"/>
          </a:xfrm>
          <a:prstGeom prst="rect">
            <a:avLst/>
          </a:prstGeom>
        </p:spPr>
      </p:pic>
    </p:spTree>
    <p:extLst>
      <p:ext uri="{BB962C8B-B14F-4D97-AF65-F5344CB8AC3E}">
        <p14:creationId xmlns:p14="http://schemas.microsoft.com/office/powerpoint/2010/main" val="3284781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9778365" cy="1494596"/>
          </a:xfrm>
        </p:spPr>
        <p:txBody>
          <a:bodyPr/>
          <a:lstStyle/>
          <a:p>
            <a:r>
              <a:rPr lang="en-US" dirty="0"/>
              <a:t>Flyweight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60" y="2438400"/>
            <a:ext cx="11229340" cy="3835595"/>
          </a:xfrm>
        </p:spPr>
        <p:txBody>
          <a:bodyPr>
            <a:normAutofit/>
          </a:bodyPr>
          <a:lstStyle/>
          <a:p>
            <a:pPr marL="342900" indent="-342900">
              <a:lnSpc>
                <a:spcPct val="140000"/>
              </a:lnSpc>
              <a:buFont typeface="Arial" charset="0"/>
              <a:buChar char="•"/>
            </a:pPr>
            <a:r>
              <a:rPr lang="en-US" sz="1800" dirty="0">
                <a:latin typeface="Tahoma" charset="0"/>
                <a:ea typeface="Tahoma" charset="0"/>
                <a:cs typeface="Tahoma" charset="0"/>
              </a:rPr>
              <a:t>Step 2: Tạo lớp Flyweight (Hình tròn)</a:t>
            </a:r>
          </a:p>
        </p:txBody>
      </p:sp>
      <p:pic>
        <p:nvPicPr>
          <p:cNvPr id="5" name="Picture 4"/>
          <p:cNvPicPr>
            <a:picLocks noChangeAspect="1"/>
          </p:cNvPicPr>
          <p:nvPr/>
        </p:nvPicPr>
        <p:blipFill>
          <a:blip r:embed="rId3"/>
          <a:stretch>
            <a:fillRect/>
          </a:stretch>
        </p:blipFill>
        <p:spPr>
          <a:xfrm>
            <a:off x="1757446" y="3004939"/>
            <a:ext cx="8615279" cy="3853061"/>
          </a:xfrm>
          <a:prstGeom prst="rect">
            <a:avLst/>
          </a:prstGeom>
        </p:spPr>
      </p:pic>
    </p:spTree>
    <p:extLst>
      <p:ext uri="{BB962C8B-B14F-4D97-AF65-F5344CB8AC3E}">
        <p14:creationId xmlns:p14="http://schemas.microsoft.com/office/powerpoint/2010/main" val="2057231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9778365" cy="1494596"/>
          </a:xfrm>
        </p:spPr>
        <p:txBody>
          <a:bodyPr/>
          <a:lstStyle/>
          <a:p>
            <a:r>
              <a:rPr lang="en-US" dirty="0"/>
              <a:t>Flyweight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60" y="2438400"/>
            <a:ext cx="11229340" cy="3835595"/>
          </a:xfrm>
        </p:spPr>
        <p:txBody>
          <a:bodyPr>
            <a:normAutofit/>
          </a:bodyPr>
          <a:lstStyle/>
          <a:p>
            <a:pPr marL="342900" indent="-342900">
              <a:lnSpc>
                <a:spcPct val="140000"/>
              </a:lnSpc>
              <a:buFont typeface="Arial" charset="0"/>
              <a:buChar char="•"/>
            </a:pPr>
            <a:r>
              <a:rPr lang="en-US" sz="1800" dirty="0">
                <a:latin typeface="Tahoma" charset="0"/>
                <a:ea typeface="Tahoma" charset="0"/>
                <a:cs typeface="Tahoma" charset="0"/>
              </a:rPr>
              <a:t>Step 3: Tạo lớp Flyweight Factory để quản lý đối tượng tái sử dụng</a:t>
            </a:r>
          </a:p>
        </p:txBody>
      </p:sp>
      <p:pic>
        <p:nvPicPr>
          <p:cNvPr id="4" name="Picture 3"/>
          <p:cNvPicPr>
            <a:picLocks noChangeAspect="1"/>
          </p:cNvPicPr>
          <p:nvPr/>
        </p:nvPicPr>
        <p:blipFill>
          <a:blip r:embed="rId3"/>
          <a:stretch>
            <a:fillRect/>
          </a:stretch>
        </p:blipFill>
        <p:spPr>
          <a:xfrm>
            <a:off x="1722785" y="2967789"/>
            <a:ext cx="6483503" cy="3650017"/>
          </a:xfrm>
          <a:prstGeom prst="rect">
            <a:avLst/>
          </a:prstGeom>
        </p:spPr>
      </p:pic>
    </p:spTree>
    <p:extLst>
      <p:ext uri="{BB962C8B-B14F-4D97-AF65-F5344CB8AC3E}">
        <p14:creationId xmlns:p14="http://schemas.microsoft.com/office/powerpoint/2010/main" val="8765838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9778365" cy="1494596"/>
          </a:xfrm>
        </p:spPr>
        <p:txBody>
          <a:bodyPr/>
          <a:lstStyle/>
          <a:p>
            <a:r>
              <a:rPr lang="en-US" dirty="0"/>
              <a:t>Flyweight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60" y="2438400"/>
            <a:ext cx="11229340" cy="3835595"/>
          </a:xfrm>
        </p:spPr>
        <p:txBody>
          <a:bodyPr>
            <a:normAutofit/>
          </a:bodyPr>
          <a:lstStyle/>
          <a:p>
            <a:pPr marL="342900" indent="-342900">
              <a:lnSpc>
                <a:spcPct val="140000"/>
              </a:lnSpc>
              <a:buFont typeface="Arial" charset="0"/>
              <a:buChar char="•"/>
            </a:pPr>
            <a:r>
              <a:rPr lang="en-US" sz="1800" dirty="0">
                <a:latin typeface="Tahoma" charset="0"/>
                <a:ea typeface="Tahoma" charset="0"/>
                <a:cs typeface="Tahoma" charset="0"/>
              </a:rPr>
              <a:t>Step 4: Test Client</a:t>
            </a:r>
          </a:p>
        </p:txBody>
      </p:sp>
      <p:pic>
        <p:nvPicPr>
          <p:cNvPr id="5" name="Picture 4"/>
          <p:cNvPicPr>
            <a:picLocks noChangeAspect="1"/>
          </p:cNvPicPr>
          <p:nvPr/>
        </p:nvPicPr>
        <p:blipFill>
          <a:blip r:embed="rId3"/>
          <a:stretch>
            <a:fillRect/>
          </a:stretch>
        </p:blipFill>
        <p:spPr>
          <a:xfrm>
            <a:off x="1705217" y="2919663"/>
            <a:ext cx="6043120" cy="3805512"/>
          </a:xfrm>
          <a:prstGeom prst="rect">
            <a:avLst/>
          </a:prstGeom>
        </p:spPr>
      </p:pic>
    </p:spTree>
    <p:extLst>
      <p:ext uri="{BB962C8B-B14F-4D97-AF65-F5344CB8AC3E}">
        <p14:creationId xmlns:p14="http://schemas.microsoft.com/office/powerpoint/2010/main" val="11629173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0C1B7-6E4E-3DEE-50C0-1CA3B14303EE}"/>
              </a:ext>
            </a:extLst>
          </p:cNvPr>
          <p:cNvSpPr>
            <a:spLocks noGrp="1"/>
          </p:cNvSpPr>
          <p:nvPr>
            <p:ph type="ctrTitle"/>
          </p:nvPr>
        </p:nvSpPr>
        <p:spPr>
          <a:xfrm>
            <a:off x="594360" y="411479"/>
            <a:ext cx="9464040" cy="3291840"/>
          </a:xfrm>
        </p:spPr>
        <p:txBody>
          <a:bodyPr/>
          <a:lstStyle/>
          <a:p>
            <a:r>
              <a:rPr lang="en-US" dirty="0"/>
              <a:t>Proxy Design Pattern</a:t>
            </a:r>
          </a:p>
        </p:txBody>
      </p:sp>
      <p:sp>
        <p:nvSpPr>
          <p:cNvPr id="3" name="Text Placeholder 2">
            <a:extLst>
              <a:ext uri="{FF2B5EF4-FFF2-40B4-BE49-F238E27FC236}">
                <a16:creationId xmlns:a16="http://schemas.microsoft.com/office/drawing/2014/main" id="{8BE734F0-2DDD-AF70-F13D-F9E4C1929411}"/>
              </a:ext>
            </a:extLst>
          </p:cNvPr>
          <p:cNvSpPr>
            <a:spLocks noGrp="1"/>
          </p:cNvSpPr>
          <p:nvPr>
            <p:ph type="body" sz="quarter" idx="11"/>
          </p:nvPr>
        </p:nvSpPr>
        <p:spPr>
          <a:xfrm>
            <a:off x="594360" y="4549552"/>
            <a:ext cx="5486400" cy="1645920"/>
          </a:xfrm>
        </p:spPr>
        <p:txBody>
          <a:bodyPr/>
          <a:lstStyle/>
          <a:p>
            <a:r>
              <a:rPr lang="en-US" dirty="0"/>
              <a:t>Structural Patterns</a:t>
            </a:r>
          </a:p>
        </p:txBody>
      </p:sp>
    </p:spTree>
    <p:extLst>
      <p:ext uri="{BB962C8B-B14F-4D97-AF65-F5344CB8AC3E}">
        <p14:creationId xmlns:p14="http://schemas.microsoft.com/office/powerpoint/2010/main" val="8477726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9778365" cy="1494596"/>
          </a:xfrm>
        </p:spPr>
        <p:txBody>
          <a:bodyPr/>
          <a:lstStyle/>
          <a:p>
            <a:r>
              <a:rPr lang="en-US" dirty="0"/>
              <a:t>Proxy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60" y="2438400"/>
            <a:ext cx="11229340" cy="847725"/>
          </a:xfrm>
        </p:spPr>
        <p:txBody>
          <a:bodyPr>
            <a:normAutofit/>
          </a:bodyPr>
          <a:lstStyle/>
          <a:p>
            <a:pPr marL="342900" indent="-342900">
              <a:lnSpc>
                <a:spcPct val="140000"/>
              </a:lnSpc>
              <a:buFont typeface="Arial" charset="0"/>
              <a:buChar char="•"/>
            </a:pPr>
            <a:r>
              <a:rPr lang="en-US" sz="1800" dirty="0">
                <a:latin typeface="Tahoma" charset="0"/>
                <a:ea typeface="Tahoma" charset="0"/>
                <a:cs typeface="Tahoma" charset="0"/>
              </a:rPr>
              <a:t>Proxy Pattern là một mẫu thiết kế thuộc nhóm Structural Pattern, giúp </a:t>
            </a:r>
            <a:r>
              <a:rPr lang="en-US" sz="1800" b="1" dirty="0">
                <a:latin typeface="Tahoma" charset="0"/>
                <a:ea typeface="Tahoma" charset="0"/>
                <a:cs typeface="Tahoma" charset="0"/>
              </a:rPr>
              <a:t>kiểm soát việc truy cập đến một đối tượng khác </a:t>
            </a:r>
            <a:r>
              <a:rPr lang="en-US" sz="1800" dirty="0">
                <a:latin typeface="Tahoma" charset="0"/>
                <a:ea typeface="Tahoma" charset="0"/>
                <a:cs typeface="Tahoma" charset="0"/>
              </a:rPr>
              <a:t>bằng cách sử dụng một lớp </a:t>
            </a:r>
            <a:r>
              <a:rPr lang="en-US" sz="1800" b="1" dirty="0">
                <a:latin typeface="Tahoma" charset="0"/>
                <a:ea typeface="Tahoma" charset="0"/>
                <a:cs typeface="Tahoma" charset="0"/>
              </a:rPr>
              <a:t>Proxy </a:t>
            </a:r>
            <a:r>
              <a:rPr lang="en-US" sz="1800" dirty="0">
                <a:latin typeface="Tahoma" charset="0"/>
                <a:ea typeface="Tahoma" charset="0"/>
                <a:cs typeface="Tahoma" charset="0"/>
              </a:rPr>
              <a:t>thay mặt nó.</a:t>
            </a:r>
          </a:p>
        </p:txBody>
      </p:sp>
      <p:sp>
        <p:nvSpPr>
          <p:cNvPr id="5"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60" y="3286125"/>
            <a:ext cx="6959601" cy="3300413"/>
          </a:xfrm>
        </p:spPr>
        <p:txBody>
          <a:bodyPr>
            <a:normAutofit fontScale="92500" lnSpcReduction="20000"/>
          </a:bodyPr>
          <a:lstStyle/>
          <a:p>
            <a:pPr marL="342900" indent="-342900">
              <a:lnSpc>
                <a:spcPct val="140000"/>
              </a:lnSpc>
              <a:spcBef>
                <a:spcPts val="600"/>
              </a:spcBef>
              <a:buFont typeface="Arial" charset="0"/>
              <a:buChar char="•"/>
            </a:pPr>
            <a:r>
              <a:rPr lang="en-US" sz="1800" dirty="0">
                <a:latin typeface="Tahoma" charset="0"/>
                <a:ea typeface="Tahoma" charset="0"/>
                <a:cs typeface="Tahoma" charset="0"/>
              </a:rPr>
              <a:t>Khi nào dùng Proxy Pattern?</a:t>
            </a:r>
          </a:p>
          <a:p>
            <a:pPr marL="626364" lvl="1" indent="-342900">
              <a:lnSpc>
                <a:spcPct val="140000"/>
              </a:lnSpc>
              <a:spcBef>
                <a:spcPts val="600"/>
              </a:spcBef>
              <a:buFont typeface="Courier New" charset="0"/>
              <a:buChar char="o"/>
            </a:pPr>
            <a:r>
              <a:rPr lang="en-US" sz="1800" dirty="0">
                <a:latin typeface="Tahoma" charset="0"/>
                <a:ea typeface="Tahoma" charset="0"/>
                <a:cs typeface="Tahoma" charset="0"/>
              </a:rPr>
              <a:t>Khi cần </a:t>
            </a:r>
            <a:r>
              <a:rPr lang="en-US" sz="1800" b="1" dirty="0">
                <a:latin typeface="Tahoma" charset="0"/>
                <a:ea typeface="Tahoma" charset="0"/>
                <a:cs typeface="Tahoma" charset="0"/>
              </a:rPr>
              <a:t>kiểm soát quyền truy cập </a:t>
            </a:r>
            <a:r>
              <a:rPr lang="en-US" sz="1800" dirty="0">
                <a:latin typeface="Tahoma" charset="0"/>
                <a:ea typeface="Tahoma" charset="0"/>
                <a:cs typeface="Tahoma" charset="0"/>
              </a:rPr>
              <a:t>đến một đối tượng, chẳng hạn như hạn chế người dùng chưa xác thực.</a:t>
            </a:r>
          </a:p>
          <a:p>
            <a:pPr marL="626364" lvl="1" indent="-342900">
              <a:lnSpc>
                <a:spcPct val="140000"/>
              </a:lnSpc>
              <a:spcBef>
                <a:spcPts val="600"/>
              </a:spcBef>
              <a:buFont typeface="Courier New" charset="0"/>
              <a:buChar char="o"/>
            </a:pPr>
            <a:r>
              <a:rPr lang="en-US" sz="1800" dirty="0">
                <a:latin typeface="Tahoma" charset="0"/>
                <a:ea typeface="Tahoma" charset="0"/>
                <a:cs typeface="Tahoma" charset="0"/>
              </a:rPr>
              <a:t>Khi cần </a:t>
            </a:r>
            <a:r>
              <a:rPr lang="en-US" sz="1800" b="1" dirty="0">
                <a:latin typeface="Tahoma" charset="0"/>
                <a:ea typeface="Tahoma" charset="0"/>
                <a:cs typeface="Tahoma" charset="0"/>
              </a:rPr>
              <a:t>tăng hiệu suất </a:t>
            </a:r>
            <a:r>
              <a:rPr lang="en-US" sz="1800" dirty="0">
                <a:latin typeface="Tahoma" charset="0"/>
                <a:ea typeface="Tahoma" charset="0"/>
                <a:cs typeface="Tahoma" charset="0"/>
              </a:rPr>
              <a:t>bằng cách </a:t>
            </a:r>
            <a:r>
              <a:rPr lang="en-US" sz="1800" b="1" dirty="0">
                <a:latin typeface="Tahoma" charset="0"/>
                <a:ea typeface="Tahoma" charset="0"/>
                <a:cs typeface="Tahoma" charset="0"/>
              </a:rPr>
              <a:t>lazy initialization (khởi tạo khi cần thiết)</a:t>
            </a:r>
            <a:r>
              <a:rPr lang="en-US" sz="1800" dirty="0">
                <a:latin typeface="Tahoma" charset="0"/>
                <a:ea typeface="Tahoma" charset="0"/>
                <a:cs typeface="Tahoma" charset="0"/>
              </a:rPr>
              <a:t>.</a:t>
            </a:r>
          </a:p>
          <a:p>
            <a:pPr marL="626364" lvl="1" indent="-342900">
              <a:lnSpc>
                <a:spcPct val="140000"/>
              </a:lnSpc>
              <a:spcBef>
                <a:spcPts val="600"/>
              </a:spcBef>
              <a:buFont typeface="Courier New" charset="0"/>
              <a:buChar char="o"/>
            </a:pPr>
            <a:r>
              <a:rPr lang="en-US" sz="1800" dirty="0">
                <a:latin typeface="Tahoma" charset="0"/>
                <a:ea typeface="Tahoma" charset="0"/>
                <a:cs typeface="Tahoma" charset="0"/>
              </a:rPr>
              <a:t>Khi muốn </a:t>
            </a:r>
            <a:r>
              <a:rPr lang="en-US" sz="1800" b="1" dirty="0">
                <a:latin typeface="Tahoma" charset="0"/>
                <a:ea typeface="Tahoma" charset="0"/>
                <a:cs typeface="Tahoma" charset="0"/>
              </a:rPr>
              <a:t>thêm bảo mật</a:t>
            </a:r>
            <a:r>
              <a:rPr lang="en-US" sz="1800" dirty="0">
                <a:latin typeface="Tahoma" charset="0"/>
                <a:ea typeface="Tahoma" charset="0"/>
                <a:cs typeface="Tahoma" charset="0"/>
              </a:rPr>
              <a:t>, như kiểm tả quyền truy cập trước khi gọi một phương thức.</a:t>
            </a:r>
          </a:p>
          <a:p>
            <a:pPr marL="626364" lvl="1" indent="-342900">
              <a:lnSpc>
                <a:spcPct val="140000"/>
              </a:lnSpc>
              <a:spcBef>
                <a:spcPts val="600"/>
              </a:spcBef>
              <a:buFont typeface="Courier New" charset="0"/>
              <a:buChar char="o"/>
            </a:pPr>
            <a:r>
              <a:rPr lang="en-US" sz="1800" dirty="0">
                <a:latin typeface="Tahoma" charset="0"/>
                <a:ea typeface="Tahoma" charset="0"/>
                <a:cs typeface="Tahoma" charset="0"/>
              </a:rPr>
              <a:t>Khi muốn </a:t>
            </a:r>
            <a:r>
              <a:rPr lang="en-US" sz="1800" b="1" dirty="0">
                <a:latin typeface="Tahoma" charset="0"/>
                <a:ea typeface="Tahoma" charset="0"/>
                <a:cs typeface="Tahoma" charset="0"/>
              </a:rPr>
              <a:t>ghi log hoặc caching </a:t>
            </a:r>
            <a:r>
              <a:rPr lang="en-US" sz="1800" dirty="0">
                <a:latin typeface="Tahoma" charset="0"/>
                <a:ea typeface="Tahoma" charset="0"/>
                <a:cs typeface="Tahoma" charset="0"/>
              </a:rPr>
              <a:t>trước khi thực sự gọi đến một đối tượng chính</a:t>
            </a:r>
          </a:p>
        </p:txBody>
      </p:sp>
      <p:pic>
        <p:nvPicPr>
          <p:cNvPr id="4" name="Picture 3"/>
          <p:cNvPicPr>
            <a:picLocks noChangeAspect="1"/>
          </p:cNvPicPr>
          <p:nvPr/>
        </p:nvPicPr>
        <p:blipFill>
          <a:blip r:embed="rId3"/>
          <a:stretch>
            <a:fillRect/>
          </a:stretch>
        </p:blipFill>
        <p:spPr>
          <a:xfrm>
            <a:off x="7363871" y="3680338"/>
            <a:ext cx="4649920" cy="2906200"/>
          </a:xfrm>
          <a:prstGeom prst="rect">
            <a:avLst/>
          </a:prstGeom>
        </p:spPr>
      </p:pic>
    </p:spTree>
    <p:extLst>
      <p:ext uri="{BB962C8B-B14F-4D97-AF65-F5344CB8AC3E}">
        <p14:creationId xmlns:p14="http://schemas.microsoft.com/office/powerpoint/2010/main" val="556507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9778365" cy="1494596"/>
          </a:xfrm>
        </p:spPr>
        <p:txBody>
          <a:bodyPr/>
          <a:lstStyle/>
          <a:p>
            <a:r>
              <a:rPr lang="en-US" dirty="0"/>
              <a:t>Proxy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60" y="2438400"/>
            <a:ext cx="11229340" cy="3835595"/>
          </a:xfrm>
        </p:spPr>
        <p:txBody>
          <a:bodyPr>
            <a:normAutofit/>
          </a:bodyPr>
          <a:lstStyle/>
          <a:p>
            <a:pPr marL="342900" indent="-342900">
              <a:lnSpc>
                <a:spcPct val="140000"/>
              </a:lnSpc>
              <a:spcBef>
                <a:spcPts val="1200"/>
              </a:spcBef>
              <a:buFont typeface="Arial" charset="0"/>
              <a:buChar char="•"/>
            </a:pPr>
            <a:r>
              <a:rPr lang="en-US" sz="1800" dirty="0">
                <a:latin typeface="Tahoma" charset="0"/>
                <a:ea typeface="Tahoma" charset="0"/>
                <a:cs typeface="Tahoma" charset="0"/>
              </a:rPr>
              <a:t>Các loại Proxy phổ biến:</a:t>
            </a:r>
          </a:p>
          <a:p>
            <a:pPr marL="626364" lvl="1" indent="-342900">
              <a:lnSpc>
                <a:spcPct val="140000"/>
              </a:lnSpc>
              <a:spcBef>
                <a:spcPts val="1200"/>
              </a:spcBef>
              <a:buFont typeface="Courier New" charset="0"/>
              <a:buChar char="o"/>
            </a:pPr>
            <a:r>
              <a:rPr lang="en-US" sz="1800" dirty="0">
                <a:latin typeface="Tahoma" charset="0"/>
                <a:ea typeface="Tahoma" charset="0"/>
                <a:cs typeface="Tahoma" charset="0"/>
              </a:rPr>
              <a:t>Virtual Proxy: Tạo đối tượng khi thực sự cần.</a:t>
            </a:r>
          </a:p>
          <a:p>
            <a:pPr marL="626364" lvl="1" indent="-342900">
              <a:lnSpc>
                <a:spcPct val="140000"/>
              </a:lnSpc>
              <a:spcBef>
                <a:spcPts val="1200"/>
              </a:spcBef>
              <a:buFont typeface="Courier New" charset="0"/>
              <a:buChar char="o"/>
            </a:pPr>
            <a:r>
              <a:rPr lang="en-US" sz="1800" dirty="0">
                <a:latin typeface="Tahoma" charset="0"/>
                <a:ea typeface="Tahoma" charset="0"/>
                <a:cs typeface="Tahoma" charset="0"/>
              </a:rPr>
              <a:t>Protection Proxy: Kiểm soát quyền truy cập.</a:t>
            </a:r>
          </a:p>
          <a:p>
            <a:pPr marL="626364" lvl="1" indent="-342900">
              <a:lnSpc>
                <a:spcPct val="140000"/>
              </a:lnSpc>
              <a:spcBef>
                <a:spcPts val="1200"/>
              </a:spcBef>
              <a:buFont typeface="Courier New" charset="0"/>
              <a:buChar char="o"/>
            </a:pPr>
            <a:r>
              <a:rPr lang="en-US" sz="1800" dirty="0">
                <a:latin typeface="Tahoma" charset="0"/>
                <a:ea typeface="Tahoma" charset="0"/>
                <a:cs typeface="Tahoma" charset="0"/>
              </a:rPr>
              <a:t>Remote Proxy: Truy cập đối tượng từ xa.</a:t>
            </a:r>
          </a:p>
          <a:p>
            <a:pPr marL="626364" lvl="1" indent="-342900">
              <a:lnSpc>
                <a:spcPct val="140000"/>
              </a:lnSpc>
              <a:spcBef>
                <a:spcPts val="1200"/>
              </a:spcBef>
              <a:buFont typeface="Courier New" charset="0"/>
              <a:buChar char="o"/>
            </a:pPr>
            <a:r>
              <a:rPr lang="en-US" sz="1800" dirty="0">
                <a:latin typeface="Tahoma" charset="0"/>
                <a:ea typeface="Tahoma" charset="0"/>
                <a:cs typeface="Tahoma" charset="0"/>
              </a:rPr>
              <a:t>Cache Proxy: Lưu trữ dữ liệu tạm thời để giảm tải hệ thống.</a:t>
            </a:r>
          </a:p>
          <a:p>
            <a:pPr marL="626364" lvl="1" indent="-342900">
              <a:lnSpc>
                <a:spcPct val="140000"/>
              </a:lnSpc>
              <a:spcBef>
                <a:spcPts val="1200"/>
              </a:spcBef>
              <a:buFont typeface="Courier New" charset="0"/>
              <a:buChar char="o"/>
            </a:pPr>
            <a:r>
              <a:rPr lang="en-US" sz="1800" dirty="0">
                <a:latin typeface="Tahoma" charset="0"/>
                <a:ea typeface="Tahoma" charset="0"/>
                <a:cs typeface="Tahoma" charset="0"/>
              </a:rPr>
              <a:t>Smart Proxy: Thêm tính năng như Logging, đo thời gian thực thi.</a:t>
            </a:r>
          </a:p>
        </p:txBody>
      </p:sp>
    </p:spTree>
    <p:extLst>
      <p:ext uri="{BB962C8B-B14F-4D97-AF65-F5344CB8AC3E}">
        <p14:creationId xmlns:p14="http://schemas.microsoft.com/office/powerpoint/2010/main" val="18292169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9778365" cy="1494596"/>
          </a:xfrm>
        </p:spPr>
        <p:txBody>
          <a:bodyPr/>
          <a:lstStyle/>
          <a:p>
            <a:r>
              <a:rPr lang="en-US" dirty="0"/>
              <a:t>Proxy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60" y="2438400"/>
            <a:ext cx="11229340" cy="3835595"/>
          </a:xfrm>
        </p:spPr>
        <p:txBody>
          <a:bodyPr>
            <a:normAutofit/>
          </a:bodyPr>
          <a:lstStyle/>
          <a:p>
            <a:pPr marL="342900" indent="-342900">
              <a:lnSpc>
                <a:spcPct val="140000"/>
              </a:lnSpc>
              <a:spcBef>
                <a:spcPts val="1200"/>
              </a:spcBef>
              <a:buFont typeface="Arial" charset="0"/>
              <a:buChar char="•"/>
            </a:pPr>
            <a:r>
              <a:rPr lang="en-US" sz="1800" dirty="0">
                <a:latin typeface="Tahoma" charset="0"/>
                <a:ea typeface="Tahoma" charset="0"/>
                <a:cs typeface="Tahoma" charset="0"/>
              </a:rPr>
              <a:t>Ví dụ: Kiểm soát quyền truy cập vào một tài liệu PDF (Protection Proxy)</a:t>
            </a:r>
          </a:p>
          <a:p>
            <a:pPr marL="626364" lvl="1" indent="-342900">
              <a:lnSpc>
                <a:spcPct val="140000"/>
              </a:lnSpc>
              <a:spcBef>
                <a:spcPts val="1200"/>
              </a:spcBef>
              <a:buFont typeface="Courier New" charset="0"/>
              <a:buChar char="o"/>
            </a:pPr>
            <a:r>
              <a:rPr lang="en-US" sz="1800" dirty="0">
                <a:latin typeface="Tahoma" charset="0"/>
                <a:ea typeface="Tahoma" charset="0"/>
                <a:cs typeface="Tahoma" charset="0"/>
              </a:rPr>
              <a:t>Lớp RealDocument xử lý tài liệu PDF thật</a:t>
            </a:r>
          </a:p>
          <a:p>
            <a:pPr marL="626364" lvl="1" indent="-342900">
              <a:lnSpc>
                <a:spcPct val="140000"/>
              </a:lnSpc>
              <a:spcBef>
                <a:spcPts val="1200"/>
              </a:spcBef>
              <a:buFont typeface="Courier New" charset="0"/>
              <a:buChar char="o"/>
            </a:pPr>
            <a:r>
              <a:rPr lang="en-US" sz="1800" dirty="0">
                <a:latin typeface="Tahoma" charset="0"/>
                <a:ea typeface="Tahoma" charset="0"/>
                <a:cs typeface="Tahoma" charset="0"/>
              </a:rPr>
              <a:t>Lớp ProxyDocument kiểm tra quyền truy cập trước khi cho phép đọc tài liệu.</a:t>
            </a:r>
          </a:p>
          <a:p>
            <a:pPr marL="342900" indent="-342900">
              <a:lnSpc>
                <a:spcPct val="140000"/>
              </a:lnSpc>
              <a:spcBef>
                <a:spcPts val="1200"/>
              </a:spcBef>
              <a:buFont typeface="Wingdings" charset="2"/>
              <a:buChar char="§"/>
            </a:pPr>
            <a:r>
              <a:rPr lang="en-US" sz="1800" dirty="0">
                <a:latin typeface="Tahoma" charset="0"/>
                <a:ea typeface="Tahoma" charset="0"/>
                <a:cs typeface="Tahoma" charset="0"/>
              </a:rPr>
              <a:t>Step 1: Tạo Interface chung</a:t>
            </a:r>
          </a:p>
        </p:txBody>
      </p:sp>
      <p:pic>
        <p:nvPicPr>
          <p:cNvPr id="4" name="Picture 3"/>
          <p:cNvPicPr>
            <a:picLocks noChangeAspect="1"/>
          </p:cNvPicPr>
          <p:nvPr/>
        </p:nvPicPr>
        <p:blipFill>
          <a:blip r:embed="rId3"/>
          <a:stretch>
            <a:fillRect/>
          </a:stretch>
        </p:blipFill>
        <p:spPr>
          <a:xfrm>
            <a:off x="2513854" y="4643102"/>
            <a:ext cx="4244628" cy="1293564"/>
          </a:xfrm>
          <a:prstGeom prst="rect">
            <a:avLst/>
          </a:prstGeom>
        </p:spPr>
      </p:pic>
    </p:spTree>
    <p:extLst>
      <p:ext uri="{BB962C8B-B14F-4D97-AF65-F5344CB8AC3E}">
        <p14:creationId xmlns:p14="http://schemas.microsoft.com/office/powerpoint/2010/main" val="18718921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9778365" cy="1494596"/>
          </a:xfrm>
        </p:spPr>
        <p:txBody>
          <a:bodyPr/>
          <a:lstStyle/>
          <a:p>
            <a:r>
              <a:rPr lang="en-US" dirty="0"/>
              <a:t>Proxy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60" y="2438400"/>
            <a:ext cx="11229340" cy="3835595"/>
          </a:xfrm>
        </p:spPr>
        <p:txBody>
          <a:bodyPr>
            <a:normAutofit/>
          </a:bodyPr>
          <a:lstStyle/>
          <a:p>
            <a:pPr marL="342900" indent="-342900">
              <a:lnSpc>
                <a:spcPct val="140000"/>
              </a:lnSpc>
              <a:spcBef>
                <a:spcPts val="1200"/>
              </a:spcBef>
              <a:buFont typeface="Arial" charset="0"/>
              <a:buChar char="•"/>
            </a:pPr>
            <a:r>
              <a:rPr lang="en-US" sz="1800" dirty="0">
                <a:latin typeface="Tahoma" charset="0"/>
                <a:ea typeface="Tahoma" charset="0"/>
                <a:cs typeface="Tahoma" charset="0"/>
              </a:rPr>
              <a:t>Step 2: Tạo lớp RealDocument </a:t>
            </a:r>
          </a:p>
        </p:txBody>
      </p:sp>
      <p:pic>
        <p:nvPicPr>
          <p:cNvPr id="5" name="Picture 4"/>
          <p:cNvPicPr>
            <a:picLocks noChangeAspect="1"/>
          </p:cNvPicPr>
          <p:nvPr/>
        </p:nvPicPr>
        <p:blipFill>
          <a:blip r:embed="rId3"/>
          <a:stretch>
            <a:fillRect/>
          </a:stretch>
        </p:blipFill>
        <p:spPr>
          <a:xfrm>
            <a:off x="1732547" y="2847048"/>
            <a:ext cx="6128086" cy="3897585"/>
          </a:xfrm>
          <a:prstGeom prst="rect">
            <a:avLst/>
          </a:prstGeom>
        </p:spPr>
      </p:pic>
    </p:spTree>
    <p:extLst>
      <p:ext uri="{BB962C8B-B14F-4D97-AF65-F5344CB8AC3E}">
        <p14:creationId xmlns:p14="http://schemas.microsoft.com/office/powerpoint/2010/main" val="36022264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9778365" cy="1494596"/>
          </a:xfrm>
        </p:spPr>
        <p:txBody>
          <a:bodyPr/>
          <a:lstStyle/>
          <a:p>
            <a:r>
              <a:rPr lang="en-US" dirty="0"/>
              <a:t>Proxy Design Pattern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60" y="2438400"/>
            <a:ext cx="11229340" cy="3835595"/>
          </a:xfrm>
        </p:spPr>
        <p:txBody>
          <a:bodyPr>
            <a:normAutofit/>
          </a:bodyPr>
          <a:lstStyle/>
          <a:p>
            <a:pPr marL="342900" indent="-342900">
              <a:lnSpc>
                <a:spcPct val="140000"/>
              </a:lnSpc>
              <a:spcBef>
                <a:spcPts val="1200"/>
              </a:spcBef>
              <a:buFont typeface="Arial" charset="0"/>
              <a:buChar char="•"/>
            </a:pPr>
            <a:r>
              <a:rPr lang="en-US" sz="1800" dirty="0">
                <a:latin typeface="Tahoma" charset="0"/>
                <a:ea typeface="Tahoma" charset="0"/>
                <a:cs typeface="Tahoma" charset="0"/>
              </a:rPr>
              <a:t>Step 3: Tạo lớp ProxyDocument (Proxy)</a:t>
            </a:r>
          </a:p>
        </p:txBody>
      </p:sp>
      <p:pic>
        <p:nvPicPr>
          <p:cNvPr id="4" name="Picture 3"/>
          <p:cNvPicPr>
            <a:picLocks noChangeAspect="1"/>
          </p:cNvPicPr>
          <p:nvPr/>
        </p:nvPicPr>
        <p:blipFill>
          <a:blip r:embed="rId3"/>
          <a:stretch>
            <a:fillRect/>
          </a:stretch>
        </p:blipFill>
        <p:spPr>
          <a:xfrm>
            <a:off x="5058931" y="1772725"/>
            <a:ext cx="6924521" cy="4868810"/>
          </a:xfrm>
          <a:prstGeom prst="rect">
            <a:avLst/>
          </a:prstGeom>
        </p:spPr>
      </p:pic>
    </p:spTree>
    <p:extLst>
      <p:ext uri="{BB962C8B-B14F-4D97-AF65-F5344CB8AC3E}">
        <p14:creationId xmlns:p14="http://schemas.microsoft.com/office/powerpoint/2010/main" val="1649590611"/>
      </p:ext>
    </p:extLst>
  </p:cSld>
  <p:clrMapOvr>
    <a:masterClrMapping/>
  </p:clrMapOvr>
</p:sld>
</file>

<file path=ppt/theme/theme1.xml><?xml version="1.0" encoding="utf-8"?>
<a:theme xmlns:a="http://schemas.openxmlformats.org/drawingml/2006/main" name="Custom">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853419_Win32_SL_V5" id="{958D2C9E-948D-4354-BF9D-DF8AE3C2B240}" vid="{22D4A967-05D2-4D72-8594-54CFF34148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92DB9E12-8AC3-4138-BF4D-720A5525AB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21FFAC0-05A2-416A-B06C-C248395482CF}">
  <ds:schemaRefs>
    <ds:schemaRef ds:uri="http://schemas.microsoft.com/sharepoint/v3/contenttype/forms"/>
  </ds:schemaRefs>
</ds:datastoreItem>
</file>

<file path=customXml/itemProps3.xml><?xml version="1.0" encoding="utf-8"?>
<ds:datastoreItem xmlns:ds="http://schemas.openxmlformats.org/officeDocument/2006/customXml" ds:itemID="{4F4B194E-8B30-4377-8C59-ECFB902D2A26}">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Geometric annual presentation</Template>
  <TotalTime>0</TotalTime>
  <Words>9898</Words>
  <Application>Microsoft Macintosh PowerPoint</Application>
  <PresentationFormat>Widescreen</PresentationFormat>
  <Paragraphs>1172</Paragraphs>
  <Slides>212</Slides>
  <Notes>194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212</vt:i4>
      </vt:variant>
    </vt:vector>
  </HeadingPairs>
  <TitlesOfParts>
    <vt:vector size="220" baseType="lpstr">
      <vt:lpstr>Arial</vt:lpstr>
      <vt:lpstr>Calibri</vt:lpstr>
      <vt:lpstr>Courier New</vt:lpstr>
      <vt:lpstr>Franklin Gothic Book</vt:lpstr>
      <vt:lpstr>Franklin Gothic Demi</vt:lpstr>
      <vt:lpstr>Tahoma</vt:lpstr>
      <vt:lpstr>Wingdings</vt:lpstr>
      <vt:lpstr>Custom</vt:lpstr>
      <vt:lpstr>Object-Oriented Progamming</vt:lpstr>
      <vt:lpstr>OOP</vt:lpstr>
      <vt:lpstr>Encapsulation (Data Hiding)</vt:lpstr>
      <vt:lpstr>Abstraction (Hiding Implementation)</vt:lpstr>
      <vt:lpstr>Inheritance (Code Reusability)</vt:lpstr>
      <vt:lpstr>Polymorphism (Method Overloading &amp; Overriding)</vt:lpstr>
      <vt:lpstr>Polymorphism (Method Overloading &amp; Overriding)</vt:lpstr>
      <vt:lpstr>SOLID PRINCIPLES</vt:lpstr>
      <vt:lpstr>SOLID Principles</vt:lpstr>
      <vt:lpstr>Single Responsibility Principle (SRP)</vt:lpstr>
      <vt:lpstr>Open/Closed Principle (OCP)</vt:lpstr>
      <vt:lpstr>Open/Closed Principle (OCP)</vt:lpstr>
      <vt:lpstr>Liskov Substitution Principle (LSP)</vt:lpstr>
      <vt:lpstr>Interface Segregation Principle (ISP)</vt:lpstr>
      <vt:lpstr>Interface Segregation Principle (ISP)</vt:lpstr>
      <vt:lpstr>Dependency Inversion Principle (DIP)</vt:lpstr>
      <vt:lpstr>Dependency Inversion Principle (DIP)</vt:lpstr>
      <vt:lpstr>Summary of SOLID Principles</vt:lpstr>
      <vt:lpstr>Design Pattern  for Software Developer</vt:lpstr>
      <vt:lpstr>Agenda</vt:lpstr>
      <vt:lpstr>What is Software Design Pattern</vt:lpstr>
      <vt:lpstr>Creational Design Patterns  (How objects are created)</vt:lpstr>
      <vt:lpstr>Creational Design Patterns  (How objects are created)</vt:lpstr>
      <vt:lpstr>Structural Design Patterns (How objects are structured)</vt:lpstr>
      <vt:lpstr>Structural Design Patterns (How objects are structured)</vt:lpstr>
      <vt:lpstr>Behavioral Design Patterns (How objects interact)</vt:lpstr>
      <vt:lpstr>Behavioral Design Patterns (How objects interact)</vt:lpstr>
      <vt:lpstr>Behavioral Design Patterns  (How objects interact)</vt:lpstr>
      <vt:lpstr>Choosing the Right Design Pattern</vt:lpstr>
      <vt:lpstr>Singleton Design Pattern</vt:lpstr>
      <vt:lpstr>Singleton Design Patterns  (Creational Design Patterns)</vt:lpstr>
      <vt:lpstr>Singleton Design Patterns  (Creational Design Patterns)</vt:lpstr>
      <vt:lpstr>Singleton Design Patterns  (Creational Design Patterns)</vt:lpstr>
      <vt:lpstr>Singleton Design Patterns  (Creational Design Patterns)</vt:lpstr>
      <vt:lpstr>Singleton Design Patterns  (Creational Design Patterns)</vt:lpstr>
      <vt:lpstr>Singleton Design Patterns  (Creational Design Patterns)</vt:lpstr>
      <vt:lpstr>Singleton Design Patterns  (Creational Design Patterns)</vt:lpstr>
      <vt:lpstr>Factory Method</vt:lpstr>
      <vt:lpstr>Factory Method Design Patterns  (Creational Design Patterns)</vt:lpstr>
      <vt:lpstr>Factory Method Design Patterns  (Creational Design Patterns)</vt:lpstr>
      <vt:lpstr>Factory Method Design Patterns  (Creational Design Patterns)</vt:lpstr>
      <vt:lpstr>Abstract Factory</vt:lpstr>
      <vt:lpstr>Abstract Factory Design Patterns  (Creational Design Patterns)</vt:lpstr>
      <vt:lpstr>Abstract Factory Design Patterns  (Creational Design Patterns)</vt:lpstr>
      <vt:lpstr>Abstract Factory Design Patterns  (Creational Design Patterns)</vt:lpstr>
      <vt:lpstr>Abstract Factory Design Patterns  (Creational Design Patterns)</vt:lpstr>
      <vt:lpstr>Abstract Factory Design Patterns  (Creational Design Patterns)</vt:lpstr>
      <vt:lpstr>Abstract Factory Design Patterns  (Creational Design Patterns)</vt:lpstr>
      <vt:lpstr>Abstract Factory Design Patterns  (Creational Design Patterns)</vt:lpstr>
      <vt:lpstr>Abstract Factory Design Patterns  (Creational Design Patterns)</vt:lpstr>
      <vt:lpstr>Abstract Factory Design Patterns  (Creational Design Patterns)</vt:lpstr>
      <vt:lpstr>Abstract Factory Design Patterns  (Creational Design Patterns)</vt:lpstr>
      <vt:lpstr>Abstract Factory Design Patterns  (Creational Design Patterns)</vt:lpstr>
      <vt:lpstr>Builder Pattern</vt:lpstr>
      <vt:lpstr>Builder Design Patterns  (Creational Design Patterns)</vt:lpstr>
      <vt:lpstr>Builder Design Patterns  (Creational Design Patterns)</vt:lpstr>
      <vt:lpstr>Prototype</vt:lpstr>
      <vt:lpstr>Prototype Design Patterns  (Creational Design Patterns)</vt:lpstr>
      <vt:lpstr>Prototype Design Patterns  (Creational Design Patterns)</vt:lpstr>
      <vt:lpstr>Adapter Design Pattern</vt:lpstr>
      <vt:lpstr>Adapter Design Pattern</vt:lpstr>
      <vt:lpstr>Adapter Design Pattern</vt:lpstr>
      <vt:lpstr>Adapter Design Pattern</vt:lpstr>
      <vt:lpstr>Bridge Design Pattern</vt:lpstr>
      <vt:lpstr>Bridge Design Pattern</vt:lpstr>
      <vt:lpstr>Bridge Design Pattern</vt:lpstr>
      <vt:lpstr>Bridge Design Pattern</vt:lpstr>
      <vt:lpstr>Bridge Design Pattern</vt:lpstr>
      <vt:lpstr>Bridge Design Pattern</vt:lpstr>
      <vt:lpstr>Bridge Design Pattern</vt:lpstr>
      <vt:lpstr>Bridge Design Pattern</vt:lpstr>
      <vt:lpstr>Composite Design Pattern</vt:lpstr>
      <vt:lpstr>Composite Design Pattern</vt:lpstr>
      <vt:lpstr>Composite Design Pattern</vt:lpstr>
      <vt:lpstr>Composite Design Pattern</vt:lpstr>
      <vt:lpstr>Composite Design Pattern</vt:lpstr>
      <vt:lpstr>Composite Design Pattern</vt:lpstr>
      <vt:lpstr>Decorator Design Pattern</vt:lpstr>
      <vt:lpstr>Decorator Design Pattern</vt:lpstr>
      <vt:lpstr>Decorator Design Pattern</vt:lpstr>
      <vt:lpstr>Decorator Design Pattern</vt:lpstr>
      <vt:lpstr>Decorator Design Pattern</vt:lpstr>
      <vt:lpstr>Decorator Design Pattern</vt:lpstr>
      <vt:lpstr>Facade Design Pattern</vt:lpstr>
      <vt:lpstr>Facade Design Pattern</vt:lpstr>
      <vt:lpstr>Facade Design Pattern</vt:lpstr>
      <vt:lpstr>Facade Design Pattern</vt:lpstr>
      <vt:lpstr>Flyweight Design Pattern</vt:lpstr>
      <vt:lpstr>Flyweight Design Pattern</vt:lpstr>
      <vt:lpstr>Flyweight Design Pattern</vt:lpstr>
      <vt:lpstr>Flyweight Design Pattern</vt:lpstr>
      <vt:lpstr>Flyweight Design Pattern</vt:lpstr>
      <vt:lpstr>Flyweight Design Pattern</vt:lpstr>
      <vt:lpstr>Proxy Design Pattern</vt:lpstr>
      <vt:lpstr>Proxy Design Pattern</vt:lpstr>
      <vt:lpstr>Proxy Design Pattern</vt:lpstr>
      <vt:lpstr>Proxy Design Pattern</vt:lpstr>
      <vt:lpstr>Proxy Design Pattern</vt:lpstr>
      <vt:lpstr>Proxy Design Pattern</vt:lpstr>
      <vt:lpstr>Proxy Design Pattern</vt:lpstr>
      <vt:lpstr>Chain of Responsibility Design Pattern</vt:lpstr>
      <vt:lpstr>Chain of Responsibility Design Pattern</vt:lpstr>
      <vt:lpstr>Chain of Responsibility Design Pattern</vt:lpstr>
      <vt:lpstr>Chain of Responsibility Design Pattern</vt:lpstr>
      <vt:lpstr>Chain of Responsibility Design Pattern</vt:lpstr>
      <vt:lpstr>Chain of Responsibility Design Pattern</vt:lpstr>
      <vt:lpstr>Chain of Responsibility Design Pattern</vt:lpstr>
      <vt:lpstr>Chain of Responsibility Design Pattern</vt:lpstr>
      <vt:lpstr>Chain of Responsibility Design Pattern</vt:lpstr>
      <vt:lpstr>Chain of Responsibility Design Pattern</vt:lpstr>
      <vt:lpstr>Iterator Design Pattern</vt:lpstr>
      <vt:lpstr>Iterator Design Pattern</vt:lpstr>
      <vt:lpstr>Mediator Design Pattern</vt:lpstr>
      <vt:lpstr>Mediator Design Pattern</vt:lpstr>
      <vt:lpstr>Mediator Design Pattern</vt:lpstr>
      <vt:lpstr>Mediator Design Pattern</vt:lpstr>
      <vt:lpstr>Mediator Design Pattern</vt:lpstr>
      <vt:lpstr>Mediator Design Pattern</vt:lpstr>
      <vt:lpstr>Mediator Design Pattern</vt:lpstr>
      <vt:lpstr>Mediator Design Pattern</vt:lpstr>
      <vt:lpstr>Mediator Design Pattern</vt:lpstr>
      <vt:lpstr>Memento Design Pattern</vt:lpstr>
      <vt:lpstr>Memento Design Pattern</vt:lpstr>
      <vt:lpstr>Memento Design Pattern</vt:lpstr>
      <vt:lpstr>Memento Design Pattern</vt:lpstr>
      <vt:lpstr>Memento Design Pattern</vt:lpstr>
      <vt:lpstr>Memento Design Pattern</vt:lpstr>
      <vt:lpstr>Memento Design Pattern</vt:lpstr>
      <vt:lpstr>Observer Design Pattern</vt:lpstr>
      <vt:lpstr>Observer Design Pattern</vt:lpstr>
      <vt:lpstr>Observer Design Pattern</vt:lpstr>
      <vt:lpstr>Observer Design Pattern</vt:lpstr>
      <vt:lpstr>Observer Design Pattern</vt:lpstr>
      <vt:lpstr>Observer Design Pattern</vt:lpstr>
      <vt:lpstr>Observer Design Pattern</vt:lpstr>
      <vt:lpstr>Observer Design Pattern</vt:lpstr>
      <vt:lpstr>State Design Pattern</vt:lpstr>
      <vt:lpstr>State Design Pattern</vt:lpstr>
      <vt:lpstr>State Design Pattern</vt:lpstr>
      <vt:lpstr>State Design Pattern</vt:lpstr>
      <vt:lpstr>State Design Pattern</vt:lpstr>
      <vt:lpstr>State Design Pattern</vt:lpstr>
      <vt:lpstr>State Design Pattern</vt:lpstr>
      <vt:lpstr>State Design Pattern</vt:lpstr>
      <vt:lpstr>State Design Pattern</vt:lpstr>
      <vt:lpstr>State Design Pattern</vt:lpstr>
      <vt:lpstr>Strategy Design Pattern</vt:lpstr>
      <vt:lpstr>Strategy Design Pattern</vt:lpstr>
      <vt:lpstr>Strategy Design Pattern</vt:lpstr>
      <vt:lpstr>Strategy Design Pattern</vt:lpstr>
      <vt:lpstr>Strategy Design Pattern</vt:lpstr>
      <vt:lpstr>Strategy Design Pattern</vt:lpstr>
      <vt:lpstr>Strategy Design Pattern</vt:lpstr>
      <vt:lpstr>Template Method Design Pattern</vt:lpstr>
      <vt:lpstr>Template Method Design Pattern</vt:lpstr>
      <vt:lpstr>Template Method Design Pattern</vt:lpstr>
      <vt:lpstr>Template Method Design Pattern</vt:lpstr>
      <vt:lpstr>Template Method Design Pattern</vt:lpstr>
      <vt:lpstr>Template Method Design Pattern</vt:lpstr>
      <vt:lpstr>Template Method Design Pattern</vt:lpstr>
      <vt:lpstr>Template Method Design Pattern</vt:lpstr>
      <vt:lpstr>Template Method Design Pattern</vt:lpstr>
      <vt:lpstr>Visitor Design Pattern</vt:lpstr>
      <vt:lpstr>Visitor Design Pattern</vt:lpstr>
      <vt:lpstr>Visitor Design Pattern</vt:lpstr>
      <vt:lpstr>Visitor Design Pattern</vt:lpstr>
      <vt:lpstr>Visitor Design Pattern</vt:lpstr>
      <vt:lpstr>Visitor Design Pattern</vt:lpstr>
      <vt:lpstr>Visitor Design Pattern</vt:lpstr>
      <vt:lpstr>Visitor Design Pattern</vt:lpstr>
      <vt:lpstr>Visitor Design Pattern</vt:lpstr>
      <vt:lpstr>Visitor Design Pattern</vt:lpstr>
      <vt:lpstr>SOFTWARE ARCHITECTURES</vt:lpstr>
      <vt:lpstr>Kiến trúc Monolithic (Monolithic Architecture)</vt:lpstr>
      <vt:lpstr>Kiến trúc Monolithic (Monolithic Architecture)</vt:lpstr>
      <vt:lpstr>Kiến trúc Monolithic (Monolithic Architecture)</vt:lpstr>
      <vt:lpstr>Kiến trúc Monolithic (Monolithic Architecture)</vt:lpstr>
      <vt:lpstr>Kiến trúc Microservices</vt:lpstr>
      <vt:lpstr>Kiến trúc Microservices</vt:lpstr>
      <vt:lpstr>Kiến trúc Microservices</vt:lpstr>
      <vt:lpstr>Kiến trúc Client-Server</vt:lpstr>
      <vt:lpstr>Kiến trúc Client-Server</vt:lpstr>
      <vt:lpstr>Kiến trúc Client-Server</vt:lpstr>
      <vt:lpstr>Kiến trúc Event-Driven</vt:lpstr>
      <vt:lpstr>Kiến trúc Event-Driven</vt:lpstr>
      <vt:lpstr>Kiến trúc Event-Driven</vt:lpstr>
      <vt:lpstr>Kiến trúc Event-Driven</vt:lpstr>
      <vt:lpstr>Kiến trúc Serverless</vt:lpstr>
      <vt:lpstr>Kiến trúc Serverless</vt:lpstr>
      <vt:lpstr>Kiến trúc MicroFrontend</vt:lpstr>
      <vt:lpstr>THREAD &amp; MULTITHREAD</vt:lpstr>
      <vt:lpstr>THREAD AND MULTITHREAD</vt:lpstr>
      <vt:lpstr>THREAD AND MULTITHREAD</vt:lpstr>
      <vt:lpstr>TẠO THREAD BẰNG KẾ THỪA LỚP THREAD</vt:lpstr>
      <vt:lpstr>TẠO THREAD BẰNG INTERFACE Runnable</vt:lpstr>
      <vt:lpstr>THREAD METHODS</vt:lpstr>
      <vt:lpstr>MULTITHREADING SYNCHRONIZATION</vt:lpstr>
      <vt:lpstr>THREAD POOL</vt:lpstr>
      <vt:lpstr>REGULAR EXPRESSION</vt:lpstr>
      <vt:lpstr>REGULAR EXPRESSION</vt:lpstr>
      <vt:lpstr>SỬ DỤNG REGEX TRONG JAVA</vt:lpstr>
      <vt:lpstr>SỬ DỤNG REGEX TRONG JAVA</vt:lpstr>
      <vt:lpstr>SỬ DỤNG REGEX TRONG JAVA</vt:lpstr>
      <vt:lpstr>CÁC PHƯƠNG THỨC QUAN TRỌNG TRONG Matcher</vt:lpstr>
      <vt:lpstr>CÁC REGEX PHỔ BIẾN</vt:lpstr>
      <vt:lpstr>CÁC REGEX PHỔ BIẾN</vt:lpstr>
      <vt:lpstr>CÁC REGEX PHỔ BIẾN</vt:lpstr>
      <vt:lpstr>INPUT/OUTPUT</vt:lpstr>
      <vt:lpstr>Java Input/Output (IO)</vt:lpstr>
      <vt:lpstr>Luồng Dữ liệu (Streams)</vt:lpstr>
      <vt:lpstr>Luồng Dữ liệu (Streams)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Khanh Tran Xuan</dc:creator>
  <cp:lastModifiedBy/>
  <cp:revision>1</cp:revision>
  <dcterms:created xsi:type="dcterms:W3CDTF">2025-02-11T02:50:50Z</dcterms:created>
  <dcterms:modified xsi:type="dcterms:W3CDTF">2025-03-03T13:59:45Z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